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0" r:id="rId4"/>
    <p:sldId id="261" r:id="rId5"/>
    <p:sldId id="262" r:id="rId6"/>
    <p:sldId id="263" r:id="rId7"/>
    <p:sldId id="264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4D1A57-7B3E-462C-83EE-5AEF3751084E}" type="datetimeFigureOut">
              <a:rPr lang="cs-CZ" smtClean="0"/>
              <a:pPr/>
              <a:t>21.12.2011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FE8394-9EDA-40E9-B25F-7B75803AC7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4D1A57-7B3E-462C-83EE-5AEF3751084E}" type="datetimeFigureOut">
              <a:rPr lang="cs-CZ" smtClean="0"/>
              <a:pPr/>
              <a:t>21.12.2011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FE8394-9EDA-40E9-B25F-7B75803AC7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4D1A57-7B3E-462C-83EE-5AEF3751084E}" type="datetimeFigureOut">
              <a:rPr lang="cs-CZ" smtClean="0"/>
              <a:pPr/>
              <a:t>21.12.2011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FE8394-9EDA-40E9-B25F-7B75803AC7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4D1A57-7B3E-462C-83EE-5AEF3751084E}" type="datetimeFigureOut">
              <a:rPr lang="cs-CZ" smtClean="0"/>
              <a:pPr/>
              <a:t>21.12.2011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FE8394-9EDA-40E9-B25F-7B75803AC7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4D1A57-7B3E-462C-83EE-5AEF3751084E}" type="datetimeFigureOut">
              <a:rPr lang="cs-CZ" smtClean="0"/>
              <a:pPr/>
              <a:t>21.12.2011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FE8394-9EDA-40E9-B25F-7B75803AC7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4D1A57-7B3E-462C-83EE-5AEF3751084E}" type="datetimeFigureOut">
              <a:rPr lang="cs-CZ" smtClean="0"/>
              <a:pPr/>
              <a:t>21.12.2011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FE8394-9EDA-40E9-B25F-7B75803AC7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4D1A57-7B3E-462C-83EE-5AEF3751084E}" type="datetimeFigureOut">
              <a:rPr lang="cs-CZ" smtClean="0"/>
              <a:pPr/>
              <a:t>21.12.2011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FE8394-9EDA-40E9-B25F-7B75803AC7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4D1A57-7B3E-462C-83EE-5AEF3751084E}" type="datetimeFigureOut">
              <a:rPr lang="cs-CZ" smtClean="0"/>
              <a:pPr/>
              <a:t>21.12.2011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FE8394-9EDA-40E9-B25F-7B75803AC7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4D1A57-7B3E-462C-83EE-5AEF3751084E}" type="datetimeFigureOut">
              <a:rPr lang="cs-CZ" smtClean="0"/>
              <a:pPr/>
              <a:t>21.12.2011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FE8394-9EDA-40E9-B25F-7B75803AC7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4D1A57-7B3E-462C-83EE-5AEF3751084E}" type="datetimeFigureOut">
              <a:rPr lang="cs-CZ" smtClean="0"/>
              <a:pPr/>
              <a:t>21.12.2011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FE8394-9EDA-40E9-B25F-7B75803AC7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4D1A57-7B3E-462C-83EE-5AEF3751084E}" type="datetimeFigureOut">
              <a:rPr lang="cs-CZ" smtClean="0"/>
              <a:pPr/>
              <a:t>21.12.2011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FE8394-9EDA-40E9-B25F-7B75803AC7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4D1A57-7B3E-462C-83EE-5AEF3751084E}" type="datetimeFigureOut">
              <a:rPr lang="cs-CZ" smtClean="0"/>
              <a:pPr/>
              <a:t>21.12.2011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FE8394-9EDA-40E9-B25F-7B75803AC7F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endParaRPr lang="cs-CZ" sz="2400" dirty="0" smtClean="0"/>
          </a:p>
          <a:p>
            <a:pPr algn="ctr">
              <a:buNone/>
            </a:pPr>
            <a:r>
              <a:rPr lang="cs-CZ" sz="1800" b="1" smtClean="0">
                <a:latin typeface="Arial" pitchFamily="34" charset="0"/>
                <a:cs typeface="Arial" pitchFamily="34" charset="0"/>
              </a:rPr>
              <a:t>VY_32_INOVACE_20_08_hospodaření </a:t>
            </a: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domácnosti, příjmy a výdaje</a:t>
            </a:r>
          </a:p>
        </p:txBody>
      </p:sp>
      <p:sp>
        <p:nvSpPr>
          <p:cNvPr id="4" name="Obdélník 3"/>
          <p:cNvSpPr/>
          <p:nvPr/>
        </p:nvSpPr>
        <p:spPr>
          <a:xfrm>
            <a:off x="323528" y="908721"/>
            <a:ext cx="8424936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6600" b="1" dirty="0" smtClean="0">
                <a:ln w="1905"/>
                <a:solidFill>
                  <a:srgbClr val="66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Pracovní činnosti</a:t>
            </a:r>
          </a:p>
          <a:p>
            <a:pPr algn="ctr"/>
            <a:endParaRPr lang="cs-CZ" sz="54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>
          <a:xfrm>
            <a:off x="1475656" y="3212976"/>
            <a:ext cx="5976937" cy="990600"/>
          </a:xfrm>
          <a:prstGeom prst="rect">
            <a:avLst/>
          </a:prstGeom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400" b="1" dirty="0" smtClean="0">
                <a:solidFill>
                  <a:schemeClr val="tx1"/>
                </a:solidFill>
              </a:rPr>
              <a:t> Popis prezentace 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700" b="1" dirty="0" smtClean="0">
                <a:solidFill>
                  <a:srgbClr val="C00000"/>
                </a:solidFill>
              </a:rPr>
              <a:t/>
            </a:r>
            <a:br>
              <a:rPr lang="cs-CZ" sz="2700" b="1" dirty="0" smtClean="0">
                <a:solidFill>
                  <a:srgbClr val="C00000"/>
                </a:solidFill>
              </a:rPr>
            </a:br>
            <a:endParaRPr lang="cs-CZ" sz="27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641379"/>
          </a:xfrm>
        </p:spPr>
        <p:txBody>
          <a:bodyPr/>
          <a:lstStyle/>
          <a:p>
            <a:pPr marL="514350" indent="-514350">
              <a:buNone/>
            </a:pPr>
            <a:r>
              <a:rPr lang="cs-CZ" dirty="0" smtClean="0"/>
              <a:t>1. – 4. snímek (doplňování vět). Vypočítání spotřeby.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b="1" dirty="0" smtClean="0">
                <a:solidFill>
                  <a:schemeClr val="bg2">
                    <a:lumMod val="25000"/>
                  </a:schemeClr>
                </a:solidFill>
              </a:rPr>
              <a:t/>
            </a:r>
            <a:br>
              <a:rPr lang="cs-CZ" sz="3600" b="1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3600" b="1" dirty="0">
                <a:solidFill>
                  <a:schemeClr val="bg2">
                    <a:lumMod val="25000"/>
                  </a:schemeClr>
                </a:solidFill>
              </a:rPr>
              <a:t/>
            </a:r>
            <a:br>
              <a:rPr lang="cs-CZ" sz="3600" b="1" dirty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3600" b="1" dirty="0" smtClean="0">
                <a:solidFill>
                  <a:schemeClr val="bg2">
                    <a:lumMod val="25000"/>
                  </a:schemeClr>
                </a:solidFill>
              </a:rPr>
              <a:t/>
            </a:r>
            <a:br>
              <a:rPr lang="cs-CZ" sz="3600" b="1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3600" b="1" dirty="0">
                <a:solidFill>
                  <a:schemeClr val="bg2">
                    <a:lumMod val="25000"/>
                  </a:schemeClr>
                </a:solidFill>
              </a:rPr>
              <a:t/>
            </a:r>
            <a:br>
              <a:rPr lang="cs-CZ" sz="3600" b="1" dirty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3600" b="1" dirty="0" smtClean="0">
                <a:solidFill>
                  <a:schemeClr val="bg2">
                    <a:lumMod val="25000"/>
                  </a:schemeClr>
                </a:solidFill>
              </a:rPr>
              <a:t/>
            </a:r>
            <a:br>
              <a:rPr lang="cs-CZ" sz="3600" b="1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3600" b="1" dirty="0">
                <a:solidFill>
                  <a:schemeClr val="bg2">
                    <a:lumMod val="25000"/>
                  </a:schemeClr>
                </a:solidFill>
              </a:rPr>
              <a:t/>
            </a:r>
            <a:br>
              <a:rPr lang="cs-CZ" sz="3600" b="1" dirty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3600" b="1" dirty="0" smtClean="0">
                <a:solidFill>
                  <a:schemeClr val="bg2">
                    <a:lumMod val="25000"/>
                  </a:schemeClr>
                </a:solidFill>
              </a:rPr>
              <a:t/>
            </a:r>
            <a:br>
              <a:rPr lang="cs-CZ" sz="3600" b="1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3600" b="1" dirty="0">
                <a:solidFill>
                  <a:schemeClr val="bg2">
                    <a:lumMod val="25000"/>
                  </a:schemeClr>
                </a:solidFill>
              </a:rPr>
              <a:t/>
            </a:r>
            <a:br>
              <a:rPr lang="cs-CZ" sz="3600" b="1" dirty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3600" b="1" dirty="0" smtClean="0">
                <a:solidFill>
                  <a:schemeClr val="bg2">
                    <a:lumMod val="25000"/>
                  </a:schemeClr>
                </a:solidFill>
              </a:rPr>
              <a:t/>
            </a:r>
            <a:br>
              <a:rPr lang="cs-CZ" sz="3600" b="1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7300" b="1" dirty="0" smtClean="0">
                <a:solidFill>
                  <a:schemeClr val="bg2">
                    <a:lumMod val="25000"/>
                  </a:schemeClr>
                </a:solidFill>
              </a:rPr>
              <a:t>Zuby si čistíme 2x denně 2 minuty. </a:t>
            </a:r>
            <a:r>
              <a:rPr lang="cs-CZ" sz="7300" b="1" i="1" u="sng" dirty="0" smtClean="0">
                <a:solidFill>
                  <a:schemeClr val="accent3">
                    <a:lumMod val="75000"/>
                  </a:schemeClr>
                </a:solidFill>
              </a:rPr>
              <a:t>Spotřeba vody </a:t>
            </a:r>
            <a:r>
              <a:rPr lang="cs-CZ" sz="7300" b="1" dirty="0" smtClean="0">
                <a:solidFill>
                  <a:schemeClr val="bg2">
                    <a:lumMod val="25000"/>
                  </a:schemeClr>
                </a:solidFill>
              </a:rPr>
              <a:t>může být různá, podle toho, jak postupujeme</a:t>
            </a:r>
            <a:r>
              <a:rPr lang="cs-CZ" sz="7300" dirty="0" smtClean="0"/>
              <a:t>.</a:t>
            </a:r>
            <a:endParaRPr lang="cs-CZ" sz="73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b="1" dirty="0" smtClean="0">
                <a:solidFill>
                  <a:schemeClr val="accent3">
                    <a:lumMod val="50000"/>
                  </a:schemeClr>
                </a:solidFill>
              </a:rPr>
              <a:t/>
            </a:r>
            <a:br>
              <a:rPr lang="cs-CZ" sz="3600" b="1" dirty="0" smtClean="0">
                <a:solidFill>
                  <a:schemeClr val="accent3">
                    <a:lumMod val="50000"/>
                  </a:schemeClr>
                </a:solidFill>
              </a:rPr>
            </a:br>
            <a:r>
              <a:rPr lang="cs-CZ" sz="3600" b="1" dirty="0">
                <a:solidFill>
                  <a:schemeClr val="accent3">
                    <a:lumMod val="50000"/>
                  </a:schemeClr>
                </a:solidFill>
              </a:rPr>
              <a:t/>
            </a:r>
            <a:br>
              <a:rPr lang="cs-CZ" sz="3600" b="1" dirty="0">
                <a:solidFill>
                  <a:schemeClr val="accent3">
                    <a:lumMod val="50000"/>
                  </a:schemeClr>
                </a:solidFill>
              </a:rPr>
            </a:br>
            <a:r>
              <a:rPr lang="cs-CZ" sz="3600" b="1" dirty="0" smtClean="0">
                <a:solidFill>
                  <a:schemeClr val="accent3">
                    <a:lumMod val="50000"/>
                  </a:schemeClr>
                </a:solidFill>
              </a:rPr>
              <a:t/>
            </a:r>
            <a:br>
              <a:rPr lang="cs-CZ" sz="3600" b="1" dirty="0" smtClean="0">
                <a:solidFill>
                  <a:schemeClr val="accent3">
                    <a:lumMod val="50000"/>
                  </a:schemeClr>
                </a:solidFill>
              </a:rPr>
            </a:br>
            <a:r>
              <a:rPr lang="cs-CZ" sz="3600" b="1" dirty="0">
                <a:solidFill>
                  <a:schemeClr val="accent3">
                    <a:lumMod val="50000"/>
                  </a:schemeClr>
                </a:solidFill>
              </a:rPr>
              <a:t/>
            </a:r>
            <a:br>
              <a:rPr lang="cs-CZ" sz="3600" b="1" dirty="0">
                <a:solidFill>
                  <a:schemeClr val="accent3">
                    <a:lumMod val="50000"/>
                  </a:schemeClr>
                </a:solidFill>
              </a:rPr>
            </a:br>
            <a:r>
              <a:rPr lang="cs-CZ" sz="3600" b="1" dirty="0" smtClean="0">
                <a:solidFill>
                  <a:schemeClr val="accent3">
                    <a:lumMod val="50000"/>
                  </a:schemeClr>
                </a:solidFill>
              </a:rPr>
              <a:t/>
            </a:r>
            <a:br>
              <a:rPr lang="cs-CZ" sz="3600" b="1" dirty="0" smtClean="0">
                <a:solidFill>
                  <a:schemeClr val="accent3">
                    <a:lumMod val="50000"/>
                  </a:schemeClr>
                </a:solidFill>
              </a:rPr>
            </a:br>
            <a:r>
              <a:rPr lang="cs-CZ" sz="3600" b="1" dirty="0">
                <a:solidFill>
                  <a:schemeClr val="accent3">
                    <a:lumMod val="50000"/>
                  </a:schemeClr>
                </a:solidFill>
              </a:rPr>
              <a:t/>
            </a:r>
            <a:br>
              <a:rPr lang="cs-CZ" sz="3600" b="1" dirty="0">
                <a:solidFill>
                  <a:schemeClr val="accent3">
                    <a:lumMod val="50000"/>
                  </a:schemeClr>
                </a:solidFill>
              </a:rPr>
            </a:br>
            <a:r>
              <a:rPr lang="cs-CZ" sz="3600" b="1" dirty="0" smtClean="0">
                <a:solidFill>
                  <a:schemeClr val="accent3">
                    <a:lumMod val="50000"/>
                  </a:schemeClr>
                </a:solidFill>
              </a:rPr>
              <a:t/>
            </a:r>
            <a:br>
              <a:rPr lang="cs-CZ" sz="3600" b="1" dirty="0" smtClean="0">
                <a:solidFill>
                  <a:schemeClr val="accent3">
                    <a:lumMod val="50000"/>
                  </a:schemeClr>
                </a:solidFill>
              </a:rPr>
            </a:br>
            <a:r>
              <a:rPr lang="cs-CZ" sz="6000" b="1" dirty="0" smtClean="0">
                <a:solidFill>
                  <a:schemeClr val="accent3">
                    <a:lumMod val="50000"/>
                  </a:schemeClr>
                </a:solidFill>
              </a:rPr>
              <a:t>Pokud použijeme při čištění zubů </a:t>
            </a:r>
            <a:r>
              <a:rPr lang="cs-CZ" sz="6000" b="1" u="sng" dirty="0" smtClean="0">
                <a:solidFill>
                  <a:schemeClr val="accent3">
                    <a:lumMod val="75000"/>
                  </a:schemeClr>
                </a:solidFill>
              </a:rPr>
              <a:t>kelímek</a:t>
            </a:r>
            <a:r>
              <a:rPr lang="cs-CZ" sz="6000" b="1" dirty="0" smtClean="0">
                <a:solidFill>
                  <a:schemeClr val="accent3">
                    <a:lumMod val="50000"/>
                  </a:schemeClr>
                </a:solidFill>
              </a:rPr>
              <a:t>, spotřebujeme na ranní a večerní čištění zubů </a:t>
            </a:r>
            <a:r>
              <a:rPr lang="cs-CZ" sz="6000" b="1" u="sng" dirty="0" smtClean="0">
                <a:solidFill>
                  <a:srgbClr val="FF0000"/>
                </a:solidFill>
              </a:rPr>
              <a:t>nejvýše 0,5 l vody</a:t>
            </a:r>
            <a:r>
              <a:rPr lang="cs-CZ" sz="6000" b="1" dirty="0" smtClean="0">
                <a:solidFill>
                  <a:schemeClr val="accent3">
                    <a:lumMod val="50000"/>
                  </a:schemeClr>
                </a:solidFill>
              </a:rPr>
              <a:t>.</a:t>
            </a:r>
            <a:endParaRPr lang="cs-CZ" sz="6000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 spd="slow">
    <p:wipe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/>
            </a:r>
            <a:br>
              <a:rPr lang="cs-CZ" sz="3600" b="1" dirty="0" smtClean="0">
                <a:solidFill>
                  <a:srgbClr val="0070C0"/>
                </a:solidFill>
              </a:rPr>
            </a:br>
            <a:r>
              <a:rPr lang="cs-CZ" sz="3600" b="1" dirty="0">
                <a:solidFill>
                  <a:srgbClr val="0070C0"/>
                </a:solidFill>
              </a:rPr>
              <a:t/>
            </a:r>
            <a:br>
              <a:rPr lang="cs-CZ" sz="3600" b="1" dirty="0">
                <a:solidFill>
                  <a:srgbClr val="0070C0"/>
                </a:solidFill>
              </a:rPr>
            </a:br>
            <a:r>
              <a:rPr lang="cs-CZ" sz="3600" b="1" dirty="0" smtClean="0">
                <a:solidFill>
                  <a:srgbClr val="0070C0"/>
                </a:solidFill>
              </a:rPr>
              <a:t/>
            </a:r>
            <a:br>
              <a:rPr lang="cs-CZ" sz="3600" b="1" dirty="0" smtClean="0">
                <a:solidFill>
                  <a:srgbClr val="0070C0"/>
                </a:solidFill>
              </a:rPr>
            </a:br>
            <a:r>
              <a:rPr lang="cs-CZ" sz="3600" b="1" dirty="0">
                <a:solidFill>
                  <a:srgbClr val="0070C0"/>
                </a:solidFill>
              </a:rPr>
              <a:t/>
            </a:r>
            <a:br>
              <a:rPr lang="cs-CZ" sz="3600" b="1" dirty="0">
                <a:solidFill>
                  <a:srgbClr val="0070C0"/>
                </a:solidFill>
              </a:rPr>
            </a:br>
            <a:r>
              <a:rPr lang="cs-CZ" sz="3600" b="1" dirty="0" smtClean="0">
                <a:solidFill>
                  <a:srgbClr val="0070C0"/>
                </a:solidFill>
              </a:rPr>
              <a:t/>
            </a:r>
            <a:br>
              <a:rPr lang="cs-CZ" sz="3600" b="1" dirty="0" smtClean="0">
                <a:solidFill>
                  <a:srgbClr val="0070C0"/>
                </a:solidFill>
              </a:rPr>
            </a:br>
            <a:r>
              <a:rPr lang="cs-CZ" sz="3600" b="1" dirty="0">
                <a:solidFill>
                  <a:srgbClr val="0070C0"/>
                </a:solidFill>
              </a:rPr>
              <a:t/>
            </a:r>
            <a:br>
              <a:rPr lang="cs-CZ" sz="3600" b="1" dirty="0">
                <a:solidFill>
                  <a:srgbClr val="0070C0"/>
                </a:solidFill>
              </a:rPr>
            </a:br>
            <a:r>
              <a:rPr lang="cs-CZ" sz="3600" b="1" dirty="0" smtClean="0">
                <a:solidFill>
                  <a:srgbClr val="0070C0"/>
                </a:solidFill>
              </a:rPr>
              <a:t/>
            </a:r>
            <a:br>
              <a:rPr lang="cs-CZ" sz="3600" b="1" dirty="0" smtClean="0">
                <a:solidFill>
                  <a:srgbClr val="0070C0"/>
                </a:solidFill>
              </a:rPr>
            </a:br>
            <a:r>
              <a:rPr lang="cs-CZ" sz="6600" b="1" dirty="0" smtClean="0">
                <a:solidFill>
                  <a:srgbClr val="0070C0"/>
                </a:solidFill>
              </a:rPr>
              <a:t>Pokud si čistíme zuby </a:t>
            </a:r>
            <a:r>
              <a:rPr lang="cs-CZ" sz="6600" b="1" u="sng" dirty="0" smtClean="0">
                <a:solidFill>
                  <a:schemeClr val="tx2">
                    <a:lumMod val="75000"/>
                  </a:schemeClr>
                </a:solidFill>
              </a:rPr>
              <a:t>při puštěné vodě</a:t>
            </a:r>
            <a:r>
              <a:rPr lang="cs-CZ" sz="6600" b="1" dirty="0" smtClean="0">
                <a:solidFill>
                  <a:srgbClr val="0070C0"/>
                </a:solidFill>
              </a:rPr>
              <a:t>, spotřebujeme za 1 den </a:t>
            </a:r>
            <a:r>
              <a:rPr lang="cs-CZ" sz="6600" b="1" u="sng" dirty="0" smtClean="0">
                <a:solidFill>
                  <a:srgbClr val="FF0000"/>
                </a:solidFill>
              </a:rPr>
              <a:t>nejméně 1 l vody</a:t>
            </a:r>
            <a:r>
              <a:rPr lang="cs-CZ" sz="6600" b="1" dirty="0" smtClean="0">
                <a:solidFill>
                  <a:srgbClr val="0070C0"/>
                </a:solidFill>
              </a:rPr>
              <a:t>.</a:t>
            </a:r>
            <a:endParaRPr lang="cs-CZ" sz="6600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ransition spd="slow">
    <p:wheel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FF"/>
            </a:gs>
            <a:gs pos="7001">
              <a:srgbClr val="E6E6E6"/>
            </a:gs>
            <a:gs pos="32001">
              <a:srgbClr val="7D8496"/>
            </a:gs>
            <a:gs pos="47000">
              <a:srgbClr val="E6E6E6"/>
            </a:gs>
            <a:gs pos="85001">
              <a:srgbClr val="7D8496"/>
            </a:gs>
            <a:gs pos="100000">
              <a:srgbClr val="E6E6E6"/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7030A0"/>
                </a:solidFill>
              </a:rPr>
              <a:t>Čištěním zubů při použití kelímku ušetří tedy každý člen domácnosti denně nejméně 0,5 l vody.</a:t>
            </a:r>
            <a:endParaRPr lang="cs-CZ" sz="2800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Za 1 rok		tekoucí voda …………. _______ l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Je spotřeba	kelímek ………… 365:0,5 = ____ l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365l</a:t>
            </a:r>
          </a:p>
          <a:p>
            <a:pPr>
              <a:buNone/>
            </a:pPr>
            <a:r>
              <a:rPr lang="cs-CZ" dirty="0" smtClean="0"/>
              <a:t>182,5l</a:t>
            </a:r>
          </a:p>
          <a:p>
            <a:pPr algn="ctr">
              <a:buNone/>
            </a:pPr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Úspora, pokud budeme vodou šetřit, </a:t>
            </a:r>
            <a:endParaRPr lang="cs-CZ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může </a:t>
            </a:r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být značná</a:t>
            </a:r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!!!</a:t>
            </a:r>
            <a:endParaRPr lang="cs-CZ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strips dir="l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3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3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3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3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bg1">
                    <a:lumMod val="50000"/>
                  </a:schemeClr>
                </a:solidFill>
              </a:rPr>
              <a:t>Úspora za 1 rok na 1 člena domácnosti činí - spočítej</a:t>
            </a:r>
            <a:endParaRPr lang="cs-CZ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/>
              <a:t>365 l – 182,5 l = _________ vody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V pětičlenné domácnosti: spočítej?</a:t>
            </a:r>
          </a:p>
          <a:p>
            <a:pPr>
              <a:buNone/>
            </a:pPr>
            <a:r>
              <a:rPr lang="cs-CZ" dirty="0" smtClean="0"/>
              <a:t>182,5</a:t>
            </a:r>
          </a:p>
          <a:p>
            <a:pPr>
              <a:buNone/>
            </a:pPr>
            <a:r>
              <a:rPr lang="cs-CZ" dirty="0" smtClean="0"/>
              <a:t>.       5</a:t>
            </a:r>
          </a:p>
          <a:p>
            <a:pPr>
              <a:buNone/>
            </a:pPr>
            <a:r>
              <a:rPr lang="cs-CZ" dirty="0" smtClean="0"/>
              <a:t>______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l vody</a:t>
            </a:r>
          </a:p>
          <a:p>
            <a:pPr>
              <a:buNone/>
            </a:pPr>
            <a:r>
              <a:rPr lang="cs-CZ" dirty="0" smtClean="0">
                <a:solidFill>
                  <a:srgbClr val="C00000"/>
                </a:solidFill>
              </a:rPr>
              <a:t>182,5l</a:t>
            </a:r>
          </a:p>
          <a:p>
            <a:pPr>
              <a:buNone/>
            </a:pPr>
            <a:r>
              <a:rPr lang="cs-CZ" dirty="0" smtClean="0">
                <a:solidFill>
                  <a:srgbClr val="C00000"/>
                </a:solidFill>
              </a:rPr>
              <a:t>912,5l</a:t>
            </a:r>
            <a:endParaRPr lang="cs-CZ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3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3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3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3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3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3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3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3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Seznam informačních zdrojů 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1"/>
            <a:ext cx="8435280" cy="1756792"/>
          </a:xfrm>
        </p:spPr>
        <p:txBody>
          <a:bodyPr>
            <a:normAutofit/>
          </a:bodyPr>
          <a:lstStyle/>
          <a:p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1680" y="4509120"/>
            <a:ext cx="5976938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Obdélník 4"/>
          <p:cNvSpPr/>
          <p:nvPr/>
        </p:nvSpPr>
        <p:spPr>
          <a:xfrm>
            <a:off x="179512" y="5877272"/>
            <a:ext cx="896448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 smtClean="0"/>
              <a:t>Autorem materiálu a všech jeho částí, není-li uvedeno jinak, je Bc. Radka Doubková.</a:t>
            </a:r>
            <a:endParaRPr lang="cs-CZ" i="1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62</TotalTime>
  <Words>94</Words>
  <Application>Microsoft Office PowerPoint</Application>
  <PresentationFormat>Předvádění na obrazovce (4:3)</PresentationFormat>
  <Paragraphs>35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        Popis prezentace      </vt:lpstr>
      <vt:lpstr>         Zuby si čistíme 2x denně 2 minuty. Spotřeba vody může být různá, podle toho, jak postupujeme.</vt:lpstr>
      <vt:lpstr>       Pokud použijeme při čištění zubů kelímek, spotřebujeme na ranní a večerní čištění zubů nejvýše 0,5 l vody.</vt:lpstr>
      <vt:lpstr>       Pokud si čistíme zuby při puštěné vodě, spotřebujeme za 1 den nejméně 1 l vody.</vt:lpstr>
      <vt:lpstr>Čištěním zubů při použití kelímku ušetří tedy každý člen domácnosti denně nejméně 0,5 l vody.</vt:lpstr>
      <vt:lpstr>Úspora za 1 rok na 1 člena domácnosti činí - spočítej</vt:lpstr>
      <vt:lpstr>Seznam informačních zdrojů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Monika Nováková</dc:creator>
  <cp:lastModifiedBy>pc</cp:lastModifiedBy>
  <cp:revision>12</cp:revision>
  <dcterms:created xsi:type="dcterms:W3CDTF">2011-12-12T21:32:44Z</dcterms:created>
  <dcterms:modified xsi:type="dcterms:W3CDTF">2011-12-21T08:28:52Z</dcterms:modified>
</cp:coreProperties>
</file>