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2" d="100"/>
          <a:sy n="82" d="100"/>
        </p:scale>
        <p:origin x="-1026" y="3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5000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0"/>
            <a:ext cx="1447800" cy="6856413"/>
          </a:xfrm>
          <a:prstGeom prst="rect">
            <a:avLst/>
          </a:prstGeom>
          <a:gradFill rotWithShape="0">
            <a:gsLst>
              <a:gs pos="0">
                <a:schemeClr val="bg1">
                  <a:gamma/>
                  <a:shade val="61961"/>
                  <a:invGamma/>
                </a:schemeClr>
              </a:gs>
              <a:gs pos="50000">
                <a:schemeClr val="bg1">
                  <a:alpha val="50000"/>
                </a:schemeClr>
              </a:gs>
              <a:gs pos="100000">
                <a:schemeClr val="bg1">
                  <a:gamma/>
                  <a:shade val="61961"/>
                  <a:invGamma/>
                </a:scheme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sz="2400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685800" y="2438400"/>
            <a:ext cx="8456613" cy="762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15294"/>
                  <a:invGamma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sz="2400"/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0" y="3505200"/>
            <a:ext cx="4724400" cy="152400"/>
          </a:xfrm>
          <a:prstGeom prst="rect">
            <a:avLst/>
          </a:prstGeom>
          <a:solidFill>
            <a:schemeClr val="accent1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z="2400"/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2286000"/>
            <a:ext cx="7772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/>
              <a:t>Klepnutím upravíte styl předlohy nadpisu.</a:t>
            </a:r>
          </a:p>
        </p:txBody>
      </p:sp>
      <p:sp>
        <p:nvSpPr>
          <p:cNvPr id="5125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2057400" y="41148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 b="0">
                <a:latin typeface="Times New Roman" pitchFamily="18" charset="0"/>
              </a:defRPr>
            </a:lvl1pPr>
          </a:lstStyle>
          <a:p>
            <a:r>
              <a:rPr lang="cs-CZ"/>
              <a:t>Klepnutím upravíte styl předlohy podnadpisu.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1CEEFB-9163-4098-826E-7353EC81D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634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DDB11E-D5FA-4A01-B324-CB0878CD26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3556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AA754C-55D2-430A-A594-D0822C787A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6572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1DAF4E-98E7-46BC-81D4-60F36B8587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1285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35779D4-9364-41E7-9A15-05EBE59DF5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11181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ED9EEE1-E39C-4A8C-AC07-146226DC3A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00479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E83EA1-4FA8-420D-807B-BE3062905C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1993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4A5A24C-7F3B-4896-A853-2A1D2304AF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47479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23B1897-FE5B-4A7F-A4A2-272396D271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16635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2F5146-190F-4F88-9F52-CD648CB578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29306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65C99B-6975-4634-ABF5-E7C4A0A5D2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1651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/>
            </a:gs>
            <a:gs pos="100000">
              <a:schemeClr val="bg1">
                <a:gamma/>
                <a:shade val="46275"/>
                <a:invGamma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381000" y="0"/>
            <a:ext cx="1447800" cy="6856413"/>
          </a:xfrm>
          <a:prstGeom prst="rect">
            <a:avLst/>
          </a:prstGeom>
          <a:gradFill rotWithShape="0">
            <a:gsLst>
              <a:gs pos="0">
                <a:schemeClr val="bg1">
                  <a:alpha val="50000"/>
                </a:schemeClr>
              </a:gs>
              <a:gs pos="100000">
                <a:schemeClr val="bg1">
                  <a:gamma/>
                  <a:shade val="61961"/>
                  <a:invGamma/>
                </a:scheme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sz="2400"/>
          </a:p>
        </p:txBody>
      </p:sp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52400" y="1752600"/>
            <a:ext cx="4724400" cy="152400"/>
          </a:xfrm>
          <a:prstGeom prst="rect">
            <a:avLst/>
          </a:prstGeom>
          <a:solidFill>
            <a:schemeClr val="accent1">
              <a:alpha val="50195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s-CZ" sz="2400"/>
          </a:p>
        </p:txBody>
      </p:sp>
      <p:sp>
        <p:nvSpPr>
          <p:cNvPr id="4100" name="Rectangle 4"/>
          <p:cNvSpPr>
            <a:spLocks noChangeArrowheads="1"/>
          </p:cNvSpPr>
          <p:nvPr/>
        </p:nvSpPr>
        <p:spPr bwMode="auto">
          <a:xfrm>
            <a:off x="685800" y="6629400"/>
            <a:ext cx="3505200" cy="227013"/>
          </a:xfrm>
          <a:prstGeom prst="rect">
            <a:avLst/>
          </a:prstGeom>
          <a:gradFill rotWithShape="0">
            <a:gsLst>
              <a:gs pos="0">
                <a:schemeClr val="hlink">
                  <a:gamma/>
                  <a:shade val="46275"/>
                  <a:invGamma/>
                </a:schemeClr>
              </a:gs>
              <a:gs pos="50000">
                <a:schemeClr val="hlink"/>
              </a:gs>
              <a:gs pos="100000">
                <a:schemeClr val="hlink">
                  <a:gamma/>
                  <a:shade val="46275"/>
                  <a:invGamma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sz="2400"/>
          </a:p>
        </p:txBody>
      </p:sp>
      <p:sp>
        <p:nvSpPr>
          <p:cNvPr id="4101" name="Rectangle 5"/>
          <p:cNvSpPr>
            <a:spLocks noChangeArrowheads="1"/>
          </p:cNvSpPr>
          <p:nvPr/>
        </p:nvSpPr>
        <p:spPr bwMode="auto">
          <a:xfrm>
            <a:off x="762000" y="762000"/>
            <a:ext cx="8380413" cy="762000"/>
          </a:xfrm>
          <a:prstGeom prst="rect">
            <a:avLst/>
          </a:prstGeom>
          <a:gradFill rotWithShape="0">
            <a:gsLst>
              <a:gs pos="0">
                <a:schemeClr val="bg1"/>
              </a:gs>
              <a:gs pos="100000">
                <a:schemeClr val="bg1">
                  <a:gamma/>
                  <a:shade val="15294"/>
                  <a:invGamma/>
                </a:schemeClr>
              </a:gs>
            </a:gsLst>
            <a:lin ang="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>
              <a:defRPr/>
            </a:pPr>
            <a:endParaRPr lang="cs-CZ" sz="2400"/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 předlohy nadpisu.</a:t>
            </a:r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upravíte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10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1722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>
              <a:defRPr kumimoji="0"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1722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>
              <a:defRPr kumimoji="0"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10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1722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>
              <a:defRPr kumimoji="0" sz="1400"/>
            </a:lvl1pPr>
          </a:lstStyle>
          <a:p>
            <a:pPr>
              <a:defRPr/>
            </a:pPr>
            <a:fld id="{3A3628EF-4739-4B08-9F32-2C9B97EDBD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68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l"/>
        <a:defRPr sz="3200" b="1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b="1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400" b="1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b="1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Char char="•"/>
        <a:defRPr sz="2000" b="1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000" b="1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000" b="1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000" b="1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Char char="•"/>
        <a:defRPr sz="2000" b="1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Desetinná čísla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124075" y="4221163"/>
            <a:ext cx="6400800" cy="1752600"/>
          </a:xfrm>
        </p:spPr>
        <p:txBody>
          <a:bodyPr/>
          <a:lstStyle/>
          <a:p>
            <a:pPr eaLnBrk="1" hangingPunct="1"/>
            <a:r>
              <a:rPr lang="cs-CZ" smtClean="0"/>
              <a:t>Sčítání, odčítání, zaokrouhlování</a:t>
            </a:r>
          </a:p>
        </p:txBody>
      </p:sp>
      <p:sp>
        <p:nvSpPr>
          <p:cNvPr id="3076" name="TextovéPole 5"/>
          <p:cNvSpPr txBox="1">
            <a:spLocks noChangeArrowheads="1"/>
          </p:cNvSpPr>
          <p:nvPr/>
        </p:nvSpPr>
        <p:spPr bwMode="auto">
          <a:xfrm>
            <a:off x="0" y="6488113"/>
            <a:ext cx="2335213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dirty="0"/>
              <a:t>VY_INOVACE_02_01</a:t>
            </a:r>
          </a:p>
        </p:txBody>
      </p:sp>
      <p:pic>
        <p:nvPicPr>
          <p:cNvPr id="3077" name="Picture 4" descr="\\Zsserver\sablony\Log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0"/>
            <a:ext cx="5781675" cy="144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11188" y="1052513"/>
            <a:ext cx="7772400" cy="4114800"/>
          </a:xfrm>
        </p:spPr>
        <p:txBody>
          <a:bodyPr/>
          <a:lstStyle/>
          <a:p>
            <a:r>
              <a:rPr lang="cs-CZ" sz="1800" dirty="0" smtClean="0"/>
              <a:t>Škola: Základní škola Trávníky Otrokovice, příspěvková organizace</a:t>
            </a:r>
          </a:p>
          <a:p>
            <a:r>
              <a:rPr lang="cs-CZ" sz="1800" dirty="0" smtClean="0"/>
              <a:t>Číslo projektu: CZ.1.07/1.4.00/21.2637</a:t>
            </a:r>
          </a:p>
          <a:p>
            <a:r>
              <a:rPr lang="cs-CZ" sz="1800" dirty="0" smtClean="0"/>
              <a:t>Název výukového materiálu: Desetinná čísla</a:t>
            </a:r>
          </a:p>
          <a:p>
            <a:pPr eaLnBrk="1" hangingPunct="1"/>
            <a:r>
              <a:rPr lang="cs-CZ" sz="1800" dirty="0" smtClean="0"/>
              <a:t>Autor: Mgr. Zuzana Pokorná</a:t>
            </a:r>
          </a:p>
          <a:p>
            <a:pPr eaLnBrk="1" hangingPunct="1"/>
            <a:r>
              <a:rPr lang="cs-CZ" sz="1800" dirty="0" smtClean="0"/>
              <a:t>Vytvořeno: 27. listopadu 2011</a:t>
            </a:r>
          </a:p>
          <a:p>
            <a:pPr eaLnBrk="1" hangingPunct="1"/>
            <a:r>
              <a:rPr lang="cs-CZ" sz="1800" dirty="0" smtClean="0"/>
              <a:t>Ročník: </a:t>
            </a:r>
            <a:r>
              <a:rPr lang="cs-CZ" sz="1800" dirty="0" smtClean="0"/>
              <a:t>6.</a:t>
            </a:r>
            <a:endParaRPr lang="cs-CZ" sz="1800" dirty="0" smtClean="0"/>
          </a:p>
          <a:p>
            <a:pPr eaLnBrk="1" hangingPunct="1"/>
            <a:r>
              <a:rPr lang="cs-CZ" sz="1800" dirty="0" smtClean="0"/>
              <a:t>Vzdělávací oblast: Matematika a její aplikace</a:t>
            </a:r>
          </a:p>
          <a:p>
            <a:pPr eaLnBrk="1" hangingPunct="1"/>
            <a:r>
              <a:rPr lang="cs-CZ" sz="1800" dirty="0" smtClean="0"/>
              <a:t>Vzdělávací obor: Matematika a její aplikace</a:t>
            </a:r>
          </a:p>
          <a:p>
            <a:pPr eaLnBrk="1" hangingPunct="1"/>
            <a:r>
              <a:rPr lang="cs-CZ" sz="1800" dirty="0" smtClean="0"/>
              <a:t>Tematický okruh: Číslo a proměnná</a:t>
            </a:r>
          </a:p>
          <a:p>
            <a:pPr eaLnBrk="1" hangingPunct="1"/>
            <a:r>
              <a:rPr lang="cs-CZ" sz="1800" dirty="0" smtClean="0"/>
              <a:t>Téma: Desetinná čísla</a:t>
            </a:r>
          </a:p>
          <a:p>
            <a:pPr eaLnBrk="1" hangingPunct="1"/>
            <a:r>
              <a:rPr lang="cs-CZ" sz="1800" dirty="0" smtClean="0"/>
              <a:t>Pomůcky: PC, dataprojektor</a:t>
            </a:r>
          </a:p>
          <a:p>
            <a:pPr eaLnBrk="1" hangingPunct="1"/>
            <a:r>
              <a:rPr lang="cs-CZ" sz="1800" dirty="0" smtClean="0"/>
              <a:t>Anotace: Prezentace určená k procvičení sčítání, odčítání a zaokrouhlování desetinných čísel pomocí jednoduchých příkladů i slovních úloh.</a:t>
            </a:r>
          </a:p>
          <a:p>
            <a:pPr eaLnBrk="1" hangingPunct="1"/>
            <a:r>
              <a:rPr lang="cs-CZ" sz="1800" dirty="0" smtClean="0"/>
              <a:t>Tato práce je šířena pod licencí CC BY-SA 3.0. Odkazy a citace jsou platné k datu vytvoření této práce.</a:t>
            </a:r>
          </a:p>
          <a:p>
            <a:pPr eaLnBrk="1" hangingPunct="1"/>
            <a:endParaRPr lang="cs-CZ" sz="1800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chemeClr val="tx1"/>
                </a:solidFill>
              </a:rPr>
              <a:t>Př.1: Zaokrouhli na setiny, pak od sebe odečti čísla :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171" name="Rectangle 3"/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684213" y="1916113"/>
                <a:ext cx="5327650" cy="4114800"/>
              </a:xfrm>
            </p:spPr>
            <p:txBody>
              <a:bodyPr/>
              <a:lstStyle/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r>
                  <a:rPr lang="cs-CZ" dirty="0" smtClean="0">
                    <a:solidFill>
                      <a:schemeClr val="hlink"/>
                    </a:solidFill>
                  </a:rPr>
                  <a:t>23,784</a:t>
                </a:r>
                <a:r>
                  <a:rPr lang="cs-CZ" dirty="0" smtClean="0"/>
                  <a:t> a </a:t>
                </a:r>
                <a:r>
                  <a:rPr lang="cs-CZ" dirty="0" smtClean="0">
                    <a:solidFill>
                      <a:schemeClr val="folHlink"/>
                    </a:solidFill>
                  </a:rPr>
                  <a:t>65,729</a:t>
                </a:r>
                <a:r>
                  <a:rPr lang="cs-CZ" dirty="0" smtClean="0"/>
                  <a:t>      </a:t>
                </a:r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r>
                  <a:rPr lang="cs-CZ" sz="2800" dirty="0" smtClean="0"/>
                  <a:t>Zaokrouhleno: 23,784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sz="2800" dirty="0" smtClean="0"/>
                  <a:t> </a:t>
                </a: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r>
                  <a:rPr lang="cs-CZ" sz="2800" dirty="0" smtClean="0"/>
                  <a:t>Zaokrouhleno: 65,729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sz="2800" dirty="0" smtClean="0"/>
                  <a:t> </a:t>
                </a: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r>
                  <a:rPr lang="cs-CZ" sz="2800" dirty="0" smtClean="0"/>
                  <a:t>Výpočet: 65,73 – 23,78 = </a:t>
                </a:r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r>
                  <a:rPr lang="cs-CZ" sz="2800" dirty="0" smtClean="0"/>
                  <a:t> </a:t>
                </a:r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sz="2800" dirty="0" smtClean="0"/>
              </a:p>
              <a:p>
                <a:pPr marL="609600" indent="-609600" eaLnBrk="1" hangingPunct="1">
                  <a:lnSpc>
                    <a:spcPct val="90000"/>
                  </a:lnSpc>
                  <a:buFont typeface="Wingdings" pitchFamily="2" charset="2"/>
                  <a:buNone/>
                </a:pPr>
                <a:endParaRPr lang="cs-CZ" dirty="0" smtClean="0"/>
              </a:p>
            </p:txBody>
          </p:sp>
        </mc:Choice>
        <mc:Fallback>
          <p:sp>
            <p:nvSpPr>
              <p:cNvPr id="7171" name="Rectangle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684213" y="1916113"/>
                <a:ext cx="5327650" cy="4114800"/>
              </a:xfrm>
              <a:blipFill rotWithShape="1">
                <a:blip r:embed="rId2"/>
                <a:stretch>
                  <a:fillRect l="-2860" t="-3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174" name="Text Box 6"/>
          <p:cNvSpPr txBox="1">
            <a:spLocks noChangeArrowheads="1"/>
          </p:cNvSpPr>
          <p:nvPr/>
        </p:nvSpPr>
        <p:spPr bwMode="auto">
          <a:xfrm>
            <a:off x="4859338" y="2852738"/>
            <a:ext cx="10763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23,78</a:t>
            </a:r>
          </a:p>
        </p:txBody>
      </p:sp>
      <p:sp>
        <p:nvSpPr>
          <p:cNvPr id="7175" name="Text Box 7"/>
          <p:cNvSpPr txBox="1">
            <a:spLocks noChangeArrowheads="1"/>
          </p:cNvSpPr>
          <p:nvPr/>
        </p:nvSpPr>
        <p:spPr bwMode="auto">
          <a:xfrm>
            <a:off x="4859338" y="3789363"/>
            <a:ext cx="10763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65,73</a:t>
            </a:r>
          </a:p>
        </p:txBody>
      </p:sp>
      <p:sp>
        <p:nvSpPr>
          <p:cNvPr id="7176" name="Text Box 8"/>
          <p:cNvSpPr txBox="1">
            <a:spLocks noChangeArrowheads="1"/>
          </p:cNvSpPr>
          <p:nvPr/>
        </p:nvSpPr>
        <p:spPr bwMode="auto">
          <a:xfrm>
            <a:off x="7072313" y="3829050"/>
            <a:ext cx="1293812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  65,73</a:t>
            </a:r>
          </a:p>
          <a:p>
            <a:pPr eaLnBrk="1" hangingPunct="1"/>
            <a:r>
              <a:rPr lang="cs-CZ" sz="2800" u="sng">
                <a:latin typeface="Arial" charset="0"/>
              </a:rPr>
              <a:t>- 23,78</a:t>
            </a:r>
          </a:p>
        </p:txBody>
      </p:sp>
      <p:sp>
        <p:nvSpPr>
          <p:cNvPr id="7178" name="Text Box 10"/>
          <p:cNvSpPr txBox="1">
            <a:spLocks noChangeArrowheads="1"/>
          </p:cNvSpPr>
          <p:nvPr/>
        </p:nvSpPr>
        <p:spPr bwMode="auto">
          <a:xfrm>
            <a:off x="7235825" y="47244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41,95</a:t>
            </a:r>
          </a:p>
        </p:txBody>
      </p:sp>
      <p:sp>
        <p:nvSpPr>
          <p:cNvPr id="7179" name="Text Box 11"/>
          <p:cNvSpPr txBox="1">
            <a:spLocks noChangeArrowheads="1"/>
          </p:cNvSpPr>
          <p:nvPr/>
        </p:nvSpPr>
        <p:spPr bwMode="auto">
          <a:xfrm>
            <a:off x="4932363" y="47244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41,95</a:t>
            </a:r>
          </a:p>
        </p:txBody>
      </p:sp>
      <p:sp>
        <p:nvSpPr>
          <p:cNvPr id="7180" name="Text Box 12"/>
          <p:cNvSpPr txBox="1">
            <a:spLocks noChangeArrowheads="1"/>
          </p:cNvSpPr>
          <p:nvPr/>
        </p:nvSpPr>
        <p:spPr bwMode="auto">
          <a:xfrm>
            <a:off x="735013" y="5557838"/>
            <a:ext cx="43195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Výsledkem je číslo 41,95.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71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7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1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7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/>
      <p:bldP spid="7175" grpId="0"/>
      <p:bldP spid="7176" grpId="0"/>
      <p:bldP spid="7178" grpId="0"/>
      <p:bldP spid="7179" grpId="0"/>
      <p:bldP spid="718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>
                <a:solidFill>
                  <a:schemeClr val="tx1"/>
                </a:solidFill>
              </a:rPr>
              <a:t>Př. 2 Zaokrouhli na desetiny, pak od sebe odečti čísla: 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dirty="0" smtClean="0">
                <a:solidFill>
                  <a:schemeClr val="hlink"/>
                </a:solidFill>
              </a:rPr>
              <a:t>56,934</a:t>
            </a:r>
            <a:r>
              <a:rPr lang="cs-CZ" dirty="0" smtClean="0"/>
              <a:t> a </a:t>
            </a:r>
            <a:r>
              <a:rPr lang="cs-CZ" dirty="0" smtClean="0">
                <a:solidFill>
                  <a:schemeClr val="folHlink"/>
                </a:solidFill>
              </a:rPr>
              <a:t>91,703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196" name="Text Box 4"/>
              <p:cNvSpPr txBox="1">
                <a:spLocks noChangeArrowheads="1"/>
              </p:cNvSpPr>
              <p:nvPr/>
            </p:nvSpPr>
            <p:spPr bwMode="auto">
              <a:xfrm>
                <a:off x="539750" y="2708275"/>
                <a:ext cx="4349268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r>
                  <a:rPr lang="cs-CZ" sz="2800" b="1" dirty="0">
                    <a:latin typeface="Arial" charset="0"/>
                  </a:rPr>
                  <a:t>Zaokrouhleno: 56,934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sz="2800" b="1" dirty="0" smtClean="0">
                    <a:latin typeface="Arial" charset="0"/>
                  </a:rPr>
                  <a:t> </a:t>
                </a:r>
                <a:endParaRPr lang="cs-CZ" sz="2800" b="1" dirty="0">
                  <a:latin typeface="Arial" charset="0"/>
                </a:endParaRPr>
              </a:p>
            </p:txBody>
          </p:sp>
        </mc:Choice>
        <mc:Fallback>
          <p:sp>
            <p:nvSpPr>
              <p:cNvPr id="8196" name="Text Box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9750" y="2708275"/>
                <a:ext cx="4349268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945" t="-11628" b="-3139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97" name="Text Box 5"/>
          <p:cNvSpPr txBox="1">
            <a:spLocks noChangeArrowheads="1"/>
          </p:cNvSpPr>
          <p:nvPr/>
        </p:nvSpPr>
        <p:spPr bwMode="auto">
          <a:xfrm>
            <a:off x="4695825" y="2676525"/>
            <a:ext cx="8778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56,9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8198" name="Text Box 6"/>
              <p:cNvSpPr txBox="1">
                <a:spLocks noChangeArrowheads="1"/>
              </p:cNvSpPr>
              <p:nvPr/>
            </p:nvSpPr>
            <p:spPr bwMode="auto">
              <a:xfrm>
                <a:off x="539750" y="3429000"/>
                <a:ext cx="4349268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r>
                  <a:rPr lang="cs-CZ" sz="2800" b="1" dirty="0">
                    <a:latin typeface="Arial" charset="0"/>
                  </a:rPr>
                  <a:t>Zaokrouhleno: 91,703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sz="2800" b="1" dirty="0" smtClean="0">
                    <a:latin typeface="Arial" charset="0"/>
                  </a:rPr>
                  <a:t> </a:t>
                </a:r>
                <a:endParaRPr lang="cs-CZ" sz="2800" b="1" dirty="0">
                  <a:latin typeface="Arial" charset="0"/>
                </a:endParaRPr>
              </a:p>
            </p:txBody>
          </p:sp>
        </mc:Choice>
        <mc:Fallback>
          <p:sp>
            <p:nvSpPr>
              <p:cNvPr id="8198" name="Text Box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539750" y="3429000"/>
                <a:ext cx="4349268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2945" t="-11765" b="-31765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199" name="Text Box 7"/>
          <p:cNvSpPr txBox="1">
            <a:spLocks noChangeArrowheads="1"/>
          </p:cNvSpPr>
          <p:nvPr/>
        </p:nvSpPr>
        <p:spPr bwMode="auto">
          <a:xfrm>
            <a:off x="4695825" y="3397250"/>
            <a:ext cx="8778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91,7</a:t>
            </a:r>
          </a:p>
        </p:txBody>
      </p:sp>
      <p:sp>
        <p:nvSpPr>
          <p:cNvPr id="8200" name="Text Box 8"/>
          <p:cNvSpPr txBox="1">
            <a:spLocks noChangeArrowheads="1"/>
          </p:cNvSpPr>
          <p:nvPr/>
        </p:nvSpPr>
        <p:spPr bwMode="auto">
          <a:xfrm>
            <a:off x="592138" y="4189413"/>
            <a:ext cx="3975100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latin typeface="Arial" charset="0"/>
              </a:rPr>
              <a:t>Výpočet: 91,7 – 56,9 = </a:t>
            </a:r>
          </a:p>
        </p:txBody>
      </p:sp>
      <p:sp>
        <p:nvSpPr>
          <p:cNvPr id="8201" name="Text Box 9"/>
          <p:cNvSpPr txBox="1">
            <a:spLocks noChangeArrowheads="1"/>
          </p:cNvSpPr>
          <p:nvPr/>
        </p:nvSpPr>
        <p:spPr bwMode="auto">
          <a:xfrm>
            <a:off x="6927850" y="3108325"/>
            <a:ext cx="996950" cy="1373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 91,7</a:t>
            </a:r>
          </a:p>
          <a:p>
            <a:pPr eaLnBrk="1" hangingPunct="1">
              <a:buFontTx/>
              <a:buChar char="-"/>
            </a:pPr>
            <a:r>
              <a:rPr lang="cs-CZ" sz="2800" u="sng">
                <a:latin typeface="Arial" charset="0"/>
              </a:rPr>
              <a:t>56,9</a:t>
            </a:r>
          </a:p>
          <a:p>
            <a:pPr eaLnBrk="1" hangingPunct="1"/>
            <a:endParaRPr lang="cs-CZ" sz="2800">
              <a:latin typeface="Arial" charset="0"/>
            </a:endParaRPr>
          </a:p>
        </p:txBody>
      </p:sp>
      <p:sp>
        <p:nvSpPr>
          <p:cNvPr id="8202" name="Text Box 10"/>
          <p:cNvSpPr txBox="1">
            <a:spLocks noChangeArrowheads="1"/>
          </p:cNvSpPr>
          <p:nvPr/>
        </p:nvSpPr>
        <p:spPr bwMode="auto">
          <a:xfrm>
            <a:off x="7092950" y="4005263"/>
            <a:ext cx="877888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34,8</a:t>
            </a:r>
          </a:p>
        </p:txBody>
      </p:sp>
      <p:sp>
        <p:nvSpPr>
          <p:cNvPr id="8203" name="Text Box 11"/>
          <p:cNvSpPr txBox="1">
            <a:spLocks noChangeArrowheads="1"/>
          </p:cNvSpPr>
          <p:nvPr/>
        </p:nvSpPr>
        <p:spPr bwMode="auto">
          <a:xfrm>
            <a:off x="4500563" y="4149725"/>
            <a:ext cx="8778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 b="1">
                <a:solidFill>
                  <a:schemeClr val="accent2"/>
                </a:solidFill>
                <a:latin typeface="Arial" charset="0"/>
              </a:rPr>
              <a:t>34,8</a:t>
            </a:r>
          </a:p>
        </p:txBody>
      </p:sp>
      <p:sp>
        <p:nvSpPr>
          <p:cNvPr id="8204" name="Text Box 12"/>
          <p:cNvSpPr txBox="1">
            <a:spLocks noChangeArrowheads="1"/>
          </p:cNvSpPr>
          <p:nvPr/>
        </p:nvSpPr>
        <p:spPr bwMode="auto">
          <a:xfrm>
            <a:off x="663575" y="4981575"/>
            <a:ext cx="412115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Výsledkem je číslo 34,8.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81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19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2" dur="500"/>
                                        <p:tgtEl>
                                          <p:spTgt spid="8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2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82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6" dur="500"/>
                                        <p:tgtEl>
                                          <p:spTgt spid="82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51" dur="500"/>
                                        <p:tgtEl>
                                          <p:spTgt spid="8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8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1" dur="500"/>
                                        <p:tgtEl>
                                          <p:spTgt spid="82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build="p"/>
      <p:bldP spid="8196" grpId="0"/>
      <p:bldP spid="8199" grpId="0"/>
      <p:bldP spid="8202" grpId="0"/>
      <p:bldP spid="820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chemeClr val="tx1"/>
                </a:solidFill>
              </a:rPr>
              <a:t>Př. 3:  Urči součet čísla </a:t>
            </a:r>
            <a:r>
              <a:rPr lang="cs-CZ" sz="3200" smtClean="0">
                <a:solidFill>
                  <a:schemeClr val="hlink"/>
                </a:solidFill>
              </a:rPr>
              <a:t>78,56</a:t>
            </a:r>
            <a:r>
              <a:rPr lang="cs-CZ" sz="3200" smtClean="0">
                <a:solidFill>
                  <a:schemeClr val="tx1"/>
                </a:solidFill>
              </a:rPr>
              <a:t> a čísla o </a:t>
            </a:r>
            <a:r>
              <a:rPr lang="cs-CZ" sz="3200" smtClean="0">
                <a:solidFill>
                  <a:schemeClr val="hlink"/>
                </a:solidFill>
              </a:rPr>
              <a:t>13,84</a:t>
            </a:r>
            <a:r>
              <a:rPr lang="cs-CZ" sz="3200" smtClean="0">
                <a:solidFill>
                  <a:schemeClr val="tx1"/>
                </a:solidFill>
              </a:rPr>
              <a:t> menší. Výsledek zaokrouhli na desetiny.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609600" indent="-609600" eaLnBrk="1" hangingPunct="1">
              <a:buFont typeface="Wingdings" pitchFamily="2" charset="2"/>
              <a:buNone/>
            </a:pPr>
            <a:r>
              <a:rPr lang="cs-CZ" sz="2800" smtClean="0"/>
              <a:t>1.číslo…….78,56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800" smtClean="0"/>
              <a:t>2.číslo…….o 13,84 méně než 78,56</a:t>
            </a:r>
          </a:p>
          <a:p>
            <a:pPr marL="609600" indent="-609600" eaLnBrk="1" hangingPunct="1">
              <a:buFont typeface="Wingdings" pitchFamily="2" charset="2"/>
              <a:buNone/>
            </a:pPr>
            <a:r>
              <a:rPr lang="cs-CZ" sz="2800" smtClean="0"/>
              <a:t>Součet těchto čísel…..?</a:t>
            </a:r>
          </a:p>
        </p:txBody>
      </p:sp>
      <p:cxnSp>
        <p:nvCxnSpPr>
          <p:cNvPr id="7172" name="AutoShape 4"/>
          <p:cNvCxnSpPr>
            <a:cxnSpLocks noChangeShapeType="1"/>
            <a:stCxn id="9219" idx="0"/>
            <a:endCxn id="9219" idx="0"/>
          </p:cNvCxnSpPr>
          <p:nvPr/>
        </p:nvCxnSpPr>
        <p:spPr bwMode="auto">
          <a:xfrm>
            <a:off x="4572000" y="1981200"/>
            <a:ext cx="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cxnSp>
        <p:nvCxnSpPr>
          <p:cNvPr id="7173" name="AutoShape 5"/>
          <p:cNvCxnSpPr>
            <a:cxnSpLocks noChangeShapeType="1"/>
            <a:stCxn id="9219" idx="0"/>
            <a:endCxn id="9219" idx="0"/>
          </p:cNvCxnSpPr>
          <p:nvPr/>
        </p:nvCxnSpPr>
        <p:spPr bwMode="auto">
          <a:xfrm>
            <a:off x="4572000" y="1981200"/>
            <a:ext cx="0" cy="0"/>
          </a:xfrm>
          <a:prstGeom prst="straightConnector1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</p:cxnSp>
      <p:sp>
        <p:nvSpPr>
          <p:cNvPr id="9222" name="Text Box 6"/>
          <p:cNvSpPr txBox="1">
            <a:spLocks noChangeArrowheads="1"/>
          </p:cNvSpPr>
          <p:nvPr/>
        </p:nvSpPr>
        <p:spPr bwMode="auto">
          <a:xfrm>
            <a:off x="250825" y="3716338"/>
            <a:ext cx="568801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Výpočet: 78,56 + (78,56 – 13,84) =</a:t>
            </a:r>
          </a:p>
        </p:txBody>
      </p:sp>
      <p:sp>
        <p:nvSpPr>
          <p:cNvPr id="9223" name="Text Box 7"/>
          <p:cNvSpPr txBox="1">
            <a:spLocks noChangeArrowheads="1"/>
          </p:cNvSpPr>
          <p:nvPr/>
        </p:nvSpPr>
        <p:spPr bwMode="auto">
          <a:xfrm>
            <a:off x="7575550" y="2532063"/>
            <a:ext cx="1293813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  78,56</a:t>
            </a:r>
          </a:p>
          <a:p>
            <a:pPr eaLnBrk="1" hangingPunct="1"/>
            <a:r>
              <a:rPr lang="cs-CZ" sz="2800" u="sng">
                <a:latin typeface="Arial" charset="0"/>
              </a:rPr>
              <a:t>- 13,84</a:t>
            </a:r>
          </a:p>
        </p:txBody>
      </p:sp>
      <p:sp>
        <p:nvSpPr>
          <p:cNvPr id="9224" name="Text Box 8"/>
          <p:cNvSpPr txBox="1">
            <a:spLocks noChangeArrowheads="1"/>
          </p:cNvSpPr>
          <p:nvPr/>
        </p:nvSpPr>
        <p:spPr bwMode="auto">
          <a:xfrm>
            <a:off x="7740650" y="34290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64,72</a:t>
            </a:r>
          </a:p>
        </p:txBody>
      </p:sp>
      <p:sp>
        <p:nvSpPr>
          <p:cNvPr id="9225" name="Text Box 9"/>
          <p:cNvSpPr txBox="1">
            <a:spLocks noChangeArrowheads="1"/>
          </p:cNvSpPr>
          <p:nvPr/>
        </p:nvSpPr>
        <p:spPr bwMode="auto">
          <a:xfrm>
            <a:off x="7216775" y="4260850"/>
            <a:ext cx="1076325" cy="946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78,56</a:t>
            </a:r>
          </a:p>
          <a:p>
            <a:pPr eaLnBrk="1" hangingPunct="1"/>
            <a:r>
              <a:rPr lang="cs-CZ" sz="2800" u="sng">
                <a:latin typeface="Arial" charset="0"/>
              </a:rPr>
              <a:t>64,72</a:t>
            </a:r>
          </a:p>
        </p:txBody>
      </p:sp>
      <p:sp>
        <p:nvSpPr>
          <p:cNvPr id="9226" name="Text Box 10"/>
          <p:cNvSpPr txBox="1">
            <a:spLocks noChangeArrowheads="1"/>
          </p:cNvSpPr>
          <p:nvPr/>
        </p:nvSpPr>
        <p:spPr bwMode="auto">
          <a:xfrm>
            <a:off x="7092950" y="5157788"/>
            <a:ext cx="127476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solidFill>
                  <a:schemeClr val="accent2"/>
                </a:solidFill>
                <a:latin typeface="Arial" charset="0"/>
              </a:rPr>
              <a:t>143,28</a:t>
            </a:r>
          </a:p>
        </p:txBody>
      </p:sp>
      <p:sp>
        <p:nvSpPr>
          <p:cNvPr id="9228" name="Text Box 12"/>
          <p:cNvSpPr txBox="1">
            <a:spLocks noChangeArrowheads="1"/>
          </p:cNvSpPr>
          <p:nvPr/>
        </p:nvSpPr>
        <p:spPr bwMode="auto">
          <a:xfrm>
            <a:off x="5919788" y="3684588"/>
            <a:ext cx="1274762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solidFill>
                  <a:schemeClr val="folHlink"/>
                </a:solidFill>
                <a:latin typeface="Arial" charset="0"/>
              </a:rPr>
              <a:t>143,28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9229" name="Text Box 13"/>
              <p:cNvSpPr txBox="1">
                <a:spLocks noChangeArrowheads="1"/>
              </p:cNvSpPr>
              <p:nvPr/>
            </p:nvSpPr>
            <p:spPr bwMode="auto">
              <a:xfrm>
                <a:off x="323850" y="4508500"/>
                <a:ext cx="4153701" cy="52322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wrap="none">
                <a:spAutoFit/>
              </a:bodyPr>
              <a:lstStyle>
                <a:lvl1pPr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1pPr>
                <a:lvl2pPr marL="742950" indent="-28575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2pPr>
                <a:lvl3pPr marL="11430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3pPr>
                <a:lvl4pPr marL="16002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4pPr>
                <a:lvl5pPr marL="2057400" indent="-228600" eaLnBrk="0" hangingPunct="0"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kumimoji="1">
                    <a:solidFill>
                      <a:schemeClr val="tx1"/>
                    </a:solidFill>
                    <a:latin typeface="Times New Roman" pitchFamily="18" charset="0"/>
                  </a:defRPr>
                </a:lvl9pPr>
              </a:lstStyle>
              <a:p>
                <a:pPr eaLnBrk="1" hangingPunct="1"/>
                <a:r>
                  <a:rPr lang="cs-CZ" sz="2800" dirty="0">
                    <a:latin typeface="Arial" charset="0"/>
                  </a:rPr>
                  <a:t>Zaokrouhleno: 143,28 </a:t>
                </a:r>
                <a14:m>
                  <m:oMath xmlns:m="http://schemas.openxmlformats.org/officeDocument/2006/math">
                    <m:r>
                      <a:rPr lang="cs-CZ" sz="2800" i="1" smtClean="0">
                        <a:latin typeface="Cambria Math"/>
                        <a:ea typeface="Cambria Math"/>
                      </a:rPr>
                      <m:t>≐</m:t>
                    </m:r>
                  </m:oMath>
                </a14:m>
                <a:r>
                  <a:rPr lang="cs-CZ" sz="2800" dirty="0" smtClean="0">
                    <a:latin typeface="Arial" charset="0"/>
                  </a:rPr>
                  <a:t> </a:t>
                </a:r>
                <a:endParaRPr lang="cs-CZ" sz="2800" dirty="0">
                  <a:latin typeface="Arial" charset="0"/>
                </a:endParaRPr>
              </a:p>
            </p:txBody>
          </p:sp>
        </mc:Choice>
        <mc:Fallback>
          <p:sp>
            <p:nvSpPr>
              <p:cNvPr id="9229" name="Text Box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 bwMode="auto">
              <a:xfrm>
                <a:off x="323850" y="4508500"/>
                <a:ext cx="4153701" cy="523220"/>
              </a:xfrm>
              <a:prstGeom prst="rect">
                <a:avLst/>
              </a:prstGeom>
              <a:blipFill rotWithShape="1">
                <a:blip r:embed="rId2"/>
                <a:stretch>
                  <a:fillRect l="-2933" t="-11765" b="-32941"/>
                </a:stretch>
              </a:blipFill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230" name="Text Box 14"/>
          <p:cNvSpPr txBox="1">
            <a:spLocks noChangeArrowheads="1"/>
          </p:cNvSpPr>
          <p:nvPr/>
        </p:nvSpPr>
        <p:spPr bwMode="auto">
          <a:xfrm>
            <a:off x="4356100" y="4508500"/>
            <a:ext cx="107632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solidFill>
                  <a:schemeClr val="accent2"/>
                </a:solidFill>
                <a:latin typeface="Arial" charset="0"/>
              </a:rPr>
              <a:t>143,3</a:t>
            </a:r>
          </a:p>
        </p:txBody>
      </p:sp>
      <p:sp>
        <p:nvSpPr>
          <p:cNvPr id="9231" name="Text Box 15"/>
          <p:cNvSpPr txBox="1">
            <a:spLocks noChangeArrowheads="1"/>
          </p:cNvSpPr>
          <p:nvPr/>
        </p:nvSpPr>
        <p:spPr bwMode="auto">
          <a:xfrm>
            <a:off x="250825" y="5445125"/>
            <a:ext cx="41227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Výsledkem je číslo 143,3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9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2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2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42" dur="5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92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500"/>
                                        <p:tgtEl>
                                          <p:spTgt spid="922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500"/>
                                        <p:tgtEl>
                                          <p:spTgt spid="9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0" dur="500"/>
                                        <p:tgtEl>
                                          <p:spTgt spid="9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65" dur="500"/>
                                        <p:tgtEl>
                                          <p:spTgt spid="92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 nodeType="clickPar">
                      <p:stCondLst>
                        <p:cond delay="indefinite"/>
                      </p:stCondLst>
                      <p:childTnLst>
                        <p:par>
                          <p:cTn id="6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92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 nodeType="clickPar">
                      <p:stCondLst>
                        <p:cond delay="indefinite"/>
                      </p:stCondLst>
                      <p:childTnLst>
                        <p:par>
                          <p:cTn id="7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6" dur="500"/>
                                        <p:tgtEl>
                                          <p:spTgt spid="92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/>
      <p:bldP spid="9219" grpId="0" build="p"/>
      <p:bldP spid="9222" grpId="0"/>
      <p:bldP spid="9224" grpId="0"/>
      <p:bldP spid="9226" grpId="0"/>
      <p:bldP spid="9228" grpId="0"/>
      <p:bldP spid="923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chemeClr val="tx1"/>
                </a:solidFill>
              </a:rPr>
              <a:t>Př. 4: Urči součet čísla </a:t>
            </a:r>
            <a:r>
              <a:rPr lang="cs-CZ" sz="3200" smtClean="0">
                <a:solidFill>
                  <a:schemeClr val="hlink"/>
                </a:solidFill>
              </a:rPr>
              <a:t>8,497</a:t>
            </a:r>
            <a:r>
              <a:rPr lang="cs-CZ" sz="3200" smtClean="0">
                <a:solidFill>
                  <a:schemeClr val="tx1"/>
                </a:solidFill>
              </a:rPr>
              <a:t>, čísla o </a:t>
            </a:r>
            <a:r>
              <a:rPr lang="cs-CZ" sz="3200" smtClean="0">
                <a:solidFill>
                  <a:schemeClr val="hlink"/>
                </a:solidFill>
              </a:rPr>
              <a:t>56,97</a:t>
            </a:r>
            <a:r>
              <a:rPr lang="cs-CZ" sz="3200" smtClean="0">
                <a:solidFill>
                  <a:schemeClr val="tx1"/>
                </a:solidFill>
              </a:rPr>
              <a:t> </a:t>
            </a:r>
            <a:r>
              <a:rPr lang="cs-CZ" sz="3200" smtClean="0">
                <a:solidFill>
                  <a:schemeClr val="hlink"/>
                </a:solidFill>
              </a:rPr>
              <a:t>větší</a:t>
            </a:r>
            <a:r>
              <a:rPr lang="cs-CZ" sz="3200" smtClean="0">
                <a:solidFill>
                  <a:schemeClr val="tx1"/>
                </a:solidFill>
              </a:rPr>
              <a:t> a jejich </a:t>
            </a:r>
            <a:r>
              <a:rPr lang="cs-CZ" sz="3200" smtClean="0">
                <a:solidFill>
                  <a:schemeClr val="hlink"/>
                </a:solidFill>
              </a:rPr>
              <a:t>součtu</a:t>
            </a:r>
            <a:r>
              <a:rPr lang="cs-CZ" sz="3200" smtClean="0">
                <a:solidFill>
                  <a:schemeClr val="tx1"/>
                </a:solidFill>
              </a:rPr>
              <a:t>. 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b="0" dirty="0" smtClean="0"/>
              <a:t>1</a:t>
            </a:r>
            <a:r>
              <a:rPr lang="cs-CZ" sz="2400" b="0" dirty="0" smtClean="0"/>
              <a:t>. číslo</a:t>
            </a:r>
            <a:r>
              <a:rPr lang="cs-CZ" sz="2400" b="0" dirty="0" smtClean="0"/>
              <a:t>……8,497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0" dirty="0" smtClean="0"/>
              <a:t>2</a:t>
            </a:r>
            <a:r>
              <a:rPr lang="cs-CZ" sz="2400" b="0" dirty="0" smtClean="0"/>
              <a:t>. číslo</a:t>
            </a:r>
            <a:r>
              <a:rPr lang="cs-CZ" sz="2400" b="0" dirty="0" smtClean="0"/>
              <a:t>……o 56,97 větší než 8,497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0" dirty="0" smtClean="0"/>
              <a:t>Součet dvou čísel…..?</a:t>
            </a:r>
          </a:p>
          <a:p>
            <a:pPr eaLnBrk="1" hangingPunct="1">
              <a:buFont typeface="Wingdings" pitchFamily="2" charset="2"/>
              <a:buNone/>
            </a:pPr>
            <a:r>
              <a:rPr lang="cs-CZ" sz="2400" b="0" dirty="0" smtClean="0"/>
              <a:t>Součet tří čísel……?</a:t>
            </a:r>
          </a:p>
        </p:txBody>
      </p:sp>
      <p:sp>
        <p:nvSpPr>
          <p:cNvPr id="10244" name="Text Box 4"/>
          <p:cNvSpPr txBox="1">
            <a:spLocks noChangeArrowheads="1"/>
          </p:cNvSpPr>
          <p:nvPr/>
        </p:nvSpPr>
        <p:spPr bwMode="auto">
          <a:xfrm>
            <a:off x="6567488" y="1597025"/>
            <a:ext cx="1144587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  </a:t>
            </a:r>
            <a:r>
              <a:rPr lang="cs-CZ" sz="2400">
                <a:solidFill>
                  <a:schemeClr val="accent1"/>
                </a:solidFill>
                <a:latin typeface="Arial" charset="0"/>
              </a:rPr>
              <a:t>8,497</a:t>
            </a:r>
          </a:p>
          <a:p>
            <a:pPr eaLnBrk="1" hangingPunct="1"/>
            <a:r>
              <a:rPr lang="cs-CZ" sz="2400" u="sng">
                <a:solidFill>
                  <a:schemeClr val="accent1"/>
                </a:solidFill>
                <a:latin typeface="Arial" charset="0"/>
              </a:rPr>
              <a:t>56,970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6567488" y="2511425"/>
            <a:ext cx="1117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solidFill>
                  <a:schemeClr val="accent1"/>
                </a:solidFill>
                <a:latin typeface="Arial" charset="0"/>
              </a:rPr>
              <a:t>65,467</a:t>
            </a:r>
          </a:p>
        </p:txBody>
      </p:sp>
      <p:sp>
        <p:nvSpPr>
          <p:cNvPr id="10247" name="Text Box 7"/>
          <p:cNvSpPr txBox="1">
            <a:spLocks noChangeArrowheads="1"/>
          </p:cNvSpPr>
          <p:nvPr/>
        </p:nvSpPr>
        <p:spPr bwMode="auto">
          <a:xfrm>
            <a:off x="179388" y="3860800"/>
            <a:ext cx="716438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8,497 + </a:t>
            </a:r>
            <a:r>
              <a:rPr lang="cs-CZ" sz="2400">
                <a:solidFill>
                  <a:schemeClr val="accent1"/>
                </a:solidFill>
                <a:latin typeface="Arial" charset="0"/>
              </a:rPr>
              <a:t>(8,497 + 56,97)</a:t>
            </a:r>
            <a:r>
              <a:rPr lang="cs-CZ" sz="2400">
                <a:latin typeface="Arial" charset="0"/>
              </a:rPr>
              <a:t> + </a:t>
            </a:r>
            <a:r>
              <a:rPr lang="cs-CZ" sz="2400">
                <a:solidFill>
                  <a:schemeClr val="accent2"/>
                </a:solidFill>
                <a:latin typeface="Arial" charset="0"/>
              </a:rPr>
              <a:t>(8,497 + 8,497 + 56,97</a:t>
            </a:r>
            <a:r>
              <a:rPr lang="cs-CZ" sz="2400">
                <a:latin typeface="Arial" charset="0"/>
              </a:rPr>
              <a:t>)= </a:t>
            </a:r>
          </a:p>
        </p:txBody>
      </p:sp>
      <p:sp>
        <p:nvSpPr>
          <p:cNvPr id="10248" name="Text Box 8"/>
          <p:cNvSpPr txBox="1">
            <a:spLocks noChangeArrowheads="1"/>
          </p:cNvSpPr>
          <p:nvPr/>
        </p:nvSpPr>
        <p:spPr bwMode="auto">
          <a:xfrm>
            <a:off x="7596188" y="4508500"/>
            <a:ext cx="1144587" cy="8842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  </a:t>
            </a:r>
            <a:r>
              <a:rPr lang="cs-CZ" sz="2400">
                <a:solidFill>
                  <a:schemeClr val="accent2"/>
                </a:solidFill>
                <a:latin typeface="Arial" charset="0"/>
              </a:rPr>
              <a:t>8,497</a:t>
            </a:r>
          </a:p>
          <a:p>
            <a:pPr eaLnBrk="1" hangingPunct="1"/>
            <a:r>
              <a:rPr lang="cs-CZ" sz="2400" u="sng">
                <a:solidFill>
                  <a:schemeClr val="accent2"/>
                </a:solidFill>
                <a:latin typeface="Arial" charset="0"/>
              </a:rPr>
              <a:t>65,467</a:t>
            </a:r>
          </a:p>
        </p:txBody>
      </p:sp>
      <p:sp>
        <p:nvSpPr>
          <p:cNvPr id="10249" name="Text Box 9"/>
          <p:cNvSpPr txBox="1">
            <a:spLocks noChangeArrowheads="1"/>
          </p:cNvSpPr>
          <p:nvPr/>
        </p:nvSpPr>
        <p:spPr bwMode="auto">
          <a:xfrm>
            <a:off x="7575550" y="5319713"/>
            <a:ext cx="1117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solidFill>
                  <a:schemeClr val="accent2"/>
                </a:solidFill>
                <a:latin typeface="Arial" charset="0"/>
              </a:rPr>
              <a:t>73,964</a:t>
            </a:r>
          </a:p>
        </p:txBody>
      </p:sp>
      <p:sp>
        <p:nvSpPr>
          <p:cNvPr id="10250" name="Text Box 10"/>
          <p:cNvSpPr txBox="1">
            <a:spLocks noChangeArrowheads="1"/>
          </p:cNvSpPr>
          <p:nvPr/>
        </p:nvSpPr>
        <p:spPr bwMode="auto">
          <a:xfrm>
            <a:off x="1816100" y="4529138"/>
            <a:ext cx="1022350" cy="118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  8,497</a:t>
            </a:r>
          </a:p>
          <a:p>
            <a:pPr eaLnBrk="1" hangingPunct="1"/>
            <a:r>
              <a:rPr lang="cs-CZ" sz="2400"/>
              <a:t>65,467</a:t>
            </a:r>
          </a:p>
          <a:p>
            <a:pPr eaLnBrk="1" hangingPunct="1"/>
            <a:r>
              <a:rPr lang="cs-CZ" sz="2400" u="sng"/>
              <a:t>73,964</a:t>
            </a:r>
          </a:p>
        </p:txBody>
      </p:sp>
      <p:sp>
        <p:nvSpPr>
          <p:cNvPr id="10251" name="Text Box 11"/>
          <p:cNvSpPr txBox="1">
            <a:spLocks noChangeArrowheads="1"/>
          </p:cNvSpPr>
          <p:nvPr/>
        </p:nvSpPr>
        <p:spPr bwMode="auto">
          <a:xfrm>
            <a:off x="1692275" y="5661025"/>
            <a:ext cx="1174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b="1">
                <a:solidFill>
                  <a:schemeClr val="hlink"/>
                </a:solidFill>
              </a:rPr>
              <a:t>147,928</a:t>
            </a:r>
          </a:p>
        </p:txBody>
      </p:sp>
      <p:sp>
        <p:nvSpPr>
          <p:cNvPr id="10252" name="Text Box 12"/>
          <p:cNvSpPr txBox="1">
            <a:spLocks noChangeArrowheads="1"/>
          </p:cNvSpPr>
          <p:nvPr/>
        </p:nvSpPr>
        <p:spPr bwMode="auto">
          <a:xfrm>
            <a:off x="3059113" y="5805488"/>
            <a:ext cx="43275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/>
              <a:t>Výsledkem je číslo 147,928. </a:t>
            </a:r>
          </a:p>
        </p:txBody>
      </p:sp>
      <p:sp>
        <p:nvSpPr>
          <p:cNvPr id="10253" name="Text Box 13"/>
          <p:cNvSpPr txBox="1">
            <a:spLocks noChangeArrowheads="1"/>
          </p:cNvSpPr>
          <p:nvPr/>
        </p:nvSpPr>
        <p:spPr bwMode="auto">
          <a:xfrm>
            <a:off x="7235825" y="3860800"/>
            <a:ext cx="11747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 b="1">
                <a:solidFill>
                  <a:schemeClr val="hlink"/>
                </a:solidFill>
              </a:rPr>
              <a:t>147,928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8" dur="500"/>
                                        <p:tgtEl>
                                          <p:spTgt spid="10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9" dur="500"/>
                                        <p:tgtEl>
                                          <p:spTgt spid="102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1024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500"/>
                                        <p:tgtEl>
                                          <p:spTgt spid="102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 nodeType="clickPar">
                      <p:stCondLst>
                        <p:cond delay="indefinite"/>
                      </p:stCondLst>
                      <p:childTnLst>
                        <p:par>
                          <p:cTn id="6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500"/>
                                        <p:tgtEl>
                                          <p:spTgt spid="102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 nodeType="clickPar">
                      <p:stCondLst>
                        <p:cond delay="indefinite"/>
                      </p:stCondLst>
                      <p:childTnLst>
                        <p:par>
                          <p:cTn id="6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7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9" dur="500"/>
                                        <p:tgtEl>
                                          <p:spTgt spid="10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2" grpId="0"/>
      <p:bldP spid="10243" grpId="0" build="p"/>
      <p:bldP spid="10244" grpId="0"/>
      <p:bldP spid="10245" grpId="0"/>
      <p:bldP spid="10247" grpId="0"/>
      <p:bldP spid="10248" grpId="0"/>
      <p:bldP spid="10250" grpId="0"/>
      <p:bldP spid="10251" grpId="0"/>
      <p:bldP spid="10252" grpId="0"/>
      <p:bldP spid="1025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smtClean="0">
                <a:solidFill>
                  <a:schemeClr val="tx1"/>
                </a:solidFill>
              </a:rPr>
              <a:t>Př. 5: Jaký je </a:t>
            </a:r>
            <a:r>
              <a:rPr lang="cs-CZ" sz="3200" smtClean="0">
                <a:solidFill>
                  <a:schemeClr val="folHlink"/>
                </a:solidFill>
              </a:rPr>
              <a:t>rozdíl</a:t>
            </a:r>
            <a:r>
              <a:rPr lang="cs-CZ" sz="3200" smtClean="0">
                <a:solidFill>
                  <a:schemeClr val="tx1"/>
                </a:solidFill>
              </a:rPr>
              <a:t> </a:t>
            </a:r>
            <a:r>
              <a:rPr lang="cs-CZ" sz="3200" smtClean="0">
                <a:solidFill>
                  <a:schemeClr val="accent2"/>
                </a:solidFill>
              </a:rPr>
              <a:t>součtu</a:t>
            </a:r>
            <a:r>
              <a:rPr lang="cs-CZ" sz="3200" smtClean="0">
                <a:solidFill>
                  <a:schemeClr val="tx1"/>
                </a:solidFill>
              </a:rPr>
              <a:t> čísel </a:t>
            </a:r>
            <a:r>
              <a:rPr lang="cs-CZ" sz="3200" smtClean="0">
                <a:solidFill>
                  <a:schemeClr val="accent2"/>
                </a:solidFill>
              </a:rPr>
              <a:t>526,09</a:t>
            </a:r>
            <a:r>
              <a:rPr lang="cs-CZ" sz="3200" smtClean="0">
                <a:solidFill>
                  <a:schemeClr val="tx1"/>
                </a:solidFill>
              </a:rPr>
              <a:t> a </a:t>
            </a:r>
            <a:r>
              <a:rPr lang="cs-CZ" sz="3200" smtClean="0">
                <a:solidFill>
                  <a:schemeClr val="accent2"/>
                </a:solidFill>
              </a:rPr>
              <a:t>83,8</a:t>
            </a:r>
            <a:r>
              <a:rPr lang="cs-CZ" sz="3200" smtClean="0">
                <a:solidFill>
                  <a:schemeClr val="tx1"/>
                </a:solidFill>
              </a:rPr>
              <a:t> a </a:t>
            </a:r>
            <a:r>
              <a:rPr lang="cs-CZ" sz="3200" smtClean="0">
                <a:solidFill>
                  <a:srgbClr val="FF99CC"/>
                </a:solidFill>
              </a:rPr>
              <a:t>součtu</a:t>
            </a:r>
            <a:r>
              <a:rPr lang="cs-CZ" sz="3200" smtClean="0">
                <a:solidFill>
                  <a:schemeClr val="tx1"/>
                </a:solidFill>
              </a:rPr>
              <a:t> čísel </a:t>
            </a:r>
            <a:r>
              <a:rPr lang="cs-CZ" sz="3200" smtClean="0">
                <a:solidFill>
                  <a:srgbClr val="FF99CC"/>
                </a:solidFill>
              </a:rPr>
              <a:t>302,1</a:t>
            </a:r>
            <a:r>
              <a:rPr lang="cs-CZ" sz="3200" smtClean="0">
                <a:solidFill>
                  <a:schemeClr val="tx1"/>
                </a:solidFill>
              </a:rPr>
              <a:t> a </a:t>
            </a:r>
            <a:r>
              <a:rPr lang="cs-CZ" sz="3200" smtClean="0">
                <a:solidFill>
                  <a:srgbClr val="FF99CC"/>
                </a:solidFill>
              </a:rPr>
              <a:t>50,27</a:t>
            </a:r>
            <a:r>
              <a:rPr lang="cs-CZ" sz="3200" smtClean="0">
                <a:solidFill>
                  <a:schemeClr val="tx1"/>
                </a:solidFill>
              </a:rPr>
              <a:t> ?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1981200"/>
            <a:ext cx="7772400" cy="655638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z="2400" smtClean="0"/>
              <a:t>Co máme vypočítat? </a:t>
            </a:r>
          </a:p>
        </p:txBody>
      </p:sp>
      <p:sp>
        <p:nvSpPr>
          <p:cNvPr id="11268" name="Text Box 4"/>
          <p:cNvSpPr txBox="1">
            <a:spLocks noChangeArrowheads="1"/>
          </p:cNvSpPr>
          <p:nvPr/>
        </p:nvSpPr>
        <p:spPr bwMode="auto">
          <a:xfrm>
            <a:off x="3851275" y="1989138"/>
            <a:ext cx="29464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Rozdíl dvou součtů. </a:t>
            </a:r>
          </a:p>
        </p:txBody>
      </p:sp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684213" y="2492375"/>
            <a:ext cx="10985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Zápis: </a:t>
            </a:r>
          </a:p>
        </p:txBody>
      </p:sp>
      <p:sp>
        <p:nvSpPr>
          <p:cNvPr id="11270" name="Text Box 6"/>
          <p:cNvSpPr txBox="1">
            <a:spLocks noChangeArrowheads="1"/>
          </p:cNvSpPr>
          <p:nvPr/>
        </p:nvSpPr>
        <p:spPr bwMode="auto">
          <a:xfrm>
            <a:off x="1619250" y="2492375"/>
            <a:ext cx="2260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(526,09 + 83,8)</a:t>
            </a:r>
          </a:p>
        </p:txBody>
      </p:sp>
      <p:sp>
        <p:nvSpPr>
          <p:cNvPr id="11271" name="Text Box 7"/>
          <p:cNvSpPr txBox="1">
            <a:spLocks noChangeArrowheads="1"/>
          </p:cNvSpPr>
          <p:nvPr/>
        </p:nvSpPr>
        <p:spPr bwMode="auto">
          <a:xfrm>
            <a:off x="3687763" y="2439988"/>
            <a:ext cx="454025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 - </a:t>
            </a:r>
          </a:p>
        </p:txBody>
      </p:sp>
      <p:sp>
        <p:nvSpPr>
          <p:cNvPr id="11272" name="Text Box 8"/>
          <p:cNvSpPr txBox="1">
            <a:spLocks noChangeArrowheads="1"/>
          </p:cNvSpPr>
          <p:nvPr/>
        </p:nvSpPr>
        <p:spPr bwMode="auto">
          <a:xfrm>
            <a:off x="3995738" y="2492375"/>
            <a:ext cx="2522537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latin typeface="Arial" charset="0"/>
              </a:rPr>
              <a:t>(302,1 + 50,27) =</a:t>
            </a:r>
          </a:p>
        </p:txBody>
      </p:sp>
      <p:sp>
        <p:nvSpPr>
          <p:cNvPr id="11273" name="Text Box 9"/>
          <p:cNvSpPr txBox="1">
            <a:spLocks noChangeArrowheads="1"/>
          </p:cNvSpPr>
          <p:nvPr/>
        </p:nvSpPr>
        <p:spPr bwMode="auto">
          <a:xfrm>
            <a:off x="2195513" y="2924175"/>
            <a:ext cx="768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>
                <a:solidFill>
                  <a:schemeClr val="hlink"/>
                </a:solidFill>
              </a:rPr>
              <a:t>součet</a:t>
            </a:r>
          </a:p>
        </p:txBody>
      </p:sp>
      <p:sp>
        <p:nvSpPr>
          <p:cNvPr id="11274" name="Text Box 10"/>
          <p:cNvSpPr txBox="1">
            <a:spLocks noChangeArrowheads="1"/>
          </p:cNvSpPr>
          <p:nvPr/>
        </p:nvSpPr>
        <p:spPr bwMode="auto">
          <a:xfrm>
            <a:off x="3543300" y="2946400"/>
            <a:ext cx="7175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>
                <a:solidFill>
                  <a:schemeClr val="accent2"/>
                </a:solidFill>
              </a:rPr>
              <a:t>rozdíl</a:t>
            </a:r>
          </a:p>
        </p:txBody>
      </p:sp>
      <p:sp>
        <p:nvSpPr>
          <p:cNvPr id="11275" name="Text Box 11"/>
          <p:cNvSpPr txBox="1">
            <a:spLocks noChangeArrowheads="1"/>
          </p:cNvSpPr>
          <p:nvPr/>
        </p:nvSpPr>
        <p:spPr bwMode="auto">
          <a:xfrm>
            <a:off x="4695825" y="2946400"/>
            <a:ext cx="768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>
                <a:solidFill>
                  <a:schemeClr val="hlink"/>
                </a:solidFill>
              </a:rPr>
              <a:t>součet</a:t>
            </a:r>
          </a:p>
        </p:txBody>
      </p:sp>
      <p:sp>
        <p:nvSpPr>
          <p:cNvPr id="11276" name="Text Box 12"/>
          <p:cNvSpPr txBox="1">
            <a:spLocks noChangeArrowheads="1"/>
          </p:cNvSpPr>
          <p:nvPr/>
        </p:nvSpPr>
        <p:spPr bwMode="auto">
          <a:xfrm>
            <a:off x="684213" y="3716338"/>
            <a:ext cx="102235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526,09</a:t>
            </a:r>
          </a:p>
          <a:p>
            <a:pPr eaLnBrk="1" hangingPunct="1"/>
            <a:r>
              <a:rPr lang="cs-CZ" sz="2400" u="sng"/>
              <a:t>  83,80</a:t>
            </a:r>
          </a:p>
        </p:txBody>
      </p:sp>
      <p:sp>
        <p:nvSpPr>
          <p:cNvPr id="11277" name="Text Box 13"/>
          <p:cNvSpPr txBox="1">
            <a:spLocks noChangeArrowheads="1"/>
          </p:cNvSpPr>
          <p:nvPr/>
        </p:nvSpPr>
        <p:spPr bwMode="auto">
          <a:xfrm>
            <a:off x="684213" y="4365625"/>
            <a:ext cx="1022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609,89</a:t>
            </a:r>
          </a:p>
        </p:txBody>
      </p:sp>
      <p:sp>
        <p:nvSpPr>
          <p:cNvPr id="11278" name="Text Box 14"/>
          <p:cNvSpPr txBox="1">
            <a:spLocks noChangeArrowheads="1"/>
          </p:cNvSpPr>
          <p:nvPr/>
        </p:nvSpPr>
        <p:spPr bwMode="auto">
          <a:xfrm>
            <a:off x="2700338" y="3716338"/>
            <a:ext cx="102235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302,1</a:t>
            </a:r>
          </a:p>
          <a:p>
            <a:pPr eaLnBrk="1" hangingPunct="1"/>
            <a:r>
              <a:rPr lang="cs-CZ" sz="2400" u="sng"/>
              <a:t>  50,27</a:t>
            </a:r>
          </a:p>
        </p:txBody>
      </p:sp>
      <p:sp>
        <p:nvSpPr>
          <p:cNvPr id="11279" name="Text Box 15"/>
          <p:cNvSpPr txBox="1">
            <a:spLocks noChangeArrowheads="1"/>
          </p:cNvSpPr>
          <p:nvPr/>
        </p:nvSpPr>
        <p:spPr bwMode="auto">
          <a:xfrm>
            <a:off x="2700338" y="4365625"/>
            <a:ext cx="1022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352,37</a:t>
            </a:r>
          </a:p>
        </p:txBody>
      </p:sp>
      <p:sp>
        <p:nvSpPr>
          <p:cNvPr id="11280" name="Text Box 16"/>
          <p:cNvSpPr txBox="1">
            <a:spLocks noChangeArrowheads="1"/>
          </p:cNvSpPr>
          <p:nvPr/>
        </p:nvSpPr>
        <p:spPr bwMode="auto">
          <a:xfrm>
            <a:off x="4911725" y="3665538"/>
            <a:ext cx="1276350" cy="822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/>
              <a:t>   609,89</a:t>
            </a:r>
          </a:p>
          <a:p>
            <a:pPr eaLnBrk="1" hangingPunct="1"/>
            <a:r>
              <a:rPr lang="cs-CZ" sz="2400" u="sng"/>
              <a:t> - 352,37</a:t>
            </a:r>
          </a:p>
        </p:txBody>
      </p:sp>
      <p:sp>
        <p:nvSpPr>
          <p:cNvPr id="11281" name="Text Box 17"/>
          <p:cNvSpPr txBox="1">
            <a:spLocks noChangeArrowheads="1"/>
          </p:cNvSpPr>
          <p:nvPr/>
        </p:nvSpPr>
        <p:spPr bwMode="auto">
          <a:xfrm>
            <a:off x="5148263" y="4437063"/>
            <a:ext cx="102235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solidFill>
                  <a:schemeClr val="hlink"/>
                </a:solidFill>
              </a:rPr>
              <a:t>257,52</a:t>
            </a:r>
          </a:p>
        </p:txBody>
      </p:sp>
      <p:sp>
        <p:nvSpPr>
          <p:cNvPr id="11282" name="Text Box 18"/>
          <p:cNvSpPr txBox="1">
            <a:spLocks noChangeArrowheads="1"/>
          </p:cNvSpPr>
          <p:nvPr/>
        </p:nvSpPr>
        <p:spPr bwMode="auto">
          <a:xfrm>
            <a:off x="6516688" y="2492375"/>
            <a:ext cx="11176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400">
                <a:solidFill>
                  <a:schemeClr val="hlink"/>
                </a:solidFill>
                <a:latin typeface="Arial" charset="0"/>
              </a:rPr>
              <a:t>257,52</a:t>
            </a:r>
          </a:p>
        </p:txBody>
      </p:sp>
      <p:sp>
        <p:nvSpPr>
          <p:cNvPr id="11283" name="Text Box 19"/>
          <p:cNvSpPr txBox="1">
            <a:spLocks noChangeArrowheads="1"/>
          </p:cNvSpPr>
          <p:nvPr/>
        </p:nvSpPr>
        <p:spPr bwMode="auto">
          <a:xfrm>
            <a:off x="735013" y="5268913"/>
            <a:ext cx="4518025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 eaLnBrk="1" hangingPunct="1"/>
            <a:r>
              <a:rPr lang="cs-CZ" sz="2800">
                <a:latin typeface="Arial" charset="0"/>
              </a:rPr>
              <a:t>Výsledkem je číslo 257,52.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3" dur="5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1127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5" dur="500"/>
                                        <p:tgtEl>
                                          <p:spTgt spid="11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12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11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12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12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 nodeType="clickPar">
                      <p:stCondLst>
                        <p:cond delay="indefinite"/>
                      </p:stCondLst>
                      <p:childTnLst>
                        <p:par>
                          <p:cTn id="6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12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 nodeType="clickPar">
                      <p:stCondLst>
                        <p:cond delay="indefinite"/>
                      </p:stCondLst>
                      <p:childTnLst>
                        <p:par>
                          <p:cTn id="7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4" dur="500"/>
                                        <p:tgtEl>
                                          <p:spTgt spid="112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9" dur="500"/>
                                        <p:tgtEl>
                                          <p:spTgt spid="112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 nodeType="clickPar">
                      <p:stCondLst>
                        <p:cond delay="indefinite"/>
                      </p:stCondLst>
                      <p:childTnLst>
                        <p:par>
                          <p:cTn id="8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2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84" dur="500"/>
                                        <p:tgtEl>
                                          <p:spTgt spid="112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 nodeType="clickPar">
                      <p:stCondLst>
                        <p:cond delay="indefinite"/>
                      </p:stCondLst>
                      <p:childTnLst>
                        <p:par>
                          <p:cTn id="8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12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 nodeType="clickPar">
                      <p:stCondLst>
                        <p:cond delay="indefinite"/>
                      </p:stCondLst>
                      <p:childTnLst>
                        <p:par>
                          <p:cTn id="9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5" dur="500"/>
                                        <p:tgtEl>
                                          <p:spTgt spid="112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 nodeType="clickPar">
                      <p:stCondLst>
                        <p:cond delay="indefinite"/>
                      </p:stCondLst>
                      <p:childTnLst>
                        <p:par>
                          <p:cTn id="9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8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00" dur="500"/>
                                        <p:tgtEl>
                                          <p:spTgt spid="11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  <p:bldP spid="11269" grpId="0"/>
      <p:bldP spid="11271" grpId="0"/>
      <p:bldP spid="11272" grpId="0"/>
      <p:bldP spid="11273" grpId="0"/>
      <p:bldP spid="11274" grpId="0"/>
      <p:bldP spid="11275" grpId="0"/>
      <p:bldP spid="11276" grpId="0"/>
      <p:bldP spid="11277" grpId="0"/>
      <p:bldP spid="11278" grpId="0"/>
      <p:bldP spid="11280" grpId="0"/>
      <p:bldP spid="11281" grpId="0"/>
      <p:bldP spid="1128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Texty jsou vlastní originální tvorbou autora.</a:t>
            </a:r>
          </a:p>
          <a:p>
            <a:pPr marL="0" indent="0">
              <a:buFont typeface="Wingdings" pitchFamily="2" charset="2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roject Overview">
  <a:themeElements>
    <a:clrScheme name="Project Overview 1">
      <a:dk1>
        <a:srgbClr val="000000"/>
      </a:dk1>
      <a:lt1>
        <a:srgbClr val="FFFFFF"/>
      </a:lt1>
      <a:dk2>
        <a:srgbClr val="0066CC"/>
      </a:dk2>
      <a:lt2>
        <a:srgbClr val="CBCBCB"/>
      </a:lt2>
      <a:accent1>
        <a:srgbClr val="00CCFF"/>
      </a:accent1>
      <a:accent2>
        <a:srgbClr val="00FFCC"/>
      </a:accent2>
      <a:accent3>
        <a:srgbClr val="AAB8E2"/>
      </a:accent3>
      <a:accent4>
        <a:srgbClr val="DADADA"/>
      </a:accent4>
      <a:accent5>
        <a:srgbClr val="AAE2FF"/>
      </a:accent5>
      <a:accent6>
        <a:srgbClr val="00E7B9"/>
      </a:accent6>
      <a:hlink>
        <a:srgbClr val="FF3300"/>
      </a:hlink>
      <a:folHlink>
        <a:srgbClr val="FF7C80"/>
      </a:folHlink>
    </a:clrScheme>
    <a:fontScheme name="Project Overview">
      <a:majorFont>
        <a:latin typeface="Times New Roman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Project Overview 1">
        <a:dk1>
          <a:srgbClr val="000000"/>
        </a:dk1>
        <a:lt1>
          <a:srgbClr val="FFFFFF"/>
        </a:lt1>
        <a:dk2>
          <a:srgbClr val="0066CC"/>
        </a:dk2>
        <a:lt2>
          <a:srgbClr val="CBCBCB"/>
        </a:lt2>
        <a:accent1>
          <a:srgbClr val="00CCFF"/>
        </a:accent1>
        <a:accent2>
          <a:srgbClr val="00FFCC"/>
        </a:accent2>
        <a:accent3>
          <a:srgbClr val="AAB8E2"/>
        </a:accent3>
        <a:accent4>
          <a:srgbClr val="DADADA"/>
        </a:accent4>
        <a:accent5>
          <a:srgbClr val="AAE2FF"/>
        </a:accent5>
        <a:accent6>
          <a:srgbClr val="00E7B9"/>
        </a:accent6>
        <a:hlink>
          <a:srgbClr val="FF3300"/>
        </a:hlink>
        <a:folHlink>
          <a:srgbClr val="FF7C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roject Overview 2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3366FF"/>
        </a:accent1>
        <a:accent2>
          <a:srgbClr val="009900"/>
        </a:accent2>
        <a:accent3>
          <a:srgbClr val="FFFFFF"/>
        </a:accent3>
        <a:accent4>
          <a:srgbClr val="000000"/>
        </a:accent4>
        <a:accent5>
          <a:srgbClr val="ADB8FF"/>
        </a:accent5>
        <a:accent6>
          <a:srgbClr val="008A00"/>
        </a:accent6>
        <a:hlink>
          <a:srgbClr val="FF0033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roject Overview 3">
        <a:dk1>
          <a:srgbClr val="000000"/>
        </a:dk1>
        <a:lt1>
          <a:srgbClr val="FFFFFF"/>
        </a:lt1>
        <a:dk2>
          <a:srgbClr val="000000"/>
        </a:dk2>
        <a:lt2>
          <a:srgbClr val="868686"/>
        </a:lt2>
        <a:accent1>
          <a:srgbClr val="EAEAEA"/>
        </a:accent1>
        <a:accent2>
          <a:srgbClr val="5F5F5F"/>
        </a:accent2>
        <a:accent3>
          <a:srgbClr val="FFFFFF"/>
        </a:accent3>
        <a:accent4>
          <a:srgbClr val="000000"/>
        </a:accent4>
        <a:accent5>
          <a:srgbClr val="F3F3F3"/>
        </a:accent5>
        <a:accent6>
          <a:srgbClr val="555555"/>
        </a:accent6>
        <a:hlink>
          <a:srgbClr val="969696"/>
        </a:hlink>
        <a:folHlink>
          <a:srgbClr val="CBCBCB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Project Overview</Template>
  <TotalTime>106</TotalTime>
  <Words>399</Words>
  <Application>Microsoft Office PowerPoint</Application>
  <PresentationFormat>Předvádění na obrazovce (4:3)</PresentationFormat>
  <Paragraphs>100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3" baseType="lpstr">
      <vt:lpstr>Times New Roman</vt:lpstr>
      <vt:lpstr>Arial</vt:lpstr>
      <vt:lpstr>Wingdings</vt:lpstr>
      <vt:lpstr>Calibri</vt:lpstr>
      <vt:lpstr>Project Overview</vt:lpstr>
      <vt:lpstr>Desetinná čísla</vt:lpstr>
      <vt:lpstr>Prezentace aplikace PowerPoint</vt:lpstr>
      <vt:lpstr>Př.1: Zaokrouhli na setiny, pak od sebe odečti čísla : </vt:lpstr>
      <vt:lpstr>Př. 2 Zaokrouhli na desetiny, pak od sebe odečti čísla: </vt:lpstr>
      <vt:lpstr>Př. 3:  Urči součet čísla 78,56 a čísla o 13,84 menší. Výsledek zaokrouhli na desetiny. </vt:lpstr>
      <vt:lpstr>Př. 4: Urči součet čísla 8,497, čísla o 56,97 větší a jejich součtu. </vt:lpstr>
      <vt:lpstr>Př. 5: Jaký je rozdíl součtu čísel 526,09 a 83,8 a součtu čísel 302,1 a 50,27 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Desetinná čísla</dc:title>
  <dc:creator>Zuzana Pokorná</dc:creator>
  <cp:lastModifiedBy>malkova</cp:lastModifiedBy>
  <cp:revision>12</cp:revision>
  <dcterms:created xsi:type="dcterms:W3CDTF">2011-11-24T14:51:36Z</dcterms:created>
  <dcterms:modified xsi:type="dcterms:W3CDTF">2013-06-16T17:47:20Z</dcterms:modified>
</cp:coreProperties>
</file>