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61" r:id="rId3"/>
    <p:sldId id="257" r:id="rId4"/>
    <p:sldId id="258" r:id="rId5"/>
    <p:sldId id="260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E0D8-411A-453B-A1DA-6AB0AAAE5D5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BDF01-3981-477B-A450-5DE47BE4019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E0D8-411A-453B-A1DA-6AB0AAAE5D5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BDF01-3981-477B-A450-5DE47BE4019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E0D8-411A-453B-A1DA-6AB0AAAE5D5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BDF01-3981-477B-A450-5DE47BE401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E0D8-411A-453B-A1DA-6AB0AAAE5D5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BDF01-3981-477B-A450-5DE47BE4019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E0D8-411A-453B-A1DA-6AB0AAAE5D5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BDF01-3981-477B-A450-5DE47BE4019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E0D8-411A-453B-A1DA-6AB0AAAE5D5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BDF01-3981-477B-A450-5DE47BE401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E0D8-411A-453B-A1DA-6AB0AAAE5D5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BDF01-3981-477B-A450-5DE47BE401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E0D8-411A-453B-A1DA-6AB0AAAE5D5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BDF01-3981-477B-A450-5DE47BE401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E0D8-411A-453B-A1DA-6AB0AAAE5D5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BDF01-3981-477B-A450-5DE47BE4019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E0D8-411A-453B-A1DA-6AB0AAAE5D5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BDF01-3981-477B-A450-5DE47BE401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E0D8-411A-453B-A1DA-6AB0AAAE5D5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BDF01-3981-477B-A450-5DE47BE401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8E6E0D8-411A-453B-A1DA-6AB0AAAE5D5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78BDF01-3981-477B-A450-5DE47BE4019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228184" y="5013176"/>
            <a:ext cx="1586037" cy="882119"/>
          </a:xfrm>
        </p:spPr>
        <p:txBody>
          <a:bodyPr>
            <a:noAutofit/>
          </a:bodyPr>
          <a:lstStyle/>
          <a:p>
            <a:r>
              <a:rPr lang="cs-CZ" sz="5400" dirty="0" smtClean="0"/>
              <a:t>1:15</a:t>
            </a:r>
            <a:endParaRPr lang="cs-CZ" sz="5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Poměr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1484784"/>
            <a:ext cx="12811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3:28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5661248"/>
            <a:ext cx="12811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11:7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1447" y="6430689"/>
            <a:ext cx="25480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VY_42_INOVACE_29_01</a:t>
            </a:r>
            <a:endParaRPr lang="cs-CZ" dirty="0"/>
          </a:p>
        </p:txBody>
      </p:sp>
      <p:pic>
        <p:nvPicPr>
          <p:cNvPr id="7" name="Picture 4" descr="Y:\Log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567" y="251116"/>
            <a:ext cx="4859338" cy="121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960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0"/>
            <a:ext cx="9036496" cy="71558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Škola: Základní škola Trávníky Otrokovice, příspěvková organizace</a:t>
            </a:r>
          </a:p>
          <a:p>
            <a:pPr>
              <a:lnSpc>
                <a:spcPct val="150000"/>
              </a:lnSpc>
            </a:pPr>
            <a:r>
              <a:rPr lang="cs-CZ" dirty="0"/>
              <a:t>Číslo projektu: CZ.1.07/1.4.00/21.2637</a:t>
            </a:r>
          </a:p>
          <a:p>
            <a:pPr>
              <a:lnSpc>
                <a:spcPct val="150000"/>
              </a:lnSpc>
            </a:pPr>
            <a:r>
              <a:rPr lang="cs-CZ" dirty="0"/>
              <a:t>Název výukového materiálu: </a:t>
            </a:r>
            <a:r>
              <a:rPr lang="cs-CZ" dirty="0" smtClean="0"/>
              <a:t>Poměr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Autor: Mgr. Zuzana Pokorná</a:t>
            </a:r>
          </a:p>
          <a:p>
            <a:pPr>
              <a:lnSpc>
                <a:spcPct val="150000"/>
              </a:lnSpc>
            </a:pPr>
            <a:r>
              <a:rPr lang="cs-CZ" dirty="0"/>
              <a:t>Vytvořeno: </a:t>
            </a:r>
            <a:r>
              <a:rPr lang="cs-CZ" dirty="0" smtClean="0"/>
              <a:t>3. února 2013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Ročník: </a:t>
            </a:r>
            <a:r>
              <a:rPr lang="cs-CZ" dirty="0" smtClean="0"/>
              <a:t>7.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Vzdělávací oblast: Matematika a její aplikace</a:t>
            </a:r>
          </a:p>
          <a:p>
            <a:pPr>
              <a:lnSpc>
                <a:spcPct val="150000"/>
              </a:lnSpc>
            </a:pPr>
            <a:r>
              <a:rPr lang="cs-CZ" dirty="0"/>
              <a:t>Vzdělávací obor: Matematika a její aplikace</a:t>
            </a:r>
          </a:p>
          <a:p>
            <a:pPr>
              <a:lnSpc>
                <a:spcPct val="150000"/>
              </a:lnSpc>
            </a:pPr>
            <a:r>
              <a:rPr lang="cs-CZ" dirty="0"/>
              <a:t>Tematický okruh: Číslo a proměnná</a:t>
            </a:r>
          </a:p>
          <a:p>
            <a:pPr>
              <a:lnSpc>
                <a:spcPct val="150000"/>
              </a:lnSpc>
            </a:pPr>
            <a:r>
              <a:rPr lang="cs-CZ" dirty="0"/>
              <a:t>Téma: </a:t>
            </a:r>
            <a:r>
              <a:rPr lang="cs-CZ" dirty="0" smtClean="0"/>
              <a:t>Poměr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Pomůcky: PC, dataprojektor</a:t>
            </a:r>
          </a:p>
          <a:p>
            <a:pPr>
              <a:lnSpc>
                <a:spcPct val="150000"/>
              </a:lnSpc>
            </a:pPr>
            <a:r>
              <a:rPr lang="cs-CZ" dirty="0"/>
              <a:t>Anotace: </a:t>
            </a:r>
            <a:r>
              <a:rPr lang="cs-CZ" dirty="0" smtClean="0"/>
              <a:t>Prezentace seznamuje žáky s novým pojmem poměr. Vysvětluje jednotlivé znaky poměru a na konkrétních příkladech ukazuje, co pojem poměr znamená.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Tato </a:t>
            </a:r>
            <a:r>
              <a:rPr lang="cs-CZ" dirty="0"/>
              <a:t>práce je šířena pod licencí CC BY-SA 3.0. Odkazy a citace jsou platné k datu vytvoření této práce.</a:t>
            </a:r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80616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6512511" cy="1143000"/>
          </a:xfrm>
        </p:spPr>
        <p:txBody>
          <a:bodyPr/>
          <a:lstStyle/>
          <a:p>
            <a:pPr algn="ctr"/>
            <a:r>
              <a:rPr lang="cs-CZ" sz="3200" dirty="0" smtClean="0"/>
              <a:t>Poměrem porovnáváme počty, částky, obvody, obsahy, délky,….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2780928"/>
            <a:ext cx="14494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/>
              <a:t>a</a:t>
            </a:r>
            <a:r>
              <a:rPr lang="cs-CZ" sz="4800" dirty="0" smtClean="0"/>
              <a:t> : b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29926" y="4134271"/>
            <a:ext cx="26837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První člen poměru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23299" y="4134271"/>
            <a:ext cx="27975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Druhý člen poměru</a:t>
            </a:r>
            <a:endParaRPr lang="cs-CZ" sz="2400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2771800" y="3501008"/>
            <a:ext cx="108012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5157340" y="3501008"/>
            <a:ext cx="78281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025474" y="4797152"/>
            <a:ext cx="3103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  <a:r>
              <a:rPr lang="cs-CZ" sz="2400" dirty="0" smtClean="0"/>
              <a:t>, b jsou kladná čísla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334594" y="5589240"/>
                <a:ext cx="6485493" cy="11387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cs-CZ" sz="2400" dirty="0" smtClean="0">
                    <a:solidFill>
                      <a:srgbClr val="FF0000"/>
                    </a:solidFill>
                  </a:rPr>
                  <a:t>!!! </a:t>
                </a:r>
                <a:r>
                  <a:rPr lang="cs-CZ" sz="2400" dirty="0" smtClean="0"/>
                  <a:t>Pozor, záleží na pořadí členů v poměru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!!!</a:t>
                </a:r>
                <a:r>
                  <a:rPr lang="cs-CZ" sz="2400" dirty="0" smtClean="0"/>
                  <a:t> </a:t>
                </a:r>
              </a:p>
              <a:p>
                <a:pPr algn="ctr"/>
                <a:r>
                  <a:rPr lang="cs-CZ" sz="2400" dirty="0" smtClean="0"/>
                  <a:t>a : b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  </m:t>
                    </m:r>
                  </m:oMath>
                </a14:m>
                <a:r>
                  <a:rPr lang="cs-CZ" sz="2400" b="0" dirty="0" smtClean="0">
                    <a:ea typeface="Cambria Math"/>
                  </a:rPr>
                  <a:t>b : a </a:t>
                </a:r>
              </a:p>
              <a:p>
                <a:endParaRPr lang="cs-CZ" sz="20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4594" y="5589240"/>
                <a:ext cx="6485493" cy="1138773"/>
              </a:xfrm>
              <a:prstGeom prst="rect">
                <a:avLst/>
              </a:prstGeom>
              <a:blipFill rotWithShape="1">
                <a:blip r:embed="rId2"/>
                <a:stretch>
                  <a:fillRect l="-1034" t="-42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52575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36904" cy="1143000"/>
          </a:xfrm>
        </p:spPr>
        <p:txBody>
          <a:bodyPr/>
          <a:lstStyle/>
          <a:p>
            <a:pPr algn="ctr"/>
            <a:r>
              <a:rPr lang="cs-CZ" sz="3200" dirty="0" smtClean="0"/>
              <a:t>Př. Ve třídě je 28 žáků, z toho 19 dívek. Napiš poměr chlapců ku dívkám.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492896"/>
            <a:ext cx="42755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Celkem žáků ve třídě ……. 28 </a:t>
            </a:r>
          </a:p>
          <a:p>
            <a:r>
              <a:rPr lang="cs-CZ" sz="2400" dirty="0" smtClean="0"/>
              <a:t>Z toho dívek …………………….19</a:t>
            </a:r>
          </a:p>
          <a:p>
            <a:r>
              <a:rPr lang="cs-CZ" sz="2400" dirty="0" smtClean="0"/>
              <a:t>Chlapců ………………………….. ?</a:t>
            </a: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64506" y="4191470"/>
            <a:ext cx="16417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28 – 19 = 9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4191471"/>
            <a:ext cx="31999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Chlapců je ve třídě 9.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5127575"/>
            <a:ext cx="6255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Poměr chlapců ku dívkám ………………… 9 : 19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25224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48464" cy="1143000"/>
          </a:xfrm>
        </p:spPr>
        <p:txBody>
          <a:bodyPr/>
          <a:lstStyle/>
          <a:p>
            <a:pPr algn="ctr"/>
            <a:r>
              <a:rPr lang="cs-CZ" sz="3200" dirty="0" smtClean="0"/>
              <a:t>Recept na jahodovou marmeládu: Ke 2 kg jahod přidej 1 kg cukru. V jakém poměru jsou jahody a cukr?</a:t>
            </a:r>
            <a:endParaRPr lang="cs-CZ" sz="3200" dirty="0"/>
          </a:p>
        </p:txBody>
      </p:sp>
      <p:pic>
        <p:nvPicPr>
          <p:cNvPr id="2050" name="Picture 2" descr="C:\Users\pokorna\AppData\Local\Microsoft\Windows\Temporary Internet Files\Content.IE5\WZXE3L0B\MP9004304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485" y="2306751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okorna\AppData\Local\Microsoft\Windows\Temporary Internet Files\Content.IE5\UXUJOOQK\MC9001130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068212"/>
            <a:ext cx="1457535" cy="218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16016" y="2697924"/>
            <a:ext cx="43954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: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67067" y="4222829"/>
            <a:ext cx="10310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 kg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02048" y="4222829"/>
            <a:ext cx="10310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 kg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4084329"/>
            <a:ext cx="43954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: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73587" y="5373216"/>
            <a:ext cx="132440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2 : 1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234909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1143000"/>
          </a:xfrm>
        </p:spPr>
        <p:txBody>
          <a:bodyPr/>
          <a:lstStyle/>
          <a:p>
            <a:pPr algn="ctr"/>
            <a:r>
              <a:rPr lang="cs-CZ" sz="2800" dirty="0" smtClean="0"/>
              <a:t>Př. V lesní školce chtějí vysázet nové stromky. V plánu mají, že vysází listnaté i jehličnaté stromky, kterých bude dohromady 500. Poměr listnatých a jehličnatých stromků bude 1 : 4. Kolik bude listnatých a jehličnatých stromků?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342" y="2708920"/>
            <a:ext cx="57903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Celkem stromů …………………………. 500 ks</a:t>
            </a:r>
          </a:p>
          <a:p>
            <a:r>
              <a:rPr lang="cs-CZ" sz="2400" dirty="0" smtClean="0"/>
              <a:t>Poměr listnatých ku jehličnatým……1:4</a:t>
            </a:r>
          </a:p>
          <a:p>
            <a:r>
              <a:rPr lang="cs-CZ" sz="2400" dirty="0" smtClean="0"/>
              <a:t>Jednotlivých stromů…………………………?</a:t>
            </a:r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3273189" y="4361328"/>
            <a:ext cx="873646" cy="1224136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 descr="C:\Users\pokorna\AppData\Local\Microsoft\Windows\Temporary Internet Files\Content.IE5\WZXE3L0B\MC9000272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661" y="4257092"/>
            <a:ext cx="1084064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80471" y="4361327"/>
            <a:ext cx="46679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:</a:t>
            </a:r>
            <a:endParaRPr lang="cs-CZ" sz="6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00371" y="5708625"/>
            <a:ext cx="14269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1 : 4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4800634"/>
            <a:ext cx="473879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 listnatý………….4 jehličnaté</a:t>
            </a:r>
          </a:p>
          <a:p>
            <a:r>
              <a:rPr lang="cs-CZ" sz="2400" dirty="0" smtClean="0"/>
              <a:t>10 listnatých……40 jehličnatých</a:t>
            </a:r>
          </a:p>
          <a:p>
            <a:r>
              <a:rPr lang="cs-CZ" sz="2400" dirty="0" smtClean="0"/>
              <a:t>100 listnatých….400 jehličnatých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86374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6" grpId="0"/>
      <p:bldP spid="7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88640"/>
            <a:ext cx="8640960" cy="1615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/>
              <a:t>Texty jsou vlastní originální tvorbou autora</a:t>
            </a:r>
            <a:r>
              <a:rPr lang="cs-CZ" dirty="0" smtClean="0"/>
              <a:t>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/>
              <a:t>Všechny </a:t>
            </a:r>
            <a:r>
              <a:rPr lang="cs-CZ" dirty="0" smtClean="0"/>
              <a:t>objekty </a:t>
            </a:r>
            <a:r>
              <a:rPr lang="cs-CZ" dirty="0"/>
              <a:t>použité k vytvoření tohoto materiálu jsou součástí softwaru Microsoft® Office.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8283973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46</TotalTime>
  <Words>322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Poměr</vt:lpstr>
      <vt:lpstr>Prezentace aplikace PowerPoint</vt:lpstr>
      <vt:lpstr>Poměrem porovnáváme počty, částky, obvody, obsahy, délky,….</vt:lpstr>
      <vt:lpstr>Př. Ve třídě je 28 žáků, z toho 19 dívek. Napiš poměr chlapců ku dívkám. </vt:lpstr>
      <vt:lpstr>Recept na jahodovou marmeládu: Ke 2 kg jahod přidej 1 kg cukru. V jakém poměru jsou jahody a cukr?</vt:lpstr>
      <vt:lpstr>Př. V lesní školce chtějí vysázet nové stromky. V plánu mají, že vysází listnaté i jehličnaté stromky, kterých bude dohromady 500. Poměr listnatých a jehličnatých stromků bude 1 : 4. Kolik bude listnatých a jehličnatých stromků?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Poměr</dc:title>
  <dc:creator>pokorna</dc:creator>
  <cp:lastModifiedBy>malkova</cp:lastModifiedBy>
  <cp:revision>9</cp:revision>
  <dcterms:created xsi:type="dcterms:W3CDTF">2013-03-10T13:00:33Z</dcterms:created>
  <dcterms:modified xsi:type="dcterms:W3CDTF">2013-06-17T19:06:38Z</dcterms:modified>
</cp:coreProperties>
</file>