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2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D7A91-D774-4F68-85A0-70843048849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644C23-D19A-4E04-9689-27DC92B80FE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D7A91-D774-4F68-85A0-70843048849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644C23-D19A-4E04-9689-27DC92B80FE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D7A91-D774-4F68-85A0-70843048849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644C23-D19A-4E04-9689-27DC92B80F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D7A91-D774-4F68-85A0-70843048849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644C23-D19A-4E04-9689-27DC92B80FE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D7A91-D774-4F68-85A0-70843048849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644C23-D19A-4E04-9689-27DC92B80FE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D7A91-D774-4F68-85A0-70843048849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644C23-D19A-4E04-9689-27DC92B80F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D7A91-D774-4F68-85A0-70843048849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644C23-D19A-4E04-9689-27DC92B80F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D7A91-D774-4F68-85A0-70843048849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644C23-D19A-4E04-9689-27DC92B80F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D7A91-D774-4F68-85A0-70843048849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644C23-D19A-4E04-9689-27DC92B80FE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D7A91-D774-4F68-85A0-70843048849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644C23-D19A-4E04-9689-27DC92B80F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D7A91-D774-4F68-85A0-70843048849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644C23-D19A-4E04-9689-27DC92B80FE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48D7A91-D774-4F68-85A0-708430488492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8644C23-D19A-4E04-9689-27DC92B80FE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427984" y="5013176"/>
            <a:ext cx="1622818" cy="882119"/>
          </a:xfrm>
        </p:spPr>
        <p:txBody>
          <a:bodyPr>
            <a:normAutofit/>
          </a:bodyPr>
          <a:lstStyle/>
          <a:p>
            <a:r>
              <a:rPr lang="cs-CZ" sz="4400" dirty="0" smtClean="0"/>
              <a:t>5 : 20</a:t>
            </a:r>
            <a:endParaRPr lang="cs-CZ" sz="44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Počítání s poměrem</a:t>
            </a: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475656" y="1075383"/>
            <a:ext cx="162095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3 : 12</a:t>
            </a:r>
            <a:endParaRPr lang="cs-CZ" sz="4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96136" y="2184013"/>
            <a:ext cx="135966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16 : 4</a:t>
            </a:r>
            <a:endParaRPr lang="cs-CZ" sz="3600" dirty="0"/>
          </a:p>
        </p:txBody>
      </p:sp>
      <p:sp>
        <p:nvSpPr>
          <p:cNvPr id="6" name="Obdélník 5"/>
          <p:cNvSpPr/>
          <p:nvPr/>
        </p:nvSpPr>
        <p:spPr>
          <a:xfrm>
            <a:off x="30088" y="6488668"/>
            <a:ext cx="254800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VY_42_INOVACE_31_01</a:t>
            </a:r>
            <a:endParaRPr lang="cs-CZ" dirty="0"/>
          </a:p>
        </p:txBody>
      </p:sp>
      <p:pic>
        <p:nvPicPr>
          <p:cNvPr id="7" name="Picture 4" descr="Y:\Log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6301" y="232652"/>
            <a:ext cx="4859338" cy="1217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4716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9512" y="116632"/>
            <a:ext cx="8856984" cy="75713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/>
              <a:t>Škola: Základní škola Trávníky Otrokovice, příspěvková organizace</a:t>
            </a:r>
          </a:p>
          <a:p>
            <a:pPr>
              <a:lnSpc>
                <a:spcPct val="150000"/>
              </a:lnSpc>
            </a:pPr>
            <a:r>
              <a:rPr lang="cs-CZ" dirty="0"/>
              <a:t>Číslo projektu: CZ.1.07/1.4.00/21.2637</a:t>
            </a:r>
          </a:p>
          <a:p>
            <a:pPr>
              <a:lnSpc>
                <a:spcPct val="150000"/>
              </a:lnSpc>
            </a:pPr>
            <a:r>
              <a:rPr lang="cs-CZ" dirty="0"/>
              <a:t>Název výukového materiálu: </a:t>
            </a:r>
            <a:r>
              <a:rPr lang="cs-CZ" dirty="0" smtClean="0"/>
              <a:t>Počítání s poměrem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/>
              <a:t>Autor: Mgr. Zuzana Pokorná</a:t>
            </a:r>
          </a:p>
          <a:p>
            <a:pPr>
              <a:lnSpc>
                <a:spcPct val="150000"/>
              </a:lnSpc>
            </a:pPr>
            <a:r>
              <a:rPr lang="cs-CZ" dirty="0"/>
              <a:t>Vytvořeno: </a:t>
            </a:r>
            <a:r>
              <a:rPr lang="cs-CZ" dirty="0" smtClean="0"/>
              <a:t>3. ledna 2013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/>
              <a:t>Ročník: </a:t>
            </a:r>
            <a:r>
              <a:rPr lang="cs-CZ" dirty="0" smtClean="0"/>
              <a:t>7.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/>
              <a:t>Vzdělávací oblast: Matematika a její aplikace</a:t>
            </a:r>
          </a:p>
          <a:p>
            <a:pPr>
              <a:lnSpc>
                <a:spcPct val="150000"/>
              </a:lnSpc>
            </a:pPr>
            <a:r>
              <a:rPr lang="cs-CZ" dirty="0"/>
              <a:t>Vzdělávací obor: Matematika a její aplikace</a:t>
            </a:r>
          </a:p>
          <a:p>
            <a:pPr>
              <a:lnSpc>
                <a:spcPct val="150000"/>
              </a:lnSpc>
            </a:pPr>
            <a:r>
              <a:rPr lang="cs-CZ" dirty="0"/>
              <a:t>Tematický okruh: Číslo a proměnná</a:t>
            </a:r>
          </a:p>
          <a:p>
            <a:pPr>
              <a:lnSpc>
                <a:spcPct val="150000"/>
              </a:lnSpc>
            </a:pPr>
            <a:r>
              <a:rPr lang="cs-CZ" dirty="0"/>
              <a:t>Téma: </a:t>
            </a:r>
            <a:r>
              <a:rPr lang="cs-CZ" dirty="0" smtClean="0"/>
              <a:t>Poměr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/>
              <a:t>Pomůcky: PC, dataprojektor</a:t>
            </a:r>
          </a:p>
          <a:p>
            <a:pPr>
              <a:lnSpc>
                <a:spcPct val="150000"/>
              </a:lnSpc>
            </a:pPr>
            <a:r>
              <a:rPr lang="cs-CZ" dirty="0"/>
              <a:t>Anotace</a:t>
            </a:r>
            <a:r>
              <a:rPr lang="cs-CZ" dirty="0" smtClean="0"/>
              <a:t>: Prezentace je určená k procvičení tématu poměr. V prezentaci jsou postupně představeny základní úlohy na poměr, závěrem jsou příklady zadávány pomocí slovních úloh. 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Tato </a:t>
            </a:r>
            <a:r>
              <a:rPr lang="cs-CZ" dirty="0"/>
              <a:t>práce je šířena pod licencí CC BY-SA 3.0. Odkazy a citace jsou platné k datu vytvoření této práce.</a:t>
            </a:r>
          </a:p>
          <a:p>
            <a:pPr>
              <a:lnSpc>
                <a:spcPct val="150000"/>
              </a:lnSpc>
            </a:pPr>
            <a:endParaRPr lang="cs-CZ" dirty="0"/>
          </a:p>
          <a:p>
            <a:pPr>
              <a:lnSpc>
                <a:spcPct val="150000"/>
              </a:lnSpc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28725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60648"/>
            <a:ext cx="8712968" cy="1143000"/>
          </a:xfrm>
        </p:spPr>
        <p:txBody>
          <a:bodyPr/>
          <a:lstStyle/>
          <a:p>
            <a:pPr algn="ctr"/>
            <a:r>
              <a:rPr lang="cs-CZ" sz="3200" dirty="0" smtClean="0"/>
              <a:t>Změň číslo 15 v poměru 1 : 5. 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47664" y="1310585"/>
            <a:ext cx="62856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Poměr 1 : 5 znamená, že číslo 15 se zmenší.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484121" y="2281156"/>
                <a:ext cx="2215671" cy="87812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3600" dirty="0" smtClean="0"/>
                  <a:t>15 .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3600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3600" dirty="0" smtClean="0"/>
                  <a:t>  = 3</a:t>
                </a:r>
                <a:endParaRPr lang="cs-CZ" sz="36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4121" y="2281156"/>
                <a:ext cx="2215671" cy="878126"/>
              </a:xfrm>
              <a:prstGeom prst="rect">
                <a:avLst/>
              </a:prstGeom>
              <a:blipFill rotWithShape="1">
                <a:blip r:embed="rId2"/>
                <a:stretch>
                  <a:fillRect l="-8242" r="-7418" b="-111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" name="Přímá spojnice 6"/>
          <p:cNvCxnSpPr/>
          <p:nvPr/>
        </p:nvCxnSpPr>
        <p:spPr>
          <a:xfrm>
            <a:off x="628137" y="2425172"/>
            <a:ext cx="360040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420225" y="2814201"/>
            <a:ext cx="360040" cy="34508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3419872" y="2370475"/>
            <a:ext cx="501130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/>
              <a:t>Číslo 15 se změnilo v poměru 1 : 5 </a:t>
            </a:r>
          </a:p>
          <a:p>
            <a:pPr algn="ctr"/>
            <a:r>
              <a:rPr lang="cs-CZ" sz="2400" dirty="0" smtClean="0"/>
              <a:t>na číslo 3.</a:t>
            </a:r>
            <a:endParaRPr lang="cs-CZ" sz="2400" dirty="0"/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296710" y="3861048"/>
            <a:ext cx="8712968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>
            <a:lvl1pPr marL="320040" indent="-320040" algn="r" defTabSz="914400" rtl="0" eaLnBrk="1" latinLnBrk="0" hangingPunct="1">
              <a:spcBef>
                <a:spcPct val="0"/>
              </a:spcBef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Char char="*"/>
              <a:defRPr sz="4600" b="1" i="0" kern="120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3200" dirty="0" smtClean="0"/>
              <a:t>Změň číslo 9 v poměru 5 : 3. 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424506" y="4773215"/>
            <a:ext cx="45320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 Poměr 5 : 3 ………číslo se zvětší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623583" y="5661248"/>
                <a:ext cx="2076209" cy="88652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3600" dirty="0" smtClean="0"/>
                  <a:t>9 .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3600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3600" dirty="0" smtClean="0"/>
                  <a:t> = 15</a:t>
                </a:r>
                <a:endParaRPr lang="cs-CZ" sz="3600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3583" y="5661248"/>
                <a:ext cx="2076209" cy="886525"/>
              </a:xfrm>
              <a:prstGeom prst="rect">
                <a:avLst/>
              </a:prstGeom>
              <a:blipFill rotWithShape="1">
                <a:blip r:embed="rId3"/>
                <a:stretch>
                  <a:fillRect l="-8798" r="-7918" b="-1172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6" name="Přímá spojnice 15"/>
          <p:cNvCxnSpPr/>
          <p:nvPr/>
        </p:nvCxnSpPr>
        <p:spPr>
          <a:xfrm>
            <a:off x="628137" y="5877272"/>
            <a:ext cx="36004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1301647" y="6190594"/>
            <a:ext cx="360040" cy="34882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3500824" y="5775095"/>
            <a:ext cx="484940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/>
              <a:t>Číslo 9 se změnilo v poměru 5 : 3 </a:t>
            </a:r>
          </a:p>
          <a:p>
            <a:pPr algn="ctr"/>
            <a:r>
              <a:rPr lang="cs-CZ" sz="2400" dirty="0" smtClean="0"/>
              <a:t>na číslo 15.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24591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11" grpId="0"/>
      <p:bldP spid="12" grpId="0"/>
      <p:bldP spid="13" grpId="0"/>
      <p:bldP spid="14" grpId="0"/>
      <p:bldP spid="1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260648"/>
            <a:ext cx="6512511" cy="1143000"/>
          </a:xfrm>
        </p:spPr>
        <p:txBody>
          <a:bodyPr/>
          <a:lstStyle/>
          <a:p>
            <a:pPr algn="ctr"/>
            <a:r>
              <a:rPr lang="cs-CZ" sz="3200" dirty="0" smtClean="0"/>
              <a:t>Rozděl číslo 30 v poměru 1 : 5.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16235" y="1453214"/>
            <a:ext cx="11352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 : 5 </a:t>
            </a:r>
            <a:endParaRPr lang="cs-CZ" sz="3200" dirty="0"/>
          </a:p>
        </p:txBody>
      </p:sp>
      <p:sp>
        <p:nvSpPr>
          <p:cNvPr id="5" name="Šipka doprava 4"/>
          <p:cNvSpPr/>
          <p:nvPr/>
        </p:nvSpPr>
        <p:spPr>
          <a:xfrm>
            <a:off x="3707904" y="1674516"/>
            <a:ext cx="360040" cy="2423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355976" y="1453214"/>
            <a:ext cx="28696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 + 5 = 6 (dílů)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16234" y="2416532"/>
            <a:ext cx="31341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30 : 6 = 5 (1 díl)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888102" y="3645024"/>
            <a:ext cx="11352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 : 5 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844261" y="4365104"/>
            <a:ext cx="8883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 díl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23349" y="4365104"/>
            <a:ext cx="10839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5 dílů</a:t>
            </a:r>
            <a:endParaRPr lang="cs-CZ" sz="2800" dirty="0"/>
          </a:p>
        </p:txBody>
      </p:sp>
      <p:cxnSp>
        <p:nvCxnSpPr>
          <p:cNvPr id="12" name="Přímá spojnice se šipkou 11"/>
          <p:cNvCxnSpPr>
            <a:stCxn id="9" idx="0"/>
          </p:cNvCxnSpPr>
          <p:nvPr/>
        </p:nvCxnSpPr>
        <p:spPr>
          <a:xfrm flipV="1">
            <a:off x="3288454" y="4077072"/>
            <a:ext cx="636442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 flipV="1">
            <a:off x="4926389" y="4009419"/>
            <a:ext cx="648072" cy="44075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1883542" y="5039598"/>
            <a:ext cx="18197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 díl …… 5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926389" y="5034515"/>
            <a:ext cx="311174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5 dílů……5 . 5 = 25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251482" y="6021288"/>
            <a:ext cx="21820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5 + 25 = 30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393576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 animBg="1"/>
      <p:bldP spid="6" grpId="0"/>
      <p:bldP spid="7" grpId="0"/>
      <p:bldP spid="8" grpId="0"/>
      <p:bldP spid="9" grpId="0"/>
      <p:bldP spid="10" grpId="0"/>
      <p:bldP spid="16" grpId="0"/>
      <p:bldP spid="17" grpId="0"/>
      <p:bldP spid="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8568952" cy="1143000"/>
          </a:xfrm>
        </p:spPr>
        <p:txBody>
          <a:bodyPr/>
          <a:lstStyle/>
          <a:p>
            <a:pPr algn="just"/>
            <a:r>
              <a:rPr lang="cs-CZ" sz="2800" dirty="0" smtClean="0"/>
              <a:t>Zuzka a Lucka chodily v létě na brigádu, dohromady si vydělaly 6500 korun. Lucka odpracovala 31 hodin, Zuzka 34 hodin. Peníze si rozdělí v poměru odpracovaných hodin. Kolik dostanou dívky korun?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0229" y="2845232"/>
            <a:ext cx="82541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Zadání úkolu je shodné s úlohou rozděl číslo v poměru……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0229" y="3399383"/>
            <a:ext cx="50885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Rozděl číslo 6500 v poměru 31 : 34.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0229" y="3999561"/>
            <a:ext cx="26917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31 + 34 = 65 (dílů)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11959" y="3999561"/>
            <a:ext cx="32159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6500 : 65 = 100 (1 díl)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0229" y="4782343"/>
            <a:ext cx="502733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Lucka…..31 dílů……31 . 100 = 3100</a:t>
            </a:r>
          </a:p>
          <a:p>
            <a:r>
              <a:rPr lang="cs-CZ" sz="2400" dirty="0" smtClean="0"/>
              <a:t>Zuzka…..34 dílů…..34 . 100 = 3400 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891203" y="4967008"/>
            <a:ext cx="28232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3100 + 3400 = 6500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0229" y="6137626"/>
            <a:ext cx="53527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Lucka dostane 3100,- a Zuzka 3400,-.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66225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8640960" cy="1143000"/>
          </a:xfrm>
        </p:spPr>
        <p:txBody>
          <a:bodyPr/>
          <a:lstStyle/>
          <a:p>
            <a:pPr algn="ctr"/>
            <a:r>
              <a:rPr lang="cs-CZ" sz="2800" dirty="0" smtClean="0"/>
              <a:t>Obdélník má obvod 30 cm. Poměr jeho stran </a:t>
            </a:r>
            <a:br>
              <a:rPr lang="cs-CZ" sz="2800" dirty="0" smtClean="0"/>
            </a:br>
            <a:r>
              <a:rPr lang="cs-CZ" sz="2800" dirty="0" smtClean="0"/>
              <a:t>a : b = 2 : 3. Vypočítej délky stran a obsah obdélníka. 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2235214"/>
            <a:ext cx="36744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2 : 3 ……. 2 + 3 = 5 (dílů)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3615407"/>
            <a:ext cx="25683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30 : 10 = 3 (1 díl)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43608" y="4077072"/>
            <a:ext cx="595708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Strana a ………………..2 díly………..2 . 3 = 6</a:t>
            </a:r>
          </a:p>
          <a:p>
            <a:r>
              <a:rPr lang="cs-CZ" sz="2400" dirty="0" smtClean="0"/>
              <a:t>Strana b………………… 3 díly………..3 . 3 = 9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43607" y="5157192"/>
            <a:ext cx="193193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 = a . b</a:t>
            </a:r>
          </a:p>
          <a:p>
            <a:r>
              <a:rPr lang="cs-CZ" sz="2400" dirty="0" smtClean="0"/>
              <a:t>S = 6 . 9</a:t>
            </a:r>
          </a:p>
          <a:p>
            <a:r>
              <a:rPr lang="cs-CZ" sz="2400" dirty="0" smtClean="0"/>
              <a:t>S = 54 (cm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) 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43607" y="2910135"/>
            <a:ext cx="20681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o</a:t>
            </a:r>
            <a:r>
              <a:rPr lang="cs-CZ" sz="2400" dirty="0" smtClean="0"/>
              <a:t> </a:t>
            </a:r>
            <a:r>
              <a:rPr lang="cs-CZ" sz="2400" dirty="0" smtClean="0"/>
              <a:t>= 2 . (a + b)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427984" y="2910135"/>
            <a:ext cx="27045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2 . 5 dílů = 10 dílů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427983" y="5155936"/>
            <a:ext cx="341792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Zkouška: </a:t>
            </a:r>
            <a:r>
              <a:rPr lang="cs-CZ" sz="2400" dirty="0" smtClean="0"/>
              <a:t>o </a:t>
            </a:r>
            <a:r>
              <a:rPr lang="cs-CZ" sz="2400" dirty="0" smtClean="0"/>
              <a:t>= 2 . (a + b)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</a:t>
            </a:r>
            <a:r>
              <a:rPr lang="cs-CZ" sz="2400" dirty="0" smtClean="0"/>
              <a:t>o </a:t>
            </a:r>
            <a:r>
              <a:rPr lang="cs-CZ" sz="2400" dirty="0" smtClean="0"/>
              <a:t>= 2 . (6 + 9)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</a:t>
            </a:r>
            <a:r>
              <a:rPr lang="cs-CZ" sz="2400" dirty="0" smtClean="0"/>
              <a:t>o </a:t>
            </a:r>
            <a:r>
              <a:rPr lang="cs-CZ" sz="2400" dirty="0" smtClean="0"/>
              <a:t>= 2 . 15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</a:t>
            </a:r>
            <a:r>
              <a:rPr lang="cs-CZ" sz="2400" dirty="0" smtClean="0"/>
              <a:t>o </a:t>
            </a:r>
            <a:r>
              <a:rPr lang="cs-CZ" sz="2400" dirty="0" smtClean="0"/>
              <a:t>= 30 (cm)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315428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10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528" y="332656"/>
            <a:ext cx="82089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Texty jsou vlastní originální tvorbou autora.</a:t>
            </a:r>
          </a:p>
        </p:txBody>
      </p:sp>
    </p:spTree>
    <p:extLst>
      <p:ext uri="{BB962C8B-B14F-4D97-AF65-F5344CB8AC3E}">
        <p14:creationId xmlns:p14="http://schemas.microsoft.com/office/powerpoint/2010/main" val="460509400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51</TotalTime>
  <Words>489</Words>
  <Application>Microsoft Office PowerPoint</Application>
  <PresentationFormat>Předvádění na obrazovce (4:3)</PresentationFormat>
  <Paragraphs>62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Počítání s poměrem</vt:lpstr>
      <vt:lpstr>Prezentace aplikace PowerPoint</vt:lpstr>
      <vt:lpstr>Změň číslo 15 v poměru 1 : 5. </vt:lpstr>
      <vt:lpstr>Rozděl číslo 30 v poměru 1 : 5.</vt:lpstr>
      <vt:lpstr>Zuzka a Lucka chodily v létě na brigádu, dohromady si vydělaly 6500 korun. Lucka odpracovala 31 hodin, Zuzka 34 hodin. Peníze si rozdělí v poměru odpracovaných hodin. Kolik dostanou dívky korun?</vt:lpstr>
      <vt:lpstr>Obdélník má obvod 30 cm. Poměr jeho stran  a : b = 2 : 3. Vypočítej délky stran a obsah obdélníka.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Počítání s poměrem</dc:title>
  <dc:creator>pokorna</dc:creator>
  <cp:lastModifiedBy>malkova</cp:lastModifiedBy>
  <cp:revision>10</cp:revision>
  <dcterms:created xsi:type="dcterms:W3CDTF">2013-03-28T10:35:24Z</dcterms:created>
  <dcterms:modified xsi:type="dcterms:W3CDTF">2013-06-17T19:04:51Z</dcterms:modified>
</cp:coreProperties>
</file>