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1063A56-0A16-49C8-9999-4013475CDDEA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179417C-490B-45C6-8470-FBFE6021B6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27511"/>
            <a:ext cx="7772400" cy="2815953"/>
          </a:xfrm>
        </p:spPr>
        <p:txBody>
          <a:bodyPr/>
          <a:lstStyle/>
          <a:p>
            <a:r>
              <a:rPr lang="cs-CZ" dirty="0" smtClean="0"/>
              <a:t>Procenta – obchod</a:t>
            </a:r>
            <a:endParaRPr lang="cs-CZ" dirty="0"/>
          </a:p>
        </p:txBody>
      </p:sp>
      <p:pic>
        <p:nvPicPr>
          <p:cNvPr id="1027" name="Picture 3" descr="C:\Users\pokorna\AppData\Local\Microsoft\Windows\Temporary Internet Files\Content.IE5\X3JNU0RX\MC9002905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77072"/>
            <a:ext cx="2129073" cy="206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676" y="6488668"/>
            <a:ext cx="27403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VY_42_INOVACE_33_01</a:t>
            </a:r>
            <a:endParaRPr lang="cs-CZ" dirty="0"/>
          </a:p>
        </p:txBody>
      </p:sp>
      <p:pic>
        <p:nvPicPr>
          <p:cNvPr id="6" name="Picture 4" descr="Y:\Log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632"/>
            <a:ext cx="3635202" cy="91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88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7504" y="116632"/>
            <a:ext cx="8784976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/>
              <a:t>Škola: Základní škola Trávníky Otrokovice, příspěvková organizace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Číslo projektu: CZ.1.07/1.4.00/21.2637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výukového materiálu: </a:t>
            </a:r>
            <a:r>
              <a:rPr lang="cs-CZ" sz="1600" dirty="0" smtClean="0"/>
              <a:t>Procenta - obchod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Autor: Mgr. Zuzana Pokorná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Vytvořeno: </a:t>
            </a:r>
            <a:r>
              <a:rPr lang="cs-CZ" sz="1600" dirty="0" smtClean="0"/>
              <a:t>3. dubna </a:t>
            </a:r>
            <a:r>
              <a:rPr lang="cs-CZ" sz="1600" dirty="0"/>
              <a:t>2013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Ročník: </a:t>
            </a:r>
            <a:r>
              <a:rPr lang="cs-CZ" sz="1600" dirty="0" smtClean="0"/>
              <a:t>7.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Vzdělávací oblast: Matematika a její aplikace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obor: Matematika a její aplikace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Tematický okruh: Číslo a proměnná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Téma: </a:t>
            </a:r>
            <a:r>
              <a:rPr lang="cs-CZ" sz="1600" dirty="0" smtClean="0"/>
              <a:t>Procenta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Pomůcky: PC, </a:t>
            </a:r>
            <a:r>
              <a:rPr lang="cs-CZ" sz="1600" dirty="0" smtClean="0"/>
              <a:t>dataprojektor, </a:t>
            </a:r>
            <a:r>
              <a:rPr lang="cs-CZ" sz="1600" dirty="0"/>
              <a:t>Pracovní karty a šablony pro činnostní učení matematice nakladatelství Tvořivá </a:t>
            </a:r>
            <a:r>
              <a:rPr lang="cs-CZ" sz="1600" dirty="0" smtClean="0"/>
              <a:t>škola  - k</a:t>
            </a:r>
            <a:r>
              <a:rPr lang="cs-CZ" sz="1600" dirty="0" smtClean="0"/>
              <a:t>arta </a:t>
            </a:r>
            <a:r>
              <a:rPr lang="cs-CZ" sz="1600" dirty="0" smtClean="0"/>
              <a:t>č. 9, ročník </a:t>
            </a:r>
            <a:r>
              <a:rPr lang="cs-CZ" sz="1600" dirty="0" smtClean="0"/>
              <a:t>7</a:t>
            </a:r>
          </a:p>
          <a:p>
            <a:pPr>
              <a:lnSpc>
                <a:spcPct val="150000"/>
              </a:lnSpc>
            </a:pPr>
            <a:r>
              <a:rPr lang="cs-CZ" sz="1600" dirty="0" smtClean="0"/>
              <a:t>Anotace</a:t>
            </a:r>
            <a:r>
              <a:rPr lang="cs-CZ" sz="1600" dirty="0" smtClean="0"/>
              <a:t>: Prezentace je určená k procvičení procent formou slovních úloh týkající se obchodu a s ním spojených slev na určité zboží. Žáci si tak vyzkouší počítat procenta na konkrétních příkladech, se kterými se setkávají v běžném životě.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Tato práce je šířena pod licencí CC BY-SA 3.0. Odkazy a citace jsou platné k datu vytvoření této práce.</a:t>
            </a:r>
          </a:p>
          <a:p>
            <a:pPr>
              <a:lnSpc>
                <a:spcPct val="150000"/>
              </a:lnSpc>
            </a:pP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185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/>
              <a:t>1. Původní cena zboží byla 1600 Kč. Sleva činí 20%. Jaká byla cena po slevě?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132856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20% z 1600 =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51820" y="2132856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320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2963942"/>
            <a:ext cx="2159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1600 – 320 =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62051" y="296394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1280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3646285"/>
            <a:ext cx="5474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 slevě bude zboží stát 1280 Kč. 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4653136"/>
            <a:ext cx="134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Nebo!!!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5589240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80% z 1600 =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69354" y="558924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1280</a:t>
            </a:r>
            <a:endParaRPr lang="cs-CZ" sz="2800" dirty="0"/>
          </a:p>
        </p:txBody>
      </p:sp>
      <p:pic>
        <p:nvPicPr>
          <p:cNvPr id="2050" name="Picture 2" descr="C:\Users\pokorna\AppData\Local\Microsoft\Windows\Temporary Internet Files\Content.IE5\WZXE3L0B\MC900237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037" y="3907895"/>
            <a:ext cx="1886139" cy="21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79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dirty="0" smtClean="0"/>
              <a:t>2. Původní cena televize byla 8000 Kč. Nová cena je po slevě 6000 </a:t>
            </a:r>
            <a:r>
              <a:rPr lang="cs-CZ" sz="2800" dirty="0"/>
              <a:t>K</a:t>
            </a:r>
            <a:r>
              <a:rPr lang="cs-CZ" sz="2800" dirty="0" smtClean="0"/>
              <a:t>č. Kolik % tvořila sleva? 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087270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8000 – 6000 = 2000</a:t>
            </a:r>
            <a:endParaRPr lang="cs-CZ" sz="2800" dirty="0"/>
          </a:p>
        </p:txBody>
      </p:sp>
      <p:pic>
        <p:nvPicPr>
          <p:cNvPr id="3074" name="Picture 2" descr="C:\Users\pokorna\AppData\Local\Microsoft\Windows\Temporary Internet Files\Content.IE5\X3JNU0RX\MC9001495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700808"/>
            <a:ext cx="1581339" cy="154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3009965"/>
            <a:ext cx="5129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Kolik procent jsou 2000 z 8000?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755576" y="4077072"/>
                <a:ext cx="2610010" cy="874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2000 je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dirty="0" smtClean="0"/>
                  <a:t> z 8000</a:t>
                </a:r>
                <a:endParaRPr lang="cs-CZ" sz="28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077072"/>
                <a:ext cx="2610010" cy="874663"/>
              </a:xfrm>
              <a:prstGeom prst="rect">
                <a:avLst/>
              </a:prstGeom>
              <a:blipFill rotWithShape="1">
                <a:blip r:embed="rId3"/>
                <a:stretch>
                  <a:fillRect l="-4907" r="-3738" b="-27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812823" y="4252793"/>
            <a:ext cx="1999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Což je 25 %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5445224"/>
            <a:ext cx="44486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Sleva na televizi byla 25 %.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0204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 dirty="0" smtClean="0"/>
              <a:t>3. Původní cena auta byla 250 000. Po slevě auto stálo 225 000. Kolik % činila sleva?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087270"/>
            <a:ext cx="3382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Kolik Kč byla sleva?</a:t>
            </a:r>
            <a:endParaRPr lang="cs-CZ" sz="2800" dirty="0"/>
          </a:p>
        </p:txBody>
      </p:sp>
      <p:pic>
        <p:nvPicPr>
          <p:cNvPr id="4098" name="Picture 2" descr="C:\Users\pokorna\AppData\Local\Microsoft\Windows\Temporary Internet Files\Content.IE5\X3JNU0RX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75648"/>
            <a:ext cx="2019672" cy="20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872100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250 000 – 225 000 =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40761" y="2872100"/>
            <a:ext cx="1172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25 000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645024"/>
            <a:ext cx="4548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Kolik % je 25 000 z 250 000?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3645024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10 %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4478133"/>
            <a:ext cx="4087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Sleva na auto činila 10%.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5435941"/>
            <a:ext cx="7624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Napadá tě jiný způsob počítání? Vysvětli ho….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7865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dirty="0" smtClean="0"/>
              <a:t>4. Sleva na boty byla 150 </a:t>
            </a:r>
            <a:r>
              <a:rPr lang="cs-CZ" sz="2800" dirty="0"/>
              <a:t>K</a:t>
            </a:r>
            <a:r>
              <a:rPr lang="cs-CZ" sz="2800" dirty="0" smtClean="0"/>
              <a:t>č. Tato sleva činila 30% původní ceny. Kolik stály boty po slevě?</a:t>
            </a:r>
            <a:endParaRPr lang="cs-CZ" sz="2800" dirty="0"/>
          </a:p>
        </p:txBody>
      </p:sp>
      <p:pic>
        <p:nvPicPr>
          <p:cNvPr id="5125" name="Picture 5" descr="C:\Users\pokorna\AppData\Local\Microsoft\Windows\Temporary Internet Files\Content.IE5\X3JNU0RX\MC9003512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84784"/>
            <a:ext cx="1788059" cy="148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2420888"/>
            <a:ext cx="45031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150 Kč………………..30 %</a:t>
            </a:r>
          </a:p>
          <a:p>
            <a:r>
              <a:rPr lang="cs-CZ" sz="2800" dirty="0" smtClean="0"/>
              <a:t>  x Kč ……………….. 100 %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1" y="3645024"/>
            <a:ext cx="1778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x</a:t>
            </a:r>
            <a:r>
              <a:rPr lang="cs-CZ" sz="2800" dirty="0" smtClean="0"/>
              <a:t> = 500 Kč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0957" y="364502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500 – 150 =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0986" y="364502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350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308982"/>
            <a:ext cx="2246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Jednodušeji!!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5013176"/>
            <a:ext cx="41376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150 Kč………………30 %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x Kč ………………. </a:t>
            </a:r>
            <a:r>
              <a:rPr lang="cs-CZ" sz="2800" smtClean="0"/>
              <a:t>70 %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71206" y="5394377"/>
            <a:ext cx="1778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x</a:t>
            </a:r>
            <a:r>
              <a:rPr lang="cs-CZ" sz="2800" dirty="0" smtClean="0"/>
              <a:t> = 350 Kč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6315500"/>
            <a:ext cx="4472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Boty po slevě stály 350 Kč.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63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dirty="0" smtClean="0"/>
              <a:t>5. Nová cena kostýmu je 2400 Kč. Kostým byl zlevněn o 1600 </a:t>
            </a:r>
            <a:r>
              <a:rPr lang="cs-CZ" sz="2800" dirty="0"/>
              <a:t>K</a:t>
            </a:r>
            <a:r>
              <a:rPr lang="cs-CZ" sz="2800" dirty="0" smtClean="0"/>
              <a:t>č. Kolik % činila sleva? </a:t>
            </a:r>
            <a:endParaRPr lang="cs-CZ" sz="2800" dirty="0"/>
          </a:p>
        </p:txBody>
      </p:sp>
      <p:pic>
        <p:nvPicPr>
          <p:cNvPr id="6147" name="Picture 3" descr="C:\Users\pokorna\AppData\Local\Microsoft\Windows\Temporary Internet Files\Content.IE5\UXUJOOQK\MC900360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88840"/>
            <a:ext cx="1728192" cy="203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21833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2400 + 1600 =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218333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4000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212976"/>
            <a:ext cx="50353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4000 Kč ………………….100 %</a:t>
            </a:r>
          </a:p>
          <a:p>
            <a:r>
              <a:rPr lang="cs-CZ" sz="2800" dirty="0" smtClean="0"/>
              <a:t>1600 Kč…………………….x %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61298" y="4552876"/>
            <a:ext cx="1479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x = 40 %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5399638"/>
            <a:ext cx="4652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Sleva na kostým činila 40 %.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6263734"/>
            <a:ext cx="7558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Napadá tě jiný způsob výpočtu? Vysvětli ho…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072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404664"/>
            <a:ext cx="799288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/>
              <a:t>Texty jsou vlastní originální tvorbou autora</a:t>
            </a:r>
            <a:r>
              <a:rPr lang="cs-CZ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cs-CZ" dirty="0"/>
              <a:t>Všechny </a:t>
            </a:r>
            <a:r>
              <a:rPr lang="cs-CZ" dirty="0" smtClean="0"/>
              <a:t>objekty </a:t>
            </a:r>
            <a:r>
              <a:rPr lang="cs-CZ" dirty="0"/>
              <a:t>použité k vytvoření tohoto materiálu jsou součástí softwaru Microsoft® Office.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5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Vlastní 1">
      <a:dk1>
        <a:sysClr val="windowText" lastClr="000000"/>
      </a:dk1>
      <a:lt1>
        <a:srgbClr val="D8D8D8"/>
      </a:lt1>
      <a:dk2>
        <a:srgbClr val="2F5897"/>
      </a:dk2>
      <a:lt2>
        <a:srgbClr val="C6D1DD"/>
      </a:lt2>
      <a:accent1>
        <a:srgbClr val="753D3D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2B3949"/>
      </a:accent6>
      <a:hlink>
        <a:srgbClr val="234171"/>
      </a:hlink>
      <a:folHlink>
        <a:srgbClr val="9C525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58</TotalTime>
  <Words>437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Procenta – obchod</vt:lpstr>
      <vt:lpstr>Prezentace aplikace PowerPoint</vt:lpstr>
      <vt:lpstr>1. Původní cena zboží byla 1600 Kč. Sleva činí 20%. Jaká byla cena po slevě? </vt:lpstr>
      <vt:lpstr>2. Původní cena televize byla 8000 Kč. Nová cena je po slevě 6000 Kč. Kolik % tvořila sleva?  </vt:lpstr>
      <vt:lpstr>3. Původní cena auta byla 250 000. Po slevě auto stálo 225 000. Kolik % činila sleva?</vt:lpstr>
      <vt:lpstr>4. Sleva na boty byla 150 Kč. Tato sleva činila 30% původní ceny. Kolik stály boty po slevě?</vt:lpstr>
      <vt:lpstr>5. Nová cena kostýmu je 2400 Kč. Kostým byl zlevněn o 1600 Kč. Kolik % činila sleva?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 – slovní úlohy</dc:title>
  <dc:creator>pokorna</dc:creator>
  <cp:lastModifiedBy>malkova</cp:lastModifiedBy>
  <cp:revision>11</cp:revision>
  <dcterms:created xsi:type="dcterms:W3CDTF">2013-03-10T15:55:47Z</dcterms:created>
  <dcterms:modified xsi:type="dcterms:W3CDTF">2013-06-17T19:18:46Z</dcterms:modified>
</cp:coreProperties>
</file>