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091CD9-34FC-4389-AB54-E5D0ADE4E7E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BBDD7BF-96BB-4279-A1CE-B39580B3EE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Jednoduché úrokování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Procenta kolem nás</a:t>
            </a:r>
            <a:endParaRPr lang="cs-CZ" dirty="0"/>
          </a:p>
        </p:txBody>
      </p:sp>
      <p:pic>
        <p:nvPicPr>
          <p:cNvPr id="1026" name="Picture 2" descr="C:\Users\pokorna\AppData\Local\Microsoft\Windows\Temporary Internet Files\Content.IE5\T2ZMZ0X9\MC900025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005" y="692696"/>
            <a:ext cx="2195717" cy="191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UXUJOOQK\MC9003970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1872208" cy="186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6445206"/>
            <a:ext cx="2548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VY_42_INOVACE_34_01</a:t>
            </a:r>
            <a:endParaRPr lang="cs-CZ" dirty="0"/>
          </a:p>
        </p:txBody>
      </p:sp>
      <p:pic>
        <p:nvPicPr>
          <p:cNvPr id="7" name="Picture 4" descr="Y:\Log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830" y="35429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2276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459432"/>
            <a:ext cx="9144000" cy="75204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 </a:t>
            </a:r>
          </a:p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Procenta kolem nás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4. dubna </a:t>
            </a:r>
            <a:r>
              <a:rPr lang="cs-CZ" dirty="0"/>
              <a:t>2013</a:t>
            </a:r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Procenta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</a:t>
            </a:r>
            <a:r>
              <a:rPr lang="cs-CZ" dirty="0" smtClean="0"/>
              <a:t>dataprojektor, psací potřeby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Anotace</a:t>
            </a:r>
            <a:r>
              <a:rPr lang="cs-CZ" dirty="0" smtClean="0"/>
              <a:t>: Prezentace seznamuje žáky s jednoduchým úrokováním. Nejdříve žáci vypočítají příklady na úrok při dané úrokové míře, poté i několik příkladů na zdanění úroku. Závěrem prezentace jsou dva příklady z běžného života, z nichž druhý dává na výběr dvě možnosti výběru.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sz="1600" dirty="0"/>
              <a:t>Tato práce je šířena pod licencí CC BY-SA 3.0. Odkazy a citace jsou platné k datu vytvoření této práce.</a:t>
            </a:r>
          </a:p>
        </p:txBody>
      </p:sp>
    </p:spTree>
    <p:extLst>
      <p:ext uri="{BB962C8B-B14F-4D97-AF65-F5344CB8AC3E}">
        <p14:creationId xmlns:p14="http://schemas.microsoft.com/office/powerpoint/2010/main" val="3412367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577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Vypočítej úrok z částky při dané úrokové míře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484" y="1196752"/>
            <a:ext cx="229582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4,2 % z 2500 =</a:t>
            </a:r>
          </a:p>
          <a:p>
            <a:endParaRPr lang="cs-CZ" sz="2400" dirty="0" smtClean="0"/>
          </a:p>
          <a:p>
            <a:r>
              <a:rPr lang="cs-CZ" sz="2400" dirty="0" smtClean="0"/>
              <a:t>15 % z 320 =</a:t>
            </a:r>
          </a:p>
          <a:p>
            <a:endParaRPr lang="cs-CZ" sz="2400" dirty="0" smtClean="0"/>
          </a:p>
          <a:p>
            <a:r>
              <a:rPr lang="cs-CZ" sz="2400" dirty="0" smtClean="0"/>
              <a:t>6,2 % z 13700 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196752"/>
            <a:ext cx="229582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9,2 % z 85000 =</a:t>
            </a:r>
          </a:p>
          <a:p>
            <a:endParaRPr lang="cs-CZ" sz="2400" dirty="0"/>
          </a:p>
          <a:p>
            <a:r>
              <a:rPr lang="cs-CZ" sz="2400" dirty="0" smtClean="0"/>
              <a:t>1,2 % z 7450 =</a:t>
            </a:r>
          </a:p>
          <a:p>
            <a:endParaRPr lang="cs-CZ" sz="2400" dirty="0"/>
          </a:p>
          <a:p>
            <a:r>
              <a:rPr lang="cs-CZ" sz="2400" dirty="0" smtClean="0"/>
              <a:t>3,5 % z 800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29331" y="1196752"/>
            <a:ext cx="110799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105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48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849,40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46148" y="1196752"/>
            <a:ext cx="83227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7820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89,4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28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444" y="3876900"/>
            <a:ext cx="95713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/>
              <a:t>Vypočítej, jaký bude připsán úrok po zdanění ve výši 15 % </a:t>
            </a:r>
            <a:endParaRPr lang="cs-CZ" sz="27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3699" y="4797151"/>
            <a:ext cx="22958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2,4 % z 58000 =</a:t>
            </a:r>
          </a:p>
          <a:p>
            <a:endParaRPr lang="cs-CZ" sz="2400" dirty="0"/>
          </a:p>
          <a:p>
            <a:r>
              <a:rPr lang="cs-CZ" sz="2400" dirty="0" smtClean="0"/>
              <a:t>13,2 % z 8700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4797151"/>
            <a:ext cx="26436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5,3 % z 74000 =</a:t>
            </a:r>
          </a:p>
          <a:p>
            <a:endParaRPr lang="cs-CZ" sz="2400" dirty="0"/>
          </a:p>
          <a:p>
            <a:r>
              <a:rPr lang="cs-CZ" sz="2400" dirty="0" smtClean="0"/>
              <a:t>6,1 % z 120 000 =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6505" y="4797150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1183,2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976,14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24429" y="4797149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3333,7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6222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47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1143000"/>
          </a:xfrm>
        </p:spPr>
        <p:txBody>
          <a:bodyPr/>
          <a:lstStyle/>
          <a:p>
            <a:pPr algn="ctr"/>
            <a:r>
              <a:rPr lang="cs-CZ" sz="3200" dirty="0" smtClean="0"/>
              <a:t>Pan Pokorný uložil na začátku roku do banky vklad na jeden rok ve výši 25 </a:t>
            </a:r>
            <a:r>
              <a:rPr lang="cs-CZ" sz="3200" dirty="0" smtClean="0"/>
              <a:t>000,- </a:t>
            </a:r>
            <a:r>
              <a:rPr lang="cs-CZ" sz="3200" dirty="0" smtClean="0"/>
              <a:t>s úrokovou mírou 12,5 %. Daň z úroku je 15 %. Jak vysokou částku bude mít pan Pokorný na účtu v bance na konci roku?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356992"/>
            <a:ext cx="679461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Počáteční vklad (jistina) …………. 25 000,-</a:t>
            </a:r>
          </a:p>
          <a:p>
            <a:r>
              <a:rPr lang="cs-CZ" sz="2800" dirty="0" smtClean="0"/>
              <a:t>Úroková míra …………………………..  12,5 %</a:t>
            </a:r>
          </a:p>
          <a:p>
            <a:r>
              <a:rPr lang="cs-CZ" sz="2800" dirty="0" smtClean="0"/>
              <a:t>Daň z úroku ……………………………..   15 %</a:t>
            </a:r>
          </a:p>
          <a:p>
            <a:r>
              <a:rPr lang="cs-CZ" sz="2800" dirty="0" smtClean="0"/>
              <a:t>Částka na konci roku ………………..     ?</a:t>
            </a:r>
            <a:endParaRPr lang="cs-CZ" sz="2800" dirty="0"/>
          </a:p>
        </p:txBody>
      </p:sp>
      <p:pic>
        <p:nvPicPr>
          <p:cNvPr id="2050" name="Picture 2" descr="C:\Users\pokorna\AppData\Local\Microsoft\Windows\Temporary Internet Files\Content.IE5\T2ZMZ0X9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22304"/>
            <a:ext cx="1835696" cy="18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62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2374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 úroku: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69904" y="548679"/>
            <a:ext cx="2550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12,5 % z 25 000 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7" y="548680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3125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149" y="1256294"/>
            <a:ext cx="8560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3125 je úrok před zdaněním, vypočítejme výši daně z úroku.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073197"/>
            <a:ext cx="3376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 daně z úroku: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2274" y="2073196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15 % z 3125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0174" y="2073197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468,75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045519"/>
            <a:ext cx="4330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 částky na konci roku: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04855" y="3045518"/>
            <a:ext cx="3305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25 000 + 3125 – 468,75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83658" y="3973172"/>
            <a:ext cx="4445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Konečná částka činí: 27 656,25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231" y="5517231"/>
            <a:ext cx="4587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Napadá Tě jiný způsob výpočtu?</a:t>
            </a:r>
            <a:endParaRPr lang="cs-CZ" sz="2400" dirty="0"/>
          </a:p>
        </p:txBody>
      </p:sp>
      <p:pic>
        <p:nvPicPr>
          <p:cNvPr id="3074" name="Picture 2" descr="C:\Users\pokorna\AppData\Local\Microsoft\Windows\Temporary Internet Files\Content.IE5\UXUJOOQK\MP900309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710" y="4951264"/>
            <a:ext cx="2522377" cy="166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93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80920" cy="1143000"/>
          </a:xfrm>
        </p:spPr>
        <p:txBody>
          <a:bodyPr/>
          <a:lstStyle/>
          <a:p>
            <a:pPr algn="ctr"/>
            <a:r>
              <a:rPr lang="cs-CZ" sz="3200" dirty="0" smtClean="0"/>
              <a:t>Paní Matuchová se rozhodla, že uloží </a:t>
            </a:r>
            <a:r>
              <a:rPr lang="cs-CZ" sz="3200" dirty="0" smtClean="0"/>
              <a:t>5000,- </a:t>
            </a:r>
            <a:r>
              <a:rPr lang="cs-CZ" sz="3200" dirty="0" smtClean="0"/>
              <a:t>do banky. Musí se však rozhodnout, které bance své úspory svěří. Dostala dvě nabídky. Která je výhodnější?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45547"/>
            <a:ext cx="85932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Nabídka č. 1</a:t>
            </a:r>
            <a:r>
              <a:rPr lang="cs-CZ" sz="2400" dirty="0" smtClean="0"/>
              <a:t>: ZP banka – splatnost 1 rok, roční úroková míra </a:t>
            </a:r>
          </a:p>
          <a:p>
            <a:r>
              <a:rPr lang="cs-CZ" sz="2400" dirty="0" smtClean="0"/>
              <a:t>je 12,5 % a daň z úroku je 15 %.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013176"/>
            <a:ext cx="84914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Nabídka č. 2</a:t>
            </a:r>
            <a:r>
              <a:rPr lang="cs-CZ" sz="2400" dirty="0" smtClean="0"/>
              <a:t>: E5 banka – splatnost 1 rok, roční úroková míra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 15 % a daň z úroku je 25 %.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695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1906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Nabídka č. 1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822573"/>
            <a:ext cx="2295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12,5 % z 5000 =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23605" y="822572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625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1697507"/>
            <a:ext cx="2044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15 % z 625 =  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27049" y="1697506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93,75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12074" y="2564901"/>
            <a:ext cx="2981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5000 + 625 – 93,75 =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2564903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Konečná částka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23713" y="2564900"/>
            <a:ext cx="1269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5531,25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1" y="3241669"/>
            <a:ext cx="1906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Nabídka č. 2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3803847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15 % z 5000 =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64908" y="3803847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750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442225"/>
            <a:ext cx="185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25 % z 750 =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89191" y="4442224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187,5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1" y="5185885"/>
            <a:ext cx="2308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Konečná částka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27784" y="5185884"/>
            <a:ext cx="2981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5000 + 750 – 187,5 =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93981" y="5185883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5562,5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15973" y="6179839"/>
            <a:ext cx="4863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/>
                </a:solidFill>
              </a:rPr>
              <a:t>Která nabídka je tedy výhodnější?</a:t>
            </a:r>
            <a:endParaRPr lang="cs-CZ" sz="24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91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32C1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32C1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0" grpId="1"/>
      <p:bldP spid="20" grpId="2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64096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53735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354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Procenta kolem nás</vt:lpstr>
      <vt:lpstr>Prezentace aplikace PowerPoint</vt:lpstr>
      <vt:lpstr>Prezentace aplikace PowerPoint</vt:lpstr>
      <vt:lpstr>Pan Pokorný uložil na začátku roku do banky vklad na jeden rok ve výši 25 000,- s úrokovou mírou 12,5 %. Daň z úroku je 15 %. Jak vysokou částku bude mít pan Pokorný na účtu v bance na konci roku?</vt:lpstr>
      <vt:lpstr>Prezentace aplikace PowerPoint</vt:lpstr>
      <vt:lpstr>Paní Matuchová se rozhodla, že uloží 5000,- do banky. Musí se však rozhodnout, které bance své úspory svěří. Dostala dvě nabídky. Která je výhodnější?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 kolem nás</dc:title>
  <dc:creator>pokorna</dc:creator>
  <cp:lastModifiedBy>malkova</cp:lastModifiedBy>
  <cp:revision>10</cp:revision>
  <dcterms:created xsi:type="dcterms:W3CDTF">2013-03-29T15:42:46Z</dcterms:created>
  <dcterms:modified xsi:type="dcterms:W3CDTF">2013-06-17T19:22:19Z</dcterms:modified>
</cp:coreProperties>
</file>