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3" r:id="rId7"/>
    <p:sldId id="261" r:id="rId8"/>
    <p:sldId id="264" r:id="rId9"/>
    <p:sldId id="265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strip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strip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17D286-C762-4CDF-9E01-0776C27B3BE8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AAAE6F-02E0-4DC1-A33C-FCB362B2E3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trips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t1.gstatic.com/images?q=tbn:ANd9GcQXLLYeAkSMlUWdcx68wmpt-LUL1q8qVDODF3p4p6IT7ze6btpp" TargetMode="External"/><Relationship Id="rId13" Type="http://schemas.openxmlformats.org/officeDocument/2006/relationships/hyperlink" Target="http://upload.wikimedia.org/wikipedia/commons/thumb/a/ae/Lightmatter_elephanttrunk.jpg/280px-Lightmatter_elephanttrunk.jpg" TargetMode="External"/><Relationship Id="rId3" Type="http://schemas.openxmlformats.org/officeDocument/2006/relationships/hyperlink" Target="http://cs.wikipedia.org/wiki/Chobotnatci" TargetMode="External"/><Relationship Id="rId7" Type="http://schemas.openxmlformats.org/officeDocument/2006/relationships/hyperlink" Target="http://thumbs.dreamstime.com/thumb_532/1282441539Yy6Idu.jpg" TargetMode="External"/><Relationship Id="rId12" Type="http://schemas.openxmlformats.org/officeDocument/2006/relationships/hyperlink" Target="http://cs.wikipedia.org/wiki/Slon_africk%C3%BD" TargetMode="External"/><Relationship Id="rId17" Type="http://schemas.openxmlformats.org/officeDocument/2006/relationships/hyperlink" Target="http://t0.gstatic.com/images?q=tbn:ANd9GcQa3I8TH5EHSPG8nsUUixoDxG2E0HziE2A05XAz6Hjnuafyx0qHEw" TargetMode="External"/><Relationship Id="rId2" Type="http://schemas.openxmlformats.org/officeDocument/2006/relationships/hyperlink" Target="http://upload.wikimedia.org/wikipedia/commons/thumb/c/c4/Sri_Lankan_elephants.jpg/250px-Sri_Lankan_elephants.jpg" TargetMode="External"/><Relationship Id="rId16" Type="http://schemas.openxmlformats.org/officeDocument/2006/relationships/hyperlink" Target="http://t3.gstatic.com/images?q=tbn:ANd9GcTe1eLwPOnCZSiAE19f9unX434meOlsJSV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0.gstatic.com/images?q=tbn:ANd9GcQh1-Ijn7cVOP7lqpQKH6J5PWRSe12RfvwY8ugjShOnykiz0FRW" TargetMode="External"/><Relationship Id="rId11" Type="http://schemas.openxmlformats.org/officeDocument/2006/relationships/hyperlink" Target="http://upload.wikimediahttp/cs.wikipedia.org/wiki/Slon_indick%C3%BD.org/wikipedia/commons/thumb/4/41/African_Elephant_in_Kenya.jpg/258px-African_Elephant_in_Kenya.jpg" TargetMode="External"/><Relationship Id="rId5" Type="http://schemas.openxmlformats.org/officeDocument/2006/relationships/hyperlink" Target="http://t1.gstatic.com/images?q=tbn:ANd9GcTKAIyESiOIrIi4j8_jX9qG339zlNgHyZWRGgwps2dTIswZdaqp5A" TargetMode="External"/><Relationship Id="rId15" Type="http://schemas.openxmlformats.org/officeDocument/2006/relationships/hyperlink" Target="http://t3.gstatic.com/images" TargetMode="External"/><Relationship Id="rId10" Type="http://schemas.openxmlformats.org/officeDocument/2006/relationships/hyperlink" Target="http://i.sme.sk/cdata/9/49/4977949/sloni-chobot_sitaap.jpg" TargetMode="External"/><Relationship Id="rId4" Type="http://schemas.openxmlformats.org/officeDocument/2006/relationships/hyperlink" Target="http://t1.gstatic.com/images?q=tbn:ANd9GcRQBXrRySo_nXe7CqK8FrwG_Gz05ElJR12C_LzR9br3WeYuC3nnqQ" TargetMode="External"/><Relationship Id="rId9" Type="http://schemas.openxmlformats.org/officeDocument/2006/relationships/hyperlink" Target="http://data:image/jpeg;base64,/9j/4AAQSkZJRgABAQAAAQABAAD/2wCEAAkGBhQSERQUExQVFRUUGBgaGBgYGBcXGBkYHRgXGBgaHBcdHCYeFxwjH" TargetMode="External"/><Relationship Id="rId14" Type="http://schemas.openxmlformats.org/officeDocument/2006/relationships/hyperlink" Target="http://t0.gstatic.com/images?q=tbn:ANd9GcT_eMcHFs5ixpXs1qkQKLKtuW8VufgqDh_W3ugTfpaPh5-UZOy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4941168"/>
            <a:ext cx="8458200" cy="191683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Říše: </a:t>
            </a:r>
            <a:r>
              <a:rPr lang="cs-CZ" dirty="0" smtClean="0"/>
              <a:t>živočichové </a:t>
            </a:r>
            <a:br>
              <a:rPr lang="cs-CZ" dirty="0" smtClean="0"/>
            </a:br>
            <a:r>
              <a:rPr lang="cs-CZ" dirty="0" smtClean="0">
                <a:solidFill>
                  <a:schemeClr val="tx1"/>
                </a:solidFill>
              </a:rPr>
              <a:t>Třída:</a:t>
            </a:r>
            <a:r>
              <a:rPr lang="cs-CZ" dirty="0" smtClean="0"/>
              <a:t> savci</a:t>
            </a:r>
            <a:br>
              <a:rPr lang="cs-CZ" dirty="0" smtClean="0"/>
            </a:br>
            <a:r>
              <a:rPr lang="cs-CZ" dirty="0" smtClean="0">
                <a:solidFill>
                  <a:schemeClr val="tx1"/>
                </a:solidFill>
              </a:rPr>
              <a:t>Řád: </a:t>
            </a:r>
            <a:r>
              <a:rPr lang="cs-CZ" b="1" dirty="0" smtClean="0"/>
              <a:t>chobotnatci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404664"/>
            <a:ext cx="8587680" cy="936104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Chobotnatci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DUM / VYDMUCHOV / POLIAČÍKOVÁ / ČLOVĚK A PŘÍRODA/ 005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80112" y="6381328"/>
            <a:ext cx="3563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ING. JANA POLIAČÍKOVÁ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484783"/>
            <a:ext cx="4320480" cy="2886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268760"/>
            <a:ext cx="2952328" cy="395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077072"/>
            <a:ext cx="3515883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663300"/>
                </a:solidFill>
                <a:latin typeface="Comic Sans MS" pitchFamily="66" charset="0"/>
              </a:rPr>
              <a:t>Suchozemští savci</a:t>
            </a:r>
          </a:p>
          <a:p>
            <a:r>
              <a:rPr lang="cs-CZ" sz="2400" b="1" dirty="0" smtClean="0">
                <a:solidFill>
                  <a:srgbClr val="663300"/>
                </a:solidFill>
                <a:latin typeface="Comic Sans MS" pitchFamily="66" charset="0"/>
              </a:rPr>
              <a:t>Nos srostlý s horním rtem a protažený v chobot</a:t>
            </a:r>
          </a:p>
          <a:p>
            <a:r>
              <a:rPr lang="cs-CZ" sz="2400" b="1" dirty="0" smtClean="0">
                <a:solidFill>
                  <a:srgbClr val="663300"/>
                </a:solidFill>
                <a:latin typeface="Comic Sans MS" pitchFamily="66" charset="0"/>
              </a:rPr>
              <a:t>Tlustá, slabě osrstěná kůže</a:t>
            </a:r>
          </a:p>
          <a:p>
            <a:r>
              <a:rPr lang="cs-CZ" sz="2400" b="1" dirty="0" smtClean="0">
                <a:solidFill>
                  <a:srgbClr val="663300"/>
                </a:solidFill>
                <a:latin typeface="Comic Sans MS" pitchFamily="66" charset="0"/>
              </a:rPr>
              <a:t>Kly = horní řezáky – dorůstají po celý život</a:t>
            </a:r>
          </a:p>
          <a:p>
            <a:r>
              <a:rPr lang="cs-CZ" sz="2400" b="1" dirty="0" smtClean="0">
                <a:solidFill>
                  <a:srgbClr val="663300"/>
                </a:solidFill>
                <a:latin typeface="Comic Sans MS" pitchFamily="66" charset="0"/>
              </a:rPr>
              <a:t>Patří zde sloni</a:t>
            </a:r>
          </a:p>
          <a:p>
            <a:r>
              <a:rPr lang="cs-CZ" sz="2400" b="1" dirty="0" smtClean="0">
                <a:solidFill>
                  <a:srgbClr val="663300"/>
                </a:solidFill>
                <a:latin typeface="Comic Sans MS" pitchFamily="66" charset="0"/>
              </a:rPr>
              <a:t>Jsou to býložravci – živí se kůrou dřevin, listy akácií a trávou</a:t>
            </a:r>
          </a:p>
        </p:txBody>
      </p:sp>
      <p:sp>
        <p:nvSpPr>
          <p:cNvPr id="4" name="Pod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Charakteristické znaky</a:t>
            </a:r>
            <a:endParaRPr lang="cs-CZ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221088"/>
            <a:ext cx="3024336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/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Ty máš kůži jako slon ……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663300"/>
                </a:solidFill>
                <a:latin typeface="Comic Sans MS" pitchFamily="66" charset="0"/>
              </a:rPr>
              <a:t>Tak toto přirovnání se ke slonům vůbec nehodí, protože: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663300"/>
                </a:solidFill>
                <a:latin typeface="Comic Sans MS" pitchFamily="66" charset="0"/>
              </a:rPr>
              <a:t> - sloní kůže je velmi citlivá díky </a:t>
            </a:r>
            <a:r>
              <a:rPr lang="cs-CZ" sz="2800" b="1" dirty="0" smtClean="0">
                <a:solidFill>
                  <a:srgbClr val="00B0F0"/>
                </a:solidFill>
                <a:latin typeface="Comic Sans MS" pitchFamily="66" charset="0"/>
              </a:rPr>
              <a:t>hmatovým chlupům, které jsou rozptýleny na kůži celého těla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573016"/>
            <a:ext cx="309634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39" y="3573016"/>
            <a:ext cx="4385624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44824"/>
            <a:ext cx="3835152" cy="4824536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itchFamily="2" charset="2"/>
              <a:buChar char="ü"/>
            </a:pPr>
            <a:r>
              <a:rPr lang="cs-CZ" b="1" dirty="0" smtClean="0">
                <a:solidFill>
                  <a:srgbClr val="FF9900"/>
                </a:solidFill>
                <a:latin typeface="Comic Sans MS" pitchFamily="66" charset="0"/>
              </a:rPr>
              <a:t>zaznamenávání pachových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9900"/>
                </a:solidFill>
                <a:latin typeface="Comic Sans MS" pitchFamily="66" charset="0"/>
              </a:rPr>
              <a:t> stop - sídlo čichu</a:t>
            </a:r>
          </a:p>
          <a:p>
            <a:pPr algn="ctr">
              <a:buFont typeface="Wingdings" pitchFamily="2" charset="2"/>
              <a:buChar char="ü"/>
            </a:pPr>
            <a:r>
              <a:rPr lang="cs-CZ" b="1" dirty="0" smtClean="0">
                <a:solidFill>
                  <a:srgbClr val="FF9900"/>
                </a:solidFill>
                <a:latin typeface="Comic Sans MS" pitchFamily="66" charset="0"/>
              </a:rPr>
              <a:t>sbírání a podávání potravy - hmat</a:t>
            </a:r>
          </a:p>
          <a:p>
            <a:pPr algn="ctr">
              <a:buFont typeface="Wingdings" pitchFamily="2" charset="2"/>
              <a:buChar char="ü"/>
            </a:pPr>
            <a:r>
              <a:rPr lang="cs-CZ" b="1" dirty="0" smtClean="0">
                <a:solidFill>
                  <a:srgbClr val="FF9900"/>
                </a:solidFill>
                <a:latin typeface="Comic Sans MS" pitchFamily="66" charset="0"/>
              </a:rPr>
              <a:t>pití vody</a:t>
            </a:r>
          </a:p>
          <a:p>
            <a:pPr algn="ctr">
              <a:buFont typeface="Wingdings" pitchFamily="2" charset="2"/>
              <a:buChar char="ü"/>
            </a:pPr>
            <a:r>
              <a:rPr lang="cs-CZ" b="1" dirty="0" smtClean="0">
                <a:solidFill>
                  <a:srgbClr val="FF9900"/>
                </a:solidFill>
                <a:latin typeface="Comic Sans MS" pitchFamily="66" charset="0"/>
              </a:rPr>
              <a:t>k dorozumívání – vyjadřování nálady</a:t>
            </a:r>
          </a:p>
          <a:p>
            <a:pPr algn="ctr">
              <a:buFont typeface="Wingdings" pitchFamily="2" charset="2"/>
              <a:buChar char="ü"/>
            </a:pPr>
            <a:r>
              <a:rPr lang="cs-CZ" b="1" dirty="0" smtClean="0">
                <a:solidFill>
                  <a:srgbClr val="FF9900"/>
                </a:solidFill>
                <a:latin typeface="Comic Sans MS" pitchFamily="66" charset="0"/>
              </a:rPr>
              <a:t>dýchání</a:t>
            </a:r>
          </a:p>
          <a:p>
            <a:pPr algn="ctr">
              <a:buFont typeface="Wingdings" pitchFamily="2" charset="2"/>
              <a:buChar char="ü"/>
            </a:pPr>
            <a:endParaRPr lang="cs-CZ" dirty="0"/>
          </a:p>
        </p:txBody>
      </p:sp>
      <p:sp>
        <p:nvSpPr>
          <p:cNvPr id="4" name="Podnadpis 2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368152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 čemu slonům slouží chobot?</a:t>
            </a:r>
            <a:endParaRPr lang="cs-CZ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509120"/>
            <a:ext cx="345638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844824"/>
            <a:ext cx="486003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Zástupci chobotnatců</a:t>
            </a:r>
            <a:endParaRPr lang="cs-CZ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4313" y="2276872"/>
            <a:ext cx="4979687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6" name="TextovéPole 5"/>
          <p:cNvSpPr txBox="1"/>
          <p:nvPr/>
        </p:nvSpPr>
        <p:spPr>
          <a:xfrm>
            <a:off x="0" y="1988840"/>
            <a:ext cx="44279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3200" dirty="0">
                <a:latin typeface="Comic Sans MS" pitchFamily="66" charset="0"/>
              </a:rPr>
              <a:t>ž</a:t>
            </a:r>
            <a:r>
              <a:rPr lang="cs-CZ" sz="3200" dirty="0" smtClean="0">
                <a:latin typeface="Comic Sans MS" pitchFamily="66" charset="0"/>
              </a:rPr>
              <a:t>ije v Africe</a:t>
            </a:r>
          </a:p>
          <a:p>
            <a:pPr>
              <a:buFontTx/>
              <a:buChar char="-"/>
            </a:pPr>
            <a:r>
              <a:rPr lang="cs-CZ" sz="3200" dirty="0" smtClean="0">
                <a:latin typeface="Comic Sans MS" pitchFamily="66" charset="0"/>
              </a:rPr>
              <a:t>hmotnost 6-7 tun</a:t>
            </a:r>
          </a:p>
          <a:p>
            <a:pPr>
              <a:buFontTx/>
              <a:buChar char="-"/>
            </a:pPr>
            <a:r>
              <a:rPr lang="cs-CZ" sz="3200" dirty="0">
                <a:latin typeface="Comic Sans MS" pitchFamily="66" charset="0"/>
              </a:rPr>
              <a:t>d</a:t>
            </a:r>
            <a:r>
              <a:rPr lang="cs-CZ" sz="3200" dirty="0" smtClean="0">
                <a:latin typeface="Comic Sans MS" pitchFamily="66" charset="0"/>
              </a:rPr>
              <a:t>ožívá se 65 - 90 let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51720" y="1484784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Comic Sans MS" pitchFamily="66" charset="0"/>
              </a:rPr>
              <a:t>Slon africký</a:t>
            </a:r>
            <a:endParaRPr lang="cs-CZ" sz="3600" b="1" dirty="0">
              <a:latin typeface="Comic Sans MS" pitchFamily="66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717032"/>
            <a:ext cx="288032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/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Zástupci chobotnatců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666" y="1772816"/>
            <a:ext cx="517533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TextovéPole 4"/>
          <p:cNvSpPr txBox="1"/>
          <p:nvPr/>
        </p:nvSpPr>
        <p:spPr>
          <a:xfrm>
            <a:off x="179513" y="2276872"/>
            <a:ext cx="4752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3200" dirty="0">
                <a:latin typeface="Comic Sans MS" pitchFamily="66" charset="0"/>
              </a:rPr>
              <a:t>ž</a:t>
            </a:r>
            <a:r>
              <a:rPr lang="cs-CZ" sz="3200" dirty="0" smtClean="0">
                <a:latin typeface="Comic Sans MS" pitchFamily="66" charset="0"/>
              </a:rPr>
              <a:t>ije v Asii</a:t>
            </a:r>
          </a:p>
          <a:p>
            <a:r>
              <a:rPr lang="cs-CZ" sz="3200" dirty="0" smtClean="0">
                <a:latin typeface="Comic Sans MS" pitchFamily="66" charset="0"/>
              </a:rPr>
              <a:t>-je menší než slon   africký</a:t>
            </a:r>
          </a:p>
          <a:p>
            <a:pPr>
              <a:buFontTx/>
              <a:buChar char="-"/>
            </a:pPr>
            <a:r>
              <a:rPr lang="cs-CZ" sz="3200" dirty="0">
                <a:latin typeface="Comic Sans MS" pitchFamily="66" charset="0"/>
              </a:rPr>
              <a:t>h</a:t>
            </a:r>
            <a:r>
              <a:rPr lang="cs-CZ" sz="3200" dirty="0" smtClean="0">
                <a:latin typeface="Comic Sans MS" pitchFamily="66" charset="0"/>
              </a:rPr>
              <a:t>motnost 5 – 6 tun</a:t>
            </a:r>
          </a:p>
          <a:p>
            <a:pPr>
              <a:buFontTx/>
              <a:buChar char="-"/>
            </a:pPr>
            <a:r>
              <a:rPr lang="cs-CZ" sz="3200" dirty="0">
                <a:latin typeface="Comic Sans MS" pitchFamily="66" charset="0"/>
              </a:rPr>
              <a:t>d</a:t>
            </a:r>
            <a:r>
              <a:rPr lang="cs-CZ" sz="3200" dirty="0" smtClean="0">
                <a:latin typeface="Comic Sans MS" pitchFamily="66" charset="0"/>
              </a:rPr>
              <a:t>ožívá se 60 – 80 let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0" y="1412777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Comic Sans MS" pitchFamily="66" charset="0"/>
              </a:rPr>
              <a:t>Slon indický</a:t>
            </a:r>
            <a:endParaRPr lang="cs-CZ" sz="3600" b="1" dirty="0">
              <a:latin typeface="Comic Sans MS" pitchFamily="66" charset="0"/>
            </a:endParaRPr>
          </a:p>
        </p:txBody>
      </p:sp>
      <p:pic>
        <p:nvPicPr>
          <p:cNvPr id="7" name="Obrázek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25144"/>
            <a:ext cx="3312368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64096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             Shrnutí</a:t>
            </a:r>
            <a:r>
              <a:rPr lang="cs-CZ" i="1" u="sng" dirty="0" smtClean="0">
                <a:solidFill>
                  <a:srgbClr val="003300"/>
                </a:solidFill>
              </a:rPr>
              <a:t/>
            </a:r>
            <a:br>
              <a:rPr lang="cs-CZ" i="1" u="sng" dirty="0" smtClean="0">
                <a:solidFill>
                  <a:srgbClr val="0033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1) největší suchozemští savci</a:t>
            </a:r>
          </a:p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2) </a:t>
            </a:r>
            <a:r>
              <a:rPr lang="cs-CZ" b="1" dirty="0" smtClean="0">
                <a:solidFill>
                  <a:srgbClr val="00B0F0"/>
                </a:solidFill>
                <a:latin typeface="Comic Sans MS" pitchFamily="66" charset="0"/>
              </a:rPr>
              <a:t>chobot </a:t>
            </a:r>
            <a:r>
              <a:rPr lang="cs-CZ" b="1" dirty="0" smtClean="0">
                <a:latin typeface="Comic Sans MS" pitchFamily="66" charset="0"/>
              </a:rPr>
              <a:t>– nos srostlý s horním rtem a protažený chobot</a:t>
            </a:r>
          </a:p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3) </a:t>
            </a:r>
            <a:r>
              <a:rPr lang="cs-CZ" b="1" dirty="0" smtClean="0">
                <a:solidFill>
                  <a:srgbClr val="00B0F0"/>
                </a:solidFill>
                <a:latin typeface="Comic Sans MS" pitchFamily="66" charset="0"/>
              </a:rPr>
              <a:t>býložravci </a:t>
            </a:r>
          </a:p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4) </a:t>
            </a:r>
            <a:r>
              <a:rPr lang="cs-CZ" b="1" dirty="0" smtClean="0">
                <a:solidFill>
                  <a:srgbClr val="00B0F0"/>
                </a:solidFill>
                <a:latin typeface="Comic Sans MS" pitchFamily="66" charset="0"/>
              </a:rPr>
              <a:t>kly </a:t>
            </a:r>
            <a:r>
              <a:rPr lang="cs-CZ" b="1" dirty="0" smtClean="0">
                <a:latin typeface="Comic Sans MS" pitchFamily="66" charset="0"/>
              </a:rPr>
              <a:t>– přeměněné řezáky, dorůstají</a:t>
            </a:r>
          </a:p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5) kůže  – citlivá, hmatové chlupy</a:t>
            </a:r>
          </a:p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		       -ochrana kůže – válení v blátě</a:t>
            </a:r>
          </a:p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6) </a:t>
            </a:r>
            <a:r>
              <a:rPr lang="cs-CZ" b="1" dirty="0" smtClean="0">
                <a:solidFill>
                  <a:srgbClr val="00B0F0"/>
                </a:solidFill>
                <a:latin typeface="Comic Sans MS" pitchFamily="66" charset="0"/>
              </a:rPr>
              <a:t>dlouhověcí </a:t>
            </a:r>
            <a:r>
              <a:rPr lang="cs-CZ" b="1" dirty="0" smtClean="0">
                <a:latin typeface="Comic Sans MS" pitchFamily="66" charset="0"/>
              </a:rPr>
              <a:t>– dožívají se až 60-90 let</a:t>
            </a:r>
          </a:p>
          <a:p>
            <a:pPr>
              <a:lnSpc>
                <a:spcPct val="80000"/>
              </a:lnSpc>
              <a:buNone/>
            </a:pPr>
            <a:r>
              <a:rPr lang="cs-CZ" b="1" dirty="0" smtClean="0">
                <a:latin typeface="Comic Sans MS" pitchFamily="66" charset="0"/>
              </a:rPr>
              <a:t>7) slon africký, slon indický</a:t>
            </a:r>
          </a:p>
          <a:p>
            <a:pPr>
              <a:buNone/>
            </a:pP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Vysvětli přirovnání</a:t>
            </a:r>
            <a:r>
              <a:rPr lang="cs-CZ" i="1" u="sng" dirty="0" smtClean="0">
                <a:solidFill>
                  <a:srgbClr val="003300"/>
                </a:solidFill>
              </a:rPr>
              <a:t/>
            </a:r>
            <a:br>
              <a:rPr lang="cs-CZ" i="1" u="sng" dirty="0" smtClean="0">
                <a:solidFill>
                  <a:srgbClr val="0033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Comic Sans MS" pitchFamily="66" charset="0"/>
              </a:rPr>
              <a:t>Má uši jako slon…….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Comic Sans MS" pitchFamily="66" charset="0"/>
              </a:rPr>
              <a:t>Chová se jako slon v porcelánu …….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Comic Sans MS" pitchFamily="66" charset="0"/>
              </a:rPr>
              <a:t>Chodí jako slon ………</a:t>
            </a:r>
          </a:p>
          <a:p>
            <a:pPr>
              <a:buFont typeface="Wingdings" pitchFamily="2" charset="2"/>
              <a:buChar char="ü"/>
            </a:pPr>
            <a:endParaRPr lang="cs-CZ" dirty="0">
              <a:latin typeface="Comic Sans MS" pitchFamily="66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284984"/>
            <a:ext cx="499899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368152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Najdi rozdíly mezi slonem africkým a indickým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681939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TextovéPole 4"/>
          <p:cNvSpPr txBox="1"/>
          <p:nvPr/>
        </p:nvSpPr>
        <p:spPr>
          <a:xfrm>
            <a:off x="1115616" y="594928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Řešení: </a:t>
            </a:r>
            <a:r>
              <a:rPr lang="cs-CZ" dirty="0" smtClean="0">
                <a:latin typeface="Comic Sans MS" pitchFamily="66" charset="0"/>
              </a:rPr>
              <a:t>Slon africký je větší, má větší uši i kly, záda má rovná či prohnutá, slon indický má záda zakulacená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115616" y="5949280"/>
            <a:ext cx="669674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 w="57150">
            <a:solidFill>
              <a:srgbClr val="00B0F0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Použité zdroje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rmAutofit fontScale="92500"/>
          </a:bodyPr>
          <a:lstStyle/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2"/>
              </a:rPr>
              <a:t>http://upload.wikimedia.org/wikipedia/commons/thumb/c/c4/Sri_Lankan_elephants.jpg/250px-Sri_Lankan_elephants.jpg</a:t>
            </a:r>
            <a:r>
              <a:rPr lang="cs-CZ" sz="1000" dirty="0" smtClean="0"/>
              <a:t>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3"/>
              </a:rPr>
              <a:t>http://cs.wikipedia.org/wiki/Chobotnatci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4"/>
              </a:rPr>
              <a:t>http://t1.gstatic.com/</a:t>
            </a:r>
            <a:r>
              <a:rPr lang="cs-CZ" sz="10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1000" dirty="0" smtClean="0">
                <a:latin typeface="Comic Sans MS" pitchFamily="66" charset="0"/>
                <a:hlinkClick r:id="rId4"/>
              </a:rPr>
              <a:t>?q=</a:t>
            </a:r>
            <a:r>
              <a:rPr lang="cs-CZ" sz="1000" dirty="0" err="1" smtClean="0">
                <a:latin typeface="Comic Sans MS" pitchFamily="66" charset="0"/>
                <a:hlinkClick r:id="rId4"/>
              </a:rPr>
              <a:t>tbn</a:t>
            </a:r>
            <a:r>
              <a:rPr lang="cs-CZ" sz="1000" dirty="0" smtClean="0">
                <a:latin typeface="Comic Sans MS" pitchFamily="66" charset="0"/>
                <a:hlinkClick r:id="rId4"/>
              </a:rPr>
              <a:t>:ANd9GcRQBXrRySo_nXe7CqK8FrwG_Gz05ElJR12C_LzR9br3WeYuC3nnqQ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5"/>
              </a:rPr>
              <a:t>http://t1.gstatic.com/</a:t>
            </a:r>
            <a:r>
              <a:rPr lang="cs-CZ" sz="1000" dirty="0" err="1" smtClean="0">
                <a:latin typeface="Comic Sans MS" pitchFamily="66" charset="0"/>
                <a:hlinkClick r:id="rId5"/>
              </a:rPr>
              <a:t>images</a:t>
            </a:r>
            <a:r>
              <a:rPr lang="cs-CZ" sz="1000" dirty="0" smtClean="0">
                <a:latin typeface="Comic Sans MS" pitchFamily="66" charset="0"/>
                <a:hlinkClick r:id="rId5"/>
              </a:rPr>
              <a:t>?q=</a:t>
            </a:r>
            <a:r>
              <a:rPr lang="cs-CZ" sz="1000" dirty="0" err="1" smtClean="0">
                <a:latin typeface="Comic Sans MS" pitchFamily="66" charset="0"/>
                <a:hlinkClick r:id="rId5"/>
              </a:rPr>
              <a:t>tbn</a:t>
            </a:r>
            <a:r>
              <a:rPr lang="cs-CZ" sz="1000" dirty="0" smtClean="0">
                <a:latin typeface="Comic Sans MS" pitchFamily="66" charset="0"/>
                <a:hlinkClick r:id="rId5"/>
              </a:rPr>
              <a:t>:ANd9GcTKAIyESiOIrIi4j8_jX9qG339zlNgHyZWRGgwps2dTIswZdaqp5A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6"/>
              </a:rPr>
              <a:t>http://t0.gstatic.com/</a:t>
            </a:r>
            <a:r>
              <a:rPr lang="cs-CZ" sz="1000" dirty="0" err="1" smtClean="0">
                <a:latin typeface="Comic Sans MS" pitchFamily="66" charset="0"/>
                <a:hlinkClick r:id="rId6"/>
              </a:rPr>
              <a:t>images</a:t>
            </a:r>
            <a:r>
              <a:rPr lang="cs-CZ" sz="1000" dirty="0" smtClean="0">
                <a:latin typeface="Comic Sans MS" pitchFamily="66" charset="0"/>
                <a:hlinkClick r:id="rId6"/>
              </a:rPr>
              <a:t>?q=</a:t>
            </a:r>
            <a:r>
              <a:rPr lang="cs-CZ" sz="1000" dirty="0" err="1" smtClean="0">
                <a:latin typeface="Comic Sans MS" pitchFamily="66" charset="0"/>
                <a:hlinkClick r:id="rId6"/>
              </a:rPr>
              <a:t>tbn</a:t>
            </a:r>
            <a:r>
              <a:rPr lang="cs-CZ" sz="1000" dirty="0" smtClean="0">
                <a:latin typeface="Comic Sans MS" pitchFamily="66" charset="0"/>
                <a:hlinkClick r:id="rId6"/>
              </a:rPr>
              <a:t>:ANd9GcQh1-Ijn7cVOP7lqpQKH6J5PWRSe12RfvwY8ugjShOnykiz0FRW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7"/>
              </a:rPr>
              <a:t>http://thumbs.dreamstime.com/thumb_532/1282441539Yy6Idu.jpg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8"/>
              </a:rPr>
              <a:t>http://t1.gstatic.com/</a:t>
            </a:r>
            <a:r>
              <a:rPr lang="cs-CZ" sz="1000" dirty="0" err="1" smtClean="0">
                <a:latin typeface="Comic Sans MS" pitchFamily="66" charset="0"/>
                <a:hlinkClick r:id="rId8"/>
              </a:rPr>
              <a:t>images</a:t>
            </a:r>
            <a:r>
              <a:rPr lang="cs-CZ" sz="1000" dirty="0" smtClean="0">
                <a:latin typeface="Comic Sans MS" pitchFamily="66" charset="0"/>
                <a:hlinkClick r:id="rId8"/>
              </a:rPr>
              <a:t>?q=</a:t>
            </a:r>
            <a:r>
              <a:rPr lang="cs-CZ" sz="1000" dirty="0" err="1" smtClean="0">
                <a:latin typeface="Comic Sans MS" pitchFamily="66" charset="0"/>
                <a:hlinkClick r:id="rId8"/>
              </a:rPr>
              <a:t>tbn</a:t>
            </a:r>
            <a:r>
              <a:rPr lang="cs-CZ" sz="1000" dirty="0" smtClean="0">
                <a:latin typeface="Comic Sans MS" pitchFamily="66" charset="0"/>
                <a:hlinkClick r:id="rId8"/>
              </a:rPr>
              <a:t>:ANd9GcQXLLYeAkSMlUWdcx68wmpt-LUL1q8qVDODF3p4p6IT7ze6btpp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9"/>
              </a:rPr>
              <a:t>http://data:image/jpeg;base64,/9j/4AAQSkZJRgABAQAAAQABAAD/2wCEAAkGBhQSERQUExQVFRUUGBgaGBgYGBcXGBkYHRgXGBgaHBcdHCYeFxwjH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10"/>
              </a:rPr>
              <a:t>http://i.</a:t>
            </a:r>
            <a:r>
              <a:rPr lang="cs-CZ" sz="1000" dirty="0" err="1" smtClean="0">
                <a:latin typeface="Comic Sans MS" pitchFamily="66" charset="0"/>
                <a:hlinkClick r:id="rId10"/>
              </a:rPr>
              <a:t>sme.sk</a:t>
            </a:r>
            <a:r>
              <a:rPr lang="cs-CZ" sz="1000" dirty="0" smtClean="0">
                <a:latin typeface="Comic Sans MS" pitchFamily="66" charset="0"/>
                <a:hlinkClick r:id="rId10"/>
              </a:rPr>
              <a:t>/</a:t>
            </a:r>
            <a:r>
              <a:rPr lang="cs-CZ" sz="1000" dirty="0" err="1" smtClean="0">
                <a:latin typeface="Comic Sans MS" pitchFamily="66" charset="0"/>
                <a:hlinkClick r:id="rId10"/>
              </a:rPr>
              <a:t>cdata</a:t>
            </a:r>
            <a:r>
              <a:rPr lang="cs-CZ" sz="1000" dirty="0" smtClean="0">
                <a:latin typeface="Comic Sans MS" pitchFamily="66" charset="0"/>
                <a:hlinkClick r:id="rId10"/>
              </a:rPr>
              <a:t>/9/49/4977949/sloni-chobot_</a:t>
            </a:r>
            <a:r>
              <a:rPr lang="cs-CZ" sz="1000" dirty="0" err="1" smtClean="0">
                <a:latin typeface="Comic Sans MS" pitchFamily="66" charset="0"/>
                <a:hlinkClick r:id="rId10"/>
              </a:rPr>
              <a:t>sitaap.jpg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11"/>
              </a:rPr>
              <a:t>http://upload.wikimediahttp://cs.wikipedia.org/wiki/Slon_indick%C3%BD.org/wikipedia/commons/thumb/4/41/African_Elephant_in_Kenya.jpg/258px-African_Elephant_in_Kenya.jpg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12"/>
              </a:rPr>
              <a:t>http://cs.wikipedia.org/wiki/Slon_africk%C3%BD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13"/>
              </a:rPr>
              <a:t>http://upload.wikimedia.org/wikipedia/commons/thumb/a/ae/Lightmatter_elephanttrunk.jpg/280px-Lightmatter_elephanttrunk.jpg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14"/>
              </a:rPr>
              <a:t>http://t0.gstatic.com/</a:t>
            </a:r>
            <a:r>
              <a:rPr lang="cs-CZ" sz="1000" dirty="0" err="1" smtClean="0">
                <a:latin typeface="Comic Sans MS" pitchFamily="66" charset="0"/>
                <a:hlinkClick r:id="rId14"/>
              </a:rPr>
              <a:t>images</a:t>
            </a:r>
            <a:r>
              <a:rPr lang="cs-CZ" sz="1000" dirty="0" smtClean="0">
                <a:latin typeface="Comic Sans MS" pitchFamily="66" charset="0"/>
                <a:hlinkClick r:id="rId14"/>
              </a:rPr>
              <a:t>?q=</a:t>
            </a:r>
            <a:r>
              <a:rPr lang="cs-CZ" sz="1000" dirty="0" err="1" smtClean="0">
                <a:latin typeface="Comic Sans MS" pitchFamily="66" charset="0"/>
                <a:hlinkClick r:id="rId14"/>
              </a:rPr>
              <a:t>tbn</a:t>
            </a:r>
            <a:r>
              <a:rPr lang="cs-CZ" sz="1000" dirty="0" smtClean="0">
                <a:latin typeface="Comic Sans MS" pitchFamily="66" charset="0"/>
                <a:hlinkClick r:id="rId14"/>
              </a:rPr>
              <a:t>:ANd9GcT_eMcHFs5ixpXs1qkQKLKtuW8VufgqDh_W3ugTfpaPh5-</a:t>
            </a:r>
            <a:r>
              <a:rPr lang="cs-CZ" sz="1000" dirty="0" err="1" smtClean="0">
                <a:latin typeface="Comic Sans MS" pitchFamily="66" charset="0"/>
                <a:hlinkClick r:id="rId14"/>
              </a:rPr>
              <a:t>UZOyx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dirty="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15"/>
              </a:rPr>
              <a:t>http://t3.gstatic.com/</a:t>
            </a:r>
            <a:r>
              <a:rPr lang="cs-CZ" sz="1000" dirty="0" err="1" smtClean="0">
                <a:latin typeface="Comic Sans MS" pitchFamily="66" charset="0"/>
                <a:hlinkClick r:id="rId15"/>
              </a:rPr>
              <a:t>images</a:t>
            </a:r>
            <a:r>
              <a:rPr lang="cs-CZ" sz="1000" dirty="0" smtClean="0"/>
              <a:t> </a:t>
            </a:r>
            <a:r>
              <a:rPr lang="cs-CZ" sz="1000" dirty="0" smtClean="0">
                <a:latin typeface="Comic Sans MS" pitchFamily="66" charset="0"/>
                <a:hlinkClick r:id="rId16"/>
              </a:rPr>
              <a:t>?q=</a:t>
            </a:r>
            <a:r>
              <a:rPr lang="cs-CZ" sz="1000" dirty="0" err="1" smtClean="0">
                <a:latin typeface="Comic Sans MS" pitchFamily="66" charset="0"/>
                <a:hlinkClick r:id="rId16"/>
              </a:rPr>
              <a:t>tbn</a:t>
            </a:r>
            <a:r>
              <a:rPr lang="cs-CZ" sz="1000" dirty="0" smtClean="0">
                <a:latin typeface="Comic Sans MS" pitchFamily="66" charset="0"/>
                <a:hlinkClick r:id="rId16"/>
              </a:rPr>
              <a:t>:ANd9GcTe1eLwPOnCZSiAE19f9unX434meOlsJSVW</a:t>
            </a:r>
            <a:r>
              <a:rPr lang="cs-CZ" sz="1000" dirty="0" smtClean="0"/>
              <a:t> &gt;</a:t>
            </a:r>
            <a:endParaRPr lang="cs-CZ" sz="1000" dirty="0" smtClean="0">
              <a:latin typeface="Comic Sans MS" pitchFamily="66" charset="0"/>
            </a:endParaRPr>
          </a:p>
          <a:p>
            <a:r>
              <a:rPr lang="cs-CZ" sz="1000" dirty="0" smtClean="0"/>
              <a:t>[online]. </a:t>
            </a:r>
            <a:r>
              <a:rPr lang="cs-CZ" sz="1000" smtClean="0"/>
              <a:t>[cit.28-12-2011</a:t>
            </a:r>
            <a:r>
              <a:rPr lang="cs-CZ" sz="1000" dirty="0" smtClean="0"/>
              <a:t>]. Dostupné z URL: &lt; </a:t>
            </a:r>
            <a:r>
              <a:rPr lang="cs-CZ" sz="1000" dirty="0" smtClean="0">
                <a:latin typeface="Comic Sans MS" pitchFamily="66" charset="0"/>
                <a:hlinkClick r:id="rId17"/>
              </a:rPr>
              <a:t>http://t0.gstatic.com/</a:t>
            </a:r>
            <a:r>
              <a:rPr lang="cs-CZ" sz="1000" dirty="0" err="1" smtClean="0">
                <a:latin typeface="Comic Sans MS" pitchFamily="66" charset="0"/>
                <a:hlinkClick r:id="rId17"/>
              </a:rPr>
              <a:t>images</a:t>
            </a:r>
            <a:r>
              <a:rPr lang="cs-CZ" sz="1000" dirty="0" smtClean="0">
                <a:latin typeface="Comic Sans MS" pitchFamily="66" charset="0"/>
                <a:hlinkClick r:id="rId17"/>
              </a:rPr>
              <a:t>?q=</a:t>
            </a:r>
            <a:r>
              <a:rPr lang="cs-CZ" sz="1000" dirty="0" err="1" smtClean="0">
                <a:latin typeface="Comic Sans MS" pitchFamily="66" charset="0"/>
                <a:hlinkClick r:id="rId17"/>
              </a:rPr>
              <a:t>tbn</a:t>
            </a:r>
            <a:r>
              <a:rPr lang="cs-CZ" sz="1000" dirty="0" smtClean="0">
                <a:latin typeface="Comic Sans MS" pitchFamily="66" charset="0"/>
                <a:hlinkClick r:id="rId17"/>
              </a:rPr>
              <a:t>:ANd9GcQa3I8TH5EHSPG8nsUUixoDxG2E0HziE2A05XAz6Hjnuafyx0qHEw</a:t>
            </a:r>
            <a:r>
              <a:rPr lang="cs-CZ" sz="1000" dirty="0" smtClean="0"/>
              <a:t>&gt;</a:t>
            </a:r>
            <a:endParaRPr lang="cs-CZ" sz="1000" dirty="0" smtClean="0">
              <a:latin typeface="Comic Sans MS" pitchFamily="66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sz="1000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1000" u="sng" dirty="0" smtClean="0"/>
              <a:t>Použitá literatura: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000" dirty="0" smtClean="0"/>
              <a:t>Jarmila Kroulíková; Josef Kroulík. </a:t>
            </a:r>
            <a:r>
              <a:rPr lang="cs-CZ" sz="1000" i="1" dirty="0" smtClean="0"/>
              <a:t>Přírodopis pro osmý ročník zvláštní školy.</a:t>
            </a:r>
            <a:r>
              <a:rPr lang="cs-CZ" sz="1000" dirty="0" smtClean="0"/>
              <a:t> Nakladatelství Septima, Praha 1995. 96 s. ISBN 80-85801-36-1.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1000" dirty="0" smtClean="0"/>
              <a:t> 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2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3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158</TotalTime>
  <Words>257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Říše: živočichové  Třída: savci Řád: chobotnatci</vt:lpstr>
      <vt:lpstr>Charakteristické znaky</vt:lpstr>
      <vt:lpstr>Ty máš kůži jako slon ……</vt:lpstr>
      <vt:lpstr>K čemu slonům slouží chobot?</vt:lpstr>
      <vt:lpstr>Zástupci chobotnatců</vt:lpstr>
      <vt:lpstr>Zástupci chobotnatců</vt:lpstr>
      <vt:lpstr>                 Shrnutí </vt:lpstr>
      <vt:lpstr>    Vysvětli přirovnání </vt:lpstr>
      <vt:lpstr>Najdi rozdíly mezi slonem africkým a indickým</vt:lpstr>
      <vt:lpstr>Použité zdroje</vt:lpstr>
    </vt:vector>
  </TitlesOfParts>
  <Company>Domácnost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Poliačíková</cp:lastModifiedBy>
  <cp:revision>19</cp:revision>
  <dcterms:created xsi:type="dcterms:W3CDTF">2011-12-26T18:56:40Z</dcterms:created>
  <dcterms:modified xsi:type="dcterms:W3CDTF">2012-02-26T17:28:50Z</dcterms:modified>
</cp:coreProperties>
</file>