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61" r:id="rId6"/>
    <p:sldId id="262" r:id="rId7"/>
    <p:sldId id="260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40F81-4859-43F9-A1E1-166F4569269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EFC6C3B-586F-4B8C-99B5-8BC7F746215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40F81-4859-43F9-A1E1-166F4569269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6C3B-586F-4B8C-99B5-8BC7F7462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40F81-4859-43F9-A1E1-166F4569269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6C3B-586F-4B8C-99B5-8BC7F746215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40F81-4859-43F9-A1E1-166F4569269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6C3B-586F-4B8C-99B5-8BC7F746215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40F81-4859-43F9-A1E1-166F4569269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6C3B-586F-4B8C-99B5-8BC7F746215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40F81-4859-43F9-A1E1-166F4569269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6C3B-586F-4B8C-99B5-8BC7F7462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40F81-4859-43F9-A1E1-166F4569269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6C3B-586F-4B8C-99B5-8BC7F7462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40F81-4859-43F9-A1E1-166F4569269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6C3B-586F-4B8C-99B5-8BC7F7462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40F81-4859-43F9-A1E1-166F4569269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6C3B-586F-4B8C-99B5-8BC7F7462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40F81-4859-43F9-A1E1-166F4569269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6C3B-586F-4B8C-99B5-8BC7F7462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40F81-4859-43F9-A1E1-166F4569269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6C3B-586F-4B8C-99B5-8BC7F7462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AF40F81-4859-43F9-A1E1-166F4569269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EFC6C3B-586F-4B8C-99B5-8BC7F746215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image" Target="../media/image1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19" Type="http://schemas.openxmlformats.org/officeDocument/2006/relationships/image" Target="../media/image19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7. ročník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6488668"/>
            <a:ext cx="27403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VY_42_INOVACE_35_01</a:t>
            </a:r>
            <a:endParaRPr lang="cs-CZ" dirty="0"/>
          </a:p>
        </p:txBody>
      </p:sp>
      <p:pic>
        <p:nvPicPr>
          <p:cNvPr id="5" name="Picture 4" descr="Y:\Log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429"/>
            <a:ext cx="4859338" cy="121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450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97346"/>
            <a:ext cx="8928992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Škola: Základní škola Trávníky Otrokovice, příspěvková organizace</a:t>
            </a:r>
          </a:p>
          <a:p>
            <a:pPr>
              <a:lnSpc>
                <a:spcPct val="150000"/>
              </a:lnSpc>
            </a:pPr>
            <a:r>
              <a:rPr lang="cs-CZ" dirty="0"/>
              <a:t>Číslo projektu: CZ.1.07/1.4.00/21.2637</a:t>
            </a:r>
          </a:p>
          <a:p>
            <a:pPr>
              <a:lnSpc>
                <a:spcPct val="150000"/>
              </a:lnSpc>
            </a:pPr>
            <a:r>
              <a:rPr lang="cs-CZ" dirty="0"/>
              <a:t>Název výukového materiálu: </a:t>
            </a:r>
            <a:r>
              <a:rPr lang="cs-CZ" dirty="0" smtClean="0"/>
              <a:t>Závěrečné opakování – 7. ročník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Autor: Mgr. Zuzana Pokorná</a:t>
            </a:r>
          </a:p>
          <a:p>
            <a:pPr>
              <a:lnSpc>
                <a:spcPct val="150000"/>
              </a:lnSpc>
            </a:pPr>
            <a:r>
              <a:rPr lang="cs-CZ" dirty="0"/>
              <a:t>Vytvořeno</a:t>
            </a:r>
            <a:r>
              <a:rPr lang="cs-CZ" dirty="0" smtClean="0"/>
              <a:t>: 9. dubna 2013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Ročník: </a:t>
            </a:r>
            <a:r>
              <a:rPr lang="cs-CZ" dirty="0" smtClean="0"/>
              <a:t>7.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Vzdělávací oblast: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Vzdělávací obor: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Tematický okruh: Číslo a proměnná</a:t>
            </a:r>
          </a:p>
          <a:p>
            <a:pPr>
              <a:lnSpc>
                <a:spcPct val="150000"/>
              </a:lnSpc>
            </a:pPr>
            <a:r>
              <a:rPr lang="cs-CZ" dirty="0"/>
              <a:t>Téma: </a:t>
            </a:r>
            <a:r>
              <a:rPr lang="cs-CZ" dirty="0" smtClean="0"/>
              <a:t>Opakování 7. ročníku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Pomůcky: PC, dataprojektor</a:t>
            </a:r>
          </a:p>
          <a:p>
            <a:pPr>
              <a:lnSpc>
                <a:spcPct val="150000"/>
              </a:lnSpc>
            </a:pPr>
            <a:r>
              <a:rPr lang="cs-CZ" dirty="0"/>
              <a:t>Anotace: </a:t>
            </a:r>
            <a:r>
              <a:rPr lang="cs-CZ" dirty="0" smtClean="0"/>
              <a:t>Materiál slouží k zopakování učiva matematiky 7. ročníku.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Tato </a:t>
            </a:r>
            <a:r>
              <a:rPr lang="cs-CZ" dirty="0"/>
              <a:t>práce je šířena pod licencí CC BY-SA 3.0. Odkazy a citace jsou platné k datu vytvoření této práce.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656052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51520" y="395020"/>
                <a:ext cx="3776034" cy="7936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1.      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7 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 −0,5 . 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395020"/>
                <a:ext cx="3776034" cy="79367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923928" y="407036"/>
                <a:ext cx="2360005" cy="7913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14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21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21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407036"/>
                <a:ext cx="2360005" cy="79130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7145931" y="571856"/>
            <a:ext cx="261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095051" y="414539"/>
                <a:ext cx="1577163" cy="7838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29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21</m:t>
                          </m:r>
                        </m:den>
                      </m:f>
                      <m:r>
                        <a:rPr lang="cs-CZ" sz="2400" b="0" i="1" smtClean="0">
                          <a:latin typeface="Cambria Math" pitchFamily="18" charset="0"/>
                          <a:ea typeface="Cambria Math" pitchFamily="18" charset="0"/>
                        </a:rPr>
                        <m:t>+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2400" b="0" i="0" smtClean="0">
                          <a:latin typeface="Cambria Math"/>
                          <a:ea typeface="Cambria Math" pitchFamily="18" charset="0"/>
                        </a:rPr>
                        <m:t>= </m:t>
                      </m:r>
                    </m:oMath>
                  </m:oMathPara>
                </a14:m>
                <a:endParaRPr lang="cs-CZ" sz="24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5051" y="414539"/>
                <a:ext cx="1577163" cy="78380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7524328" y="399587"/>
                <a:ext cx="1756698" cy="7913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58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42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21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42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 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4328" y="399587"/>
                <a:ext cx="1756698" cy="79130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806098" y="1441600"/>
                <a:ext cx="916148" cy="7838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73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42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6098" y="1441600"/>
                <a:ext cx="916148" cy="78380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467544" y="161616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843240" y="1455090"/>
                <a:ext cx="822661" cy="7838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1</m:t>
                      </m:r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31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42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3240" y="1455090"/>
                <a:ext cx="822661" cy="78380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806098" y="2852936"/>
                <a:ext cx="2424573" cy="786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21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40</m:t>
                          </m:r>
                        </m:den>
                      </m:f>
                      <m:r>
                        <a:rPr lang="cs-CZ" sz="2400" b="0" i="1" smtClean="0">
                          <a:latin typeface="Cambria Math" pitchFamily="18" charset="0"/>
                          <a:ea typeface="Cambria Math" pitchFamily="18" charset="0"/>
                        </a:rPr>
                        <m:t> :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7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25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 −0,8=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6098" y="2852936"/>
                <a:ext cx="2424573" cy="7861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317817" y="3015191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105378" y="2845434"/>
                <a:ext cx="2159053" cy="7936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21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40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 .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 −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400" b="0" i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5378" y="2845434"/>
                <a:ext cx="2159053" cy="79367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235831" y="2852936"/>
                <a:ext cx="1586781" cy="7936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5 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5831" y="2852936"/>
                <a:ext cx="1586781" cy="79367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776113" y="2852936"/>
                <a:ext cx="1622047" cy="7936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75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40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32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40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6113" y="2852936"/>
                <a:ext cx="1622047" cy="79367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467544" y="414908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963448" y="3989373"/>
                <a:ext cx="916148" cy="786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43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40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3448" y="3989373"/>
                <a:ext cx="916148" cy="78617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899279" y="3989373"/>
                <a:ext cx="822661" cy="786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1</m:t>
                      </m:r>
                      <m:f>
                        <m:fPr>
                          <m:ctrlPr>
                            <a:rPr lang="cs-CZ" sz="24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40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9279" y="3989373"/>
                <a:ext cx="822661" cy="78617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317817" y="5317231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802985" y="5240446"/>
                <a:ext cx="2987806" cy="6152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(12 – 18) .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+1,5)=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2985" y="5240446"/>
                <a:ext cx="2987806" cy="615233"/>
              </a:xfrm>
              <a:prstGeom prst="rect">
                <a:avLst/>
              </a:prstGeom>
              <a:blipFill rotWithShape="1">
                <a:blip r:embed="rId14"/>
                <a:stretch>
                  <a:fillRect l="-3265" b="-99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790791" y="5240446"/>
                <a:ext cx="2196307" cy="6450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(-6) 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7</m:t>
                            </m:r>
                          </m:den>
                        </m:f>
                        <m:r>
                          <a:rPr lang="cs-CZ" sz="2400" b="0" i="1" smtClean="0">
                            <a:latin typeface="Cambria Math"/>
                          </a:rPr>
                          <m:t>+</m:t>
                        </m:r>
                        <m:f>
                          <m:f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  <m:r>
                      <a:rPr lang="cs-CZ" sz="2400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 smtClean="0"/>
                  <a:t> </a:t>
                </a:r>
                <a:endParaRPr lang="cs-CZ" sz="24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0791" y="5240446"/>
                <a:ext cx="2196307" cy="645048"/>
              </a:xfrm>
              <a:prstGeom prst="rect">
                <a:avLst/>
              </a:prstGeom>
              <a:blipFill rotWithShape="1">
                <a:blip r:embed="rId15"/>
                <a:stretch>
                  <a:fillRect l="-4444" b="-8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987098" y="5255642"/>
                <a:ext cx="2308132" cy="6146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(-6) .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14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14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)=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7098" y="5255642"/>
                <a:ext cx="2308132" cy="614655"/>
              </a:xfrm>
              <a:prstGeom prst="rect">
                <a:avLst/>
              </a:prstGeom>
              <a:blipFill rotWithShape="1">
                <a:blip r:embed="rId16"/>
                <a:stretch>
                  <a:fillRect l="-3958" b="-99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ovéPole 26"/>
          <p:cNvSpPr txBox="1"/>
          <p:nvPr/>
        </p:nvSpPr>
        <p:spPr>
          <a:xfrm>
            <a:off x="467544" y="615761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963448" y="5999362"/>
                <a:ext cx="1451551" cy="6199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(-6)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14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3448" y="5999362"/>
                <a:ext cx="1451551" cy="619913"/>
              </a:xfrm>
              <a:prstGeom prst="rect">
                <a:avLst/>
              </a:prstGeom>
              <a:blipFill rotWithShape="1">
                <a:blip r:embed="rId17"/>
                <a:stretch>
                  <a:fillRect l="-6303" b="-98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558433" y="6009556"/>
                <a:ext cx="845103" cy="6204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-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sz="2400" dirty="0" smtClean="0"/>
                  <a:t> =</a:t>
                </a:r>
                <a:endParaRPr lang="cs-CZ" sz="24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8433" y="6009556"/>
                <a:ext cx="845103" cy="620491"/>
              </a:xfrm>
              <a:prstGeom prst="rect">
                <a:avLst/>
              </a:prstGeom>
              <a:blipFill rotWithShape="1">
                <a:blip r:embed="rId18"/>
                <a:stretch>
                  <a:fillRect l="-11594" r="-10145" b="-98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403536" y="5998784"/>
                <a:ext cx="878767" cy="6204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 - 10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3536" y="5998784"/>
                <a:ext cx="878767" cy="620491"/>
              </a:xfrm>
              <a:prstGeom prst="rect">
                <a:avLst/>
              </a:prstGeom>
              <a:blipFill rotWithShape="1">
                <a:blip r:embed="rId19"/>
                <a:stretch>
                  <a:fillRect l="-2083" b="-98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68610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76671"/>
            <a:ext cx="31325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Seřaď čísla vzestupně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689556" y="1174827"/>
                <a:ext cx="4160113" cy="7077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5,   -1,  2,   0,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b="0" dirty="0" smtClean="0"/>
                  <a:t>,   - 3, 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sz="2800" b="0" dirty="0" smtClean="0"/>
                  <a:t> 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9556" y="1174827"/>
                <a:ext cx="4160113" cy="707758"/>
              </a:xfrm>
              <a:prstGeom prst="rect">
                <a:avLst/>
              </a:prstGeom>
              <a:blipFill rotWithShape="1">
                <a:blip r:embed="rId2"/>
                <a:stretch>
                  <a:fillRect l="-2928" b="-112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>
            <a:off x="4499992" y="1882585"/>
            <a:ext cx="0" cy="13303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355976" y="364502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1763688" y="1882585"/>
            <a:ext cx="1692429" cy="970351"/>
          </a:xfrm>
          <a:prstGeom prst="straightConnector1">
            <a:avLst/>
          </a:prstGeom>
          <a:ln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267744" y="1700808"/>
            <a:ext cx="3384376" cy="1296144"/>
          </a:xfrm>
          <a:prstGeom prst="straightConnector1">
            <a:avLst/>
          </a:prstGeom>
          <a:ln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203848" y="1882585"/>
            <a:ext cx="3240360" cy="1330391"/>
          </a:xfrm>
          <a:prstGeom prst="straightConnector1">
            <a:avLst/>
          </a:prstGeom>
          <a:ln>
            <a:solidFill>
              <a:schemeClr val="accent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971600" y="3573016"/>
            <a:ext cx="20794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Menší než 0</a:t>
            </a:r>
            <a:endParaRPr lang="cs-CZ" sz="2800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2874694" y="1700808"/>
            <a:ext cx="2962564" cy="151216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959932" y="1882585"/>
            <a:ext cx="2340260" cy="133039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704678" y="3573016"/>
            <a:ext cx="1907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Větší než 0</a:t>
            </a:r>
            <a:endParaRPr lang="cs-CZ" sz="2800" dirty="0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5121731" y="1700808"/>
            <a:ext cx="1727938" cy="151216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889822" y="4869159"/>
                <a:ext cx="4768741" cy="7957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dirty="0" smtClean="0"/>
                  <a:t>- 3 &lt; - 1&lt; </a:t>
                </a:r>
                <a14:m>
                  <m:oMath xmlns:m="http://schemas.openxmlformats.org/officeDocument/2006/math">
                    <m:r>
                      <a:rPr lang="cs-CZ" sz="3200" b="0" i="0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sz="3200" dirty="0" smtClean="0"/>
                  <a:t> &lt; 0 &lt;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3200" dirty="0" smtClean="0"/>
                  <a:t> &lt; 2 &lt; 5</a:t>
                </a:r>
                <a:endParaRPr lang="cs-CZ" sz="32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9822" y="4869159"/>
                <a:ext cx="4768741" cy="795795"/>
              </a:xfrm>
              <a:prstGeom prst="rect">
                <a:avLst/>
              </a:prstGeom>
              <a:blipFill rotWithShape="1">
                <a:blip r:embed="rId3"/>
                <a:stretch>
                  <a:fillRect l="-3197" r="-2430" b="-13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31213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15" grpId="0"/>
      <p:bldP spid="22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16632"/>
            <a:ext cx="907158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Petra si chce koupit nový kabát. V jednom obchodě mají modrý </a:t>
            </a:r>
          </a:p>
          <a:p>
            <a:r>
              <a:rPr lang="cs-CZ" sz="2400" dirty="0" smtClean="0"/>
              <a:t>kabát za 1200 Kč. Ve druhém obchodě však mají 15 % slevu. Tam 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šak stejný ale hnědý kabát původně stál 1500 Kč. Který kabát si 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á Petra koupit? Kolik peněz ušetří koupí levnějšího kabátu?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988840"/>
            <a:ext cx="75745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Modrý kabát ………………… 1200 Kč</a:t>
            </a:r>
          </a:p>
          <a:p>
            <a:r>
              <a:rPr lang="cs-CZ" sz="2400" dirty="0" smtClean="0"/>
              <a:t>Zelený kabát…………………..1500 Kč (bez slevy 15 %)</a:t>
            </a:r>
          </a:p>
          <a:p>
            <a:r>
              <a:rPr lang="cs-CZ" sz="2400" dirty="0" smtClean="0"/>
              <a:t>Zelený kabát se slevou……….. ? Kč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571549"/>
            <a:ext cx="1877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0,85 . 1500 =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8956" y="3571549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1275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206279"/>
            <a:ext cx="2339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1275 – 1200 = 75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373215"/>
            <a:ext cx="8696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 Petru je výhodnější si koupit modrý kabát, ušetří tak 75 Kč.</a:t>
            </a:r>
            <a:endParaRPr lang="cs-CZ" sz="2400" dirty="0"/>
          </a:p>
        </p:txBody>
      </p:sp>
      <p:pic>
        <p:nvPicPr>
          <p:cNvPr id="3074" name="Picture 2" descr="C:\Users\pokorna\AppData\Local\Microsoft\Windows\Temporary Internet Files\Content.IE5\T2ZMZ0X9\MC900358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18114"/>
            <a:ext cx="1493215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okorna\AppData\Local\Microsoft\Windows\Temporary Internet Files\Content.IE5\UXUJOOQK\MC90036017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640" y="2899411"/>
            <a:ext cx="1534363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8884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63" y="180566"/>
            <a:ext cx="921188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Rodina </a:t>
            </a:r>
            <a:r>
              <a:rPr lang="cs-CZ" sz="2400" dirty="0" err="1" smtClean="0"/>
              <a:t>Šetřílkovic</a:t>
            </a:r>
            <a:r>
              <a:rPr lang="cs-CZ" sz="2400" dirty="0" smtClean="0"/>
              <a:t> si koupila novou televizi ve výprodeji. Vše zde 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rodávali se slevou 28 %. Za televizi </a:t>
            </a:r>
            <a:r>
              <a:rPr lang="cs-CZ" sz="2400" dirty="0" err="1" smtClean="0"/>
              <a:t>Šetřílkovi</a:t>
            </a:r>
            <a:r>
              <a:rPr lang="cs-CZ" sz="2400" dirty="0" smtClean="0"/>
              <a:t> zaplatili 13500.</a:t>
            </a:r>
          </a:p>
          <a:p>
            <a:r>
              <a:rPr lang="cs-CZ" sz="2400" dirty="0" smtClean="0"/>
              <a:t>Kolik stála televize původně? Kolik </a:t>
            </a:r>
            <a:r>
              <a:rPr lang="cs-CZ" sz="2400" dirty="0" err="1" smtClean="0"/>
              <a:t>Šetřílkovi</a:t>
            </a:r>
            <a:r>
              <a:rPr lang="cs-CZ" sz="2400" dirty="0" smtClean="0"/>
              <a:t> ušetřili?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691515"/>
            <a:ext cx="63484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Televize se slevou…………………….1350 Kč</a:t>
            </a:r>
          </a:p>
          <a:p>
            <a:r>
              <a:rPr lang="cs-CZ" sz="2400" dirty="0" smtClean="0"/>
              <a:t>Televize původně……………………..  x    Kč</a:t>
            </a:r>
            <a:endParaRPr lang="cs-CZ" sz="2400" dirty="0"/>
          </a:p>
        </p:txBody>
      </p:sp>
      <p:pic>
        <p:nvPicPr>
          <p:cNvPr id="4098" name="Picture 2" descr="C:\Users\pokorna\AppData\Local\Microsoft\Windows\Temporary Internet Files\Content.IE5\WZXE3L0B\MC9000486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79" y="1691515"/>
            <a:ext cx="1735531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15616" y="3000839"/>
            <a:ext cx="41873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72 % ………………….1350 Kč</a:t>
            </a:r>
          </a:p>
          <a:p>
            <a:r>
              <a:rPr lang="cs-CZ" sz="2400" dirty="0" smtClean="0"/>
              <a:t>100 %...............................   x Kč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97465" y="4437112"/>
            <a:ext cx="2339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1350 . 100 : 72 =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39852" y="4437111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1875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98343" y="5589239"/>
            <a:ext cx="76179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Televize původně stála 1875 Kč. Ušetřili tak 525 korun.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10548" y="4437110"/>
            <a:ext cx="24929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1875 – 1350 = 525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96590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764704"/>
            <a:ext cx="5630516" cy="39395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Největší dvojciferné číslo vyděl třemi,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Poté přičti číslo 22,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Vyděl 5,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Vynásob 8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Odečti nejmenší dvojciferné číslo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Odečti nejmenší dvojciferné číslo dělitelné 3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/>
              <a:t>Kolik ti vyšlo?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16216" y="3296647"/>
            <a:ext cx="146706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99 : 3 = 33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33 + 22 = 55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55 : 5 = 11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11 . 8= 88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88 – 10 = 78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78 – 12 = 66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48334"/>
            <a:ext cx="35732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Počítej a nenech se splést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3781" y="1174953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35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5301208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18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6158969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76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4365104"/>
            <a:ext cx="6463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72975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86632"/>
            <a:ext cx="8634095" cy="1430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Sestroj trojúhelník ABC, pro který platí: a  = 5 cm, c = 6 cm, </a:t>
            </a:r>
            <a:r>
              <a:rPr lang="el-GR" sz="2000" dirty="0" smtClean="0"/>
              <a:t>β</a:t>
            </a:r>
            <a:r>
              <a:rPr lang="cs-CZ" sz="2000" dirty="0" smtClean="0"/>
              <a:t> = 58°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Sestroj trojúhelník KLM, pro který platí: k = 36 mm, l = 7 cm, m = 4,2 cm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Sestroj rovnoběžník OPQR, pro který platí: o = 4,5 cm, p = 6 cm, </a:t>
            </a:r>
            <a:endParaRPr lang="cs-CZ" sz="20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7661907" y="1523351"/>
            <a:ext cx="0" cy="2555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8143497" y="1523351"/>
            <a:ext cx="0" cy="2555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661907" y="1499202"/>
            <a:ext cx="546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OQ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35888" y="1523351"/>
            <a:ext cx="837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7 cm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5869" y="2482969"/>
            <a:ext cx="79576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Jak se nazývá rovnoběžník, který má všechny vnitřní úhly pravé?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2961074"/>
            <a:ext cx="21840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Čtverec, obdélník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6890" y="3361184"/>
            <a:ext cx="853470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endParaRPr lang="cs-CZ" sz="2000" dirty="0"/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/>
              <a:t>Jak se nazývá rovnoběžník, který nemá ani jeden vnitřní úhel pravý a  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sousední strany mají stejnou délku?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4509120"/>
            <a:ext cx="15140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kosočtverec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3815" y="5405154"/>
            <a:ext cx="77139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Jak se nazývá rovnoběžník, který má různě dlouhé úhlopříčky?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16194" y="6181273"/>
            <a:ext cx="29390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Kosočtverec, kosodélník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955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332656"/>
            <a:ext cx="8568952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 vytvoření tohoto materiálu jsou součástí softwaru Microsoft® Office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/>
              <a:t>Texty jsou vlastní originální tvorbou autora.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7504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139</TotalTime>
  <Words>721</Words>
  <Application>Microsoft Office PowerPoint</Application>
  <PresentationFormat>Předvádění na obrazovce (4:3)</PresentationFormat>
  <Paragraphs>102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Závěrečné opakování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Závěrečné opakování</dc:title>
  <dc:creator>pokorna</dc:creator>
  <cp:lastModifiedBy>malkova</cp:lastModifiedBy>
  <cp:revision>21</cp:revision>
  <dcterms:created xsi:type="dcterms:W3CDTF">2013-04-01T11:15:17Z</dcterms:created>
  <dcterms:modified xsi:type="dcterms:W3CDTF">2013-06-17T19:27:41Z</dcterms:modified>
</cp:coreProperties>
</file>