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19797"/>
    <a:srgbClr val="E3CD74"/>
    <a:srgbClr val="EEB42D"/>
    <a:srgbClr val="EED4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00" autoAdjust="0"/>
    <p:restoredTop sz="94600" autoAdjust="0"/>
  </p:normalViewPr>
  <p:slideViewPr>
    <p:cSldViewPr>
      <p:cViewPr>
        <p:scale>
          <a:sx n="82" d="100"/>
          <a:sy n="82" d="100"/>
        </p:scale>
        <p:origin x="-810" y="-5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endParaRPr lang="cs-CZ"/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endParaRPr lang="cs-CZ"/>
          </a:p>
        </p:txBody>
      </p:sp>
      <p:sp>
        <p:nvSpPr>
          <p:cNvPr id="5222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endParaRPr lang="cs-CZ"/>
          </a:p>
        </p:txBody>
      </p:sp>
      <p:sp>
        <p:nvSpPr>
          <p:cNvPr id="5222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827CB5B7-5A9D-4051-A285-61263394AED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8392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endParaRPr lang="cs-CZ"/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endParaRPr lang="cs-CZ"/>
          </a:p>
        </p:txBody>
      </p:sp>
      <p:sp>
        <p:nvSpPr>
          <p:cNvPr id="5120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5120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120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endParaRPr lang="cs-CZ"/>
          </a:p>
        </p:txBody>
      </p:sp>
      <p:sp>
        <p:nvSpPr>
          <p:cNvPr id="5120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4AD3DD72-5F9E-4618-AD31-1857F210F15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52576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8F00768-42D3-4809-99B7-4EE84B869366}" type="slidenum">
              <a:rPr lang="cs-CZ"/>
              <a:pPr/>
              <a:t>1</a:t>
            </a:fld>
            <a:endParaRPr lang="cs-CZ" dirty="0"/>
          </a:p>
        </p:txBody>
      </p:sp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B6D5B0D-99E6-413B-B15B-6E9F906BE4BC}" type="slidenum">
              <a:rPr lang="cs-CZ"/>
              <a:pPr/>
              <a:t>3</a:t>
            </a:fld>
            <a:endParaRPr lang="cs-CZ" dirty="0"/>
          </a:p>
        </p:txBody>
      </p:sp>
      <p:sp>
        <p:nvSpPr>
          <p:cNvPr id="54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4373D57-A485-4997-82A2-13A39AD6D970}" type="slidenum">
              <a:rPr lang="cs-CZ"/>
              <a:pPr/>
              <a:t>4</a:t>
            </a:fld>
            <a:endParaRPr lang="cs-CZ" dirty="0"/>
          </a:p>
        </p:txBody>
      </p:sp>
      <p:sp>
        <p:nvSpPr>
          <p:cNvPr id="552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09E9404-31A9-49CE-AF46-A07566587B0D}" type="slidenum">
              <a:rPr lang="cs-CZ"/>
              <a:pPr/>
              <a:t>5</a:t>
            </a:fld>
            <a:endParaRPr lang="cs-CZ" dirty="0"/>
          </a:p>
        </p:txBody>
      </p:sp>
      <p:sp>
        <p:nvSpPr>
          <p:cNvPr id="56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7E2C207-C8EC-4FD7-91B6-2AA1DC98B8EB}" type="slidenum">
              <a:rPr lang="cs-CZ"/>
              <a:pPr/>
              <a:t>6</a:t>
            </a:fld>
            <a:endParaRPr lang="cs-CZ" dirty="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FF36B75-D6F4-468E-9795-DF49D8C4DD21}" type="slidenum">
              <a:rPr lang="cs-CZ"/>
              <a:pPr/>
              <a:t>7</a:t>
            </a:fld>
            <a:endParaRPr lang="cs-CZ" dirty="0"/>
          </a:p>
        </p:txBody>
      </p:sp>
      <p:sp>
        <p:nvSpPr>
          <p:cNvPr id="58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B791745-5B62-4B0B-AEF0-2796B2D52079}" type="slidenum">
              <a:rPr lang="cs-CZ"/>
              <a:pPr/>
              <a:t>8</a:t>
            </a:fld>
            <a:endParaRPr lang="cs-CZ"/>
          </a:p>
        </p:txBody>
      </p:sp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066800" y="1905000"/>
            <a:ext cx="6248400" cy="2438400"/>
          </a:xfrm>
        </p:spPr>
        <p:txBody>
          <a:bodyPr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066800" y="4419600"/>
            <a:ext cx="6140450" cy="609600"/>
          </a:xfrm>
        </p:spPr>
        <p:txBody>
          <a:bodyPr/>
          <a:lstStyle>
            <a:lvl1pPr marL="0" indent="0">
              <a:buFontTx/>
              <a:buNone/>
              <a:defRPr sz="32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1066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172200" y="6248400"/>
            <a:ext cx="1752600" cy="457200"/>
          </a:xfrm>
        </p:spPr>
        <p:txBody>
          <a:bodyPr/>
          <a:lstStyle>
            <a:lvl1pPr>
              <a:defRPr sz="1000"/>
            </a:lvl1pPr>
          </a:lstStyle>
          <a:p>
            <a:fld id="{626DE27D-5067-4E7C-8DFA-F465ABE8B8D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91A0400-1AE6-417F-A639-827AEA23625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A9483E-255B-40C0-B276-249E35824A8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2209800"/>
            <a:ext cx="3429000" cy="3962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95800" y="2209800"/>
            <a:ext cx="3429000" cy="3962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B7014E-2EC8-4FD3-AEB9-748483B7F66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A16509-84F6-4E9A-AB0E-E1AF60DAC88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F53BE2-C4EF-4EE7-8FEC-AB77605AEE1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086DE1-2D2C-4C2C-87C4-26A3C7D7B45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3C3D45-C9EA-422B-93A3-94503AA6B99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C07E87-7E2B-414D-A987-BAA44570E0F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EC8326-2175-498B-9F8D-6786BD5FFCC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172200" y="838200"/>
            <a:ext cx="1752600" cy="5334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838200"/>
            <a:ext cx="5105400" cy="5334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04D94F-8BD4-4F09-96E1-3DDFB5025A1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838200"/>
            <a:ext cx="70104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2209800"/>
            <a:ext cx="7010400" cy="396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524000" y="6324600"/>
            <a:ext cx="1295400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971800" y="6324600"/>
            <a:ext cx="2895600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019800" y="6324600"/>
            <a:ext cx="1295400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fld id="{E64A8638-C2D6-4A85-BC87-FEE800E08159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 Black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 Black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 Black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Druhy čar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Technické kreslení</a:t>
            </a:r>
          </a:p>
        </p:txBody>
      </p:sp>
      <p:pic>
        <p:nvPicPr>
          <p:cNvPr id="44036" name="Picture 4" descr="\\Zsserver\sablony\Log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1052736"/>
            <a:ext cx="3419872" cy="856377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0" y="6488668"/>
            <a:ext cx="2796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VY_42_INOVACE_01_02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Druhy čar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8352928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Škola: Základní škola Trávníky Otrokovice, příspěvková organizace</a:t>
            </a:r>
          </a:p>
          <a:p>
            <a:r>
              <a:rPr lang="cs-CZ" sz="2000" dirty="0"/>
              <a:t>Číslo projektu: CZ.1.07/1.4.00/21.2637</a:t>
            </a:r>
          </a:p>
          <a:p>
            <a:r>
              <a:rPr lang="cs-CZ" sz="2000" dirty="0"/>
              <a:t>Název výukového materiálu</a:t>
            </a:r>
            <a:r>
              <a:rPr lang="cs-CZ" sz="2000" dirty="0" smtClean="0"/>
              <a:t>: Druhy čar</a:t>
            </a:r>
            <a:endParaRPr lang="cs-CZ" sz="2000" dirty="0"/>
          </a:p>
          <a:p>
            <a:r>
              <a:rPr lang="cs-CZ" sz="2000" dirty="0" smtClean="0"/>
              <a:t>Autor: Mgr. Zuzana Pokorná</a:t>
            </a:r>
          </a:p>
          <a:p>
            <a:r>
              <a:rPr lang="cs-CZ" sz="2000" dirty="0" smtClean="0"/>
              <a:t>Vytvořeno: 5. října 2011</a:t>
            </a:r>
          </a:p>
          <a:p>
            <a:r>
              <a:rPr lang="cs-CZ" sz="2000" dirty="0" smtClean="0"/>
              <a:t>Ročník: </a:t>
            </a:r>
            <a:r>
              <a:rPr lang="cs-CZ" sz="2000" dirty="0" smtClean="0"/>
              <a:t>6.</a:t>
            </a:r>
            <a:endParaRPr lang="cs-CZ" sz="2000" dirty="0" smtClean="0"/>
          </a:p>
          <a:p>
            <a:r>
              <a:rPr lang="cs-CZ" sz="2000" dirty="0" smtClean="0"/>
              <a:t>Vzdělávací oblast: Matematika a její aplikace</a:t>
            </a:r>
          </a:p>
          <a:p>
            <a:r>
              <a:rPr lang="cs-CZ" sz="2000" dirty="0" smtClean="0"/>
              <a:t>Vzdělávací obor: Matematika a její aplikace</a:t>
            </a:r>
          </a:p>
          <a:p>
            <a:r>
              <a:rPr lang="cs-CZ" sz="2000" dirty="0" smtClean="0"/>
              <a:t>Tematický okruh: Geometrie v rovině a prostoru</a:t>
            </a:r>
          </a:p>
          <a:p>
            <a:r>
              <a:rPr lang="cs-CZ" sz="2000" dirty="0" smtClean="0"/>
              <a:t>Téma: Rýsování</a:t>
            </a:r>
          </a:p>
          <a:p>
            <a:r>
              <a:rPr lang="cs-CZ" sz="2000" dirty="0" smtClean="0"/>
              <a:t>Pomůcky: PC, dataprojektor, rýsovací potřeby</a:t>
            </a:r>
          </a:p>
          <a:p>
            <a:r>
              <a:rPr lang="cs-CZ" sz="2000" dirty="0" smtClean="0"/>
              <a:t>Anotace: Prezentace se zaměřuje na technické kreslení </a:t>
            </a:r>
            <a:r>
              <a:rPr lang="cs-CZ" sz="2000" dirty="0" smtClean="0"/>
              <a:t>a druhy </a:t>
            </a:r>
            <a:r>
              <a:rPr lang="cs-CZ" sz="2000" dirty="0" smtClean="0"/>
              <a:t>čar používané v geometrii na ZŠ</a:t>
            </a:r>
          </a:p>
          <a:p>
            <a:r>
              <a:rPr lang="cs-CZ" sz="2000" dirty="0"/>
              <a:t>Tato práce je šířena pod licencí CC BY-SA 3.0. Odkazy a citace jsou platné </a:t>
            </a:r>
            <a:r>
              <a:rPr lang="cs-CZ" sz="2000" dirty="0" smtClean="0"/>
              <a:t>k</a:t>
            </a:r>
            <a:r>
              <a:rPr lang="cs-CZ" sz="2000" dirty="0"/>
              <a:t> datu vytvoření této práce.</a:t>
            </a:r>
          </a:p>
          <a:p>
            <a:endParaRPr lang="cs-CZ" sz="2000" dirty="0" smtClean="0"/>
          </a:p>
          <a:p>
            <a:endParaRPr lang="cs-CZ" sz="2000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Druhy čar dle tloušťky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2420938"/>
            <a:ext cx="7689850" cy="3962400"/>
          </a:xfrm>
        </p:spPr>
        <p:txBody>
          <a:bodyPr/>
          <a:lstStyle/>
          <a:p>
            <a:r>
              <a:rPr lang="cs-CZ" dirty="0"/>
              <a:t>Slabá – </a:t>
            </a:r>
            <a:r>
              <a:rPr lang="cs-CZ" sz="2800" dirty="0"/>
              <a:t>pomocné čáry, konstrukce – 2,5 mm</a:t>
            </a:r>
          </a:p>
          <a:p>
            <a:pPr>
              <a:buFontTx/>
              <a:buNone/>
            </a:pPr>
            <a:endParaRPr lang="cs-CZ" dirty="0"/>
          </a:p>
          <a:p>
            <a:r>
              <a:rPr lang="cs-CZ" dirty="0"/>
              <a:t>Silná – </a:t>
            </a:r>
            <a:r>
              <a:rPr lang="cs-CZ" sz="2800" dirty="0"/>
              <a:t>vytažení, zvýraznění – 0,5 mm</a:t>
            </a:r>
          </a:p>
          <a:p>
            <a:pPr>
              <a:buFontTx/>
              <a:buNone/>
            </a:pPr>
            <a:endParaRPr lang="cs-CZ" dirty="0"/>
          </a:p>
          <a:p>
            <a:r>
              <a:rPr lang="cs-CZ" dirty="0"/>
              <a:t>Tlustá – </a:t>
            </a:r>
            <a:r>
              <a:rPr lang="cs-CZ" sz="2800" dirty="0"/>
              <a:t>téměř nevyužíváme</a:t>
            </a:r>
          </a:p>
          <a:p>
            <a:pPr>
              <a:buFontTx/>
              <a:buNone/>
            </a:pPr>
            <a:endParaRPr lang="cs-CZ" dirty="0"/>
          </a:p>
        </p:txBody>
      </p:sp>
      <p:sp>
        <p:nvSpPr>
          <p:cNvPr id="45060" name="Line 4"/>
          <p:cNvSpPr>
            <a:spLocks noChangeShapeType="1"/>
          </p:cNvSpPr>
          <p:nvPr/>
        </p:nvSpPr>
        <p:spPr bwMode="auto">
          <a:xfrm>
            <a:off x="2590800" y="3124200"/>
            <a:ext cx="2686050" cy="0"/>
          </a:xfrm>
          <a:prstGeom prst="line">
            <a:avLst/>
          </a:prstGeom>
          <a:noFill/>
          <a:ln w="3175">
            <a:solidFill>
              <a:srgbClr val="00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 dirty="0"/>
          </a:p>
        </p:txBody>
      </p:sp>
      <p:sp>
        <p:nvSpPr>
          <p:cNvPr id="45061" name="Line 5"/>
          <p:cNvSpPr>
            <a:spLocks noChangeShapeType="1"/>
          </p:cNvSpPr>
          <p:nvPr/>
        </p:nvSpPr>
        <p:spPr bwMode="auto">
          <a:xfrm>
            <a:off x="2590800" y="4267200"/>
            <a:ext cx="2686050" cy="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 dirty="0"/>
          </a:p>
        </p:txBody>
      </p:sp>
      <p:sp>
        <p:nvSpPr>
          <p:cNvPr id="45062" name="Line 6"/>
          <p:cNvSpPr>
            <a:spLocks noChangeShapeType="1"/>
          </p:cNvSpPr>
          <p:nvPr/>
        </p:nvSpPr>
        <p:spPr bwMode="auto">
          <a:xfrm>
            <a:off x="2667000" y="5486400"/>
            <a:ext cx="2686050" cy="0"/>
          </a:xfrm>
          <a:prstGeom prst="line">
            <a:avLst/>
          </a:prstGeom>
          <a:noFill/>
          <a:ln w="76200">
            <a:solidFill>
              <a:srgbClr val="00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5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5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5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50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5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58" grpId="0"/>
      <p:bldP spid="45059" grpId="0" uiExpand="1" build="p"/>
      <p:bldP spid="45060" grpId="0" animBg="1"/>
      <p:bldP spid="45061" grpId="0" animBg="1"/>
      <p:bldP spid="4506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Druhy čar dle plnosti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Plná</a:t>
            </a:r>
          </a:p>
          <a:p>
            <a:pPr>
              <a:buFontTx/>
              <a:buNone/>
            </a:pPr>
            <a:endParaRPr lang="cs-CZ" dirty="0"/>
          </a:p>
          <a:p>
            <a:r>
              <a:rPr lang="cs-CZ" dirty="0"/>
              <a:t>Čárkovaná – </a:t>
            </a:r>
            <a:r>
              <a:rPr lang="cs-CZ" sz="2800" dirty="0"/>
              <a:t>neviditelné hrany</a:t>
            </a:r>
          </a:p>
          <a:p>
            <a:pPr>
              <a:buFontTx/>
              <a:buNone/>
            </a:pPr>
            <a:endParaRPr lang="cs-CZ" dirty="0"/>
          </a:p>
          <a:p>
            <a:r>
              <a:rPr lang="cs-CZ" dirty="0"/>
              <a:t>Čerchovaná - </a:t>
            </a:r>
            <a:r>
              <a:rPr lang="cs-CZ" sz="2800" dirty="0"/>
              <a:t>osy</a:t>
            </a:r>
          </a:p>
          <a:p>
            <a:pPr>
              <a:buFontTx/>
              <a:buNone/>
            </a:pPr>
            <a:endParaRPr lang="cs-CZ" dirty="0"/>
          </a:p>
        </p:txBody>
      </p:sp>
      <p:sp>
        <p:nvSpPr>
          <p:cNvPr id="46084" name="Line 4"/>
          <p:cNvSpPr>
            <a:spLocks noChangeShapeType="1"/>
          </p:cNvSpPr>
          <p:nvPr/>
        </p:nvSpPr>
        <p:spPr bwMode="auto">
          <a:xfrm>
            <a:off x="4800600" y="2590800"/>
            <a:ext cx="2686050" cy="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 dirty="0"/>
          </a:p>
        </p:txBody>
      </p:sp>
      <p:sp>
        <p:nvSpPr>
          <p:cNvPr id="46085" name="Line 5"/>
          <p:cNvSpPr>
            <a:spLocks noChangeShapeType="1"/>
          </p:cNvSpPr>
          <p:nvPr/>
        </p:nvSpPr>
        <p:spPr bwMode="auto">
          <a:xfrm>
            <a:off x="4800600" y="4191000"/>
            <a:ext cx="2686050" cy="0"/>
          </a:xfrm>
          <a:prstGeom prst="line">
            <a:avLst/>
          </a:prstGeom>
          <a:noFill/>
          <a:ln w="28575">
            <a:solidFill>
              <a:srgbClr val="000000"/>
            </a:solidFill>
            <a:prstDash val="lgDash"/>
            <a:round/>
            <a:headEnd/>
            <a:tailEnd/>
          </a:ln>
          <a:effectLst/>
        </p:spPr>
        <p:txBody>
          <a:bodyPr/>
          <a:lstStyle/>
          <a:p>
            <a:endParaRPr lang="cs-CZ" dirty="0"/>
          </a:p>
        </p:txBody>
      </p:sp>
      <p:sp>
        <p:nvSpPr>
          <p:cNvPr id="46086" name="Line 6"/>
          <p:cNvSpPr>
            <a:spLocks noChangeShapeType="1"/>
          </p:cNvSpPr>
          <p:nvPr/>
        </p:nvSpPr>
        <p:spPr bwMode="auto">
          <a:xfrm>
            <a:off x="4800600" y="5410200"/>
            <a:ext cx="2686050" cy="0"/>
          </a:xfrm>
          <a:prstGeom prst="line">
            <a:avLst/>
          </a:prstGeom>
          <a:noFill/>
          <a:ln w="28575">
            <a:solidFill>
              <a:srgbClr val="000000"/>
            </a:solidFill>
            <a:prstDash val="lgDashDot"/>
            <a:round/>
            <a:headEnd/>
            <a:tailEnd/>
          </a:ln>
          <a:effectLst/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6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6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6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6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2" grpId="0"/>
      <p:bldP spid="46083" grpId="0" uiExpand="1" build="p"/>
      <p:bldP spid="46084" grpId="0" animBg="1"/>
      <p:bldP spid="46085" grpId="0" animBg="1"/>
      <p:bldP spid="4608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Čárkovaná čára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3505200"/>
            <a:ext cx="7010400" cy="2514600"/>
          </a:xfrm>
        </p:spPr>
        <p:txBody>
          <a:bodyPr/>
          <a:lstStyle/>
          <a:p>
            <a:endParaRPr lang="cs-CZ" dirty="0"/>
          </a:p>
          <a:p>
            <a:r>
              <a:rPr lang="cs-CZ" dirty="0"/>
              <a:t>Čára – 3 mm</a:t>
            </a:r>
          </a:p>
          <a:p>
            <a:r>
              <a:rPr lang="cs-CZ" dirty="0"/>
              <a:t>Mezera – 1 mm</a:t>
            </a:r>
          </a:p>
          <a:p>
            <a:endParaRPr lang="cs-CZ" dirty="0"/>
          </a:p>
        </p:txBody>
      </p:sp>
      <p:sp>
        <p:nvSpPr>
          <p:cNvPr id="47108" name="Line 4"/>
          <p:cNvSpPr>
            <a:spLocks noChangeShapeType="1"/>
          </p:cNvSpPr>
          <p:nvPr/>
        </p:nvSpPr>
        <p:spPr bwMode="auto">
          <a:xfrm>
            <a:off x="1676400" y="3276600"/>
            <a:ext cx="2686050" cy="0"/>
          </a:xfrm>
          <a:prstGeom prst="line">
            <a:avLst/>
          </a:prstGeom>
          <a:noFill/>
          <a:ln w="28575">
            <a:solidFill>
              <a:srgbClr val="000000"/>
            </a:solidFill>
            <a:prstDash val="lgDash"/>
            <a:round/>
            <a:headEnd/>
            <a:tailEnd/>
          </a:ln>
          <a:effectLst/>
        </p:spPr>
        <p:txBody>
          <a:bodyPr/>
          <a:lstStyle/>
          <a:p>
            <a:endParaRPr lang="cs-CZ" dirty="0"/>
          </a:p>
        </p:txBody>
      </p:sp>
      <p:sp>
        <p:nvSpPr>
          <p:cNvPr id="47109" name="Line 5"/>
          <p:cNvSpPr>
            <a:spLocks noChangeShapeType="1"/>
          </p:cNvSpPr>
          <p:nvPr/>
        </p:nvSpPr>
        <p:spPr bwMode="auto">
          <a:xfrm>
            <a:off x="1676400" y="2514600"/>
            <a:ext cx="2686050" cy="0"/>
          </a:xfrm>
          <a:prstGeom prst="line">
            <a:avLst/>
          </a:prstGeom>
          <a:noFill/>
          <a:ln w="9525">
            <a:solidFill>
              <a:srgbClr val="000000"/>
            </a:solidFill>
            <a:prstDash val="lgDash"/>
            <a:round/>
            <a:headEnd/>
            <a:tailEnd/>
          </a:ln>
          <a:effectLst/>
        </p:spPr>
        <p:txBody>
          <a:bodyPr/>
          <a:lstStyle/>
          <a:p>
            <a:endParaRPr lang="cs-CZ" dirty="0"/>
          </a:p>
        </p:txBody>
      </p:sp>
      <p:sp>
        <p:nvSpPr>
          <p:cNvPr id="47110" name="Line 6"/>
          <p:cNvSpPr>
            <a:spLocks noChangeShapeType="1"/>
          </p:cNvSpPr>
          <p:nvPr/>
        </p:nvSpPr>
        <p:spPr bwMode="auto">
          <a:xfrm>
            <a:off x="4406230" y="2514600"/>
            <a:ext cx="2686050" cy="0"/>
          </a:xfrm>
          <a:prstGeom prst="line">
            <a:avLst/>
          </a:prstGeom>
          <a:noFill/>
          <a:ln w="9525">
            <a:solidFill>
              <a:srgbClr val="000000"/>
            </a:solidFill>
            <a:prstDash val="lgDash"/>
            <a:round/>
            <a:headEnd/>
            <a:tailEnd/>
          </a:ln>
          <a:effectLst/>
        </p:spPr>
        <p:txBody>
          <a:bodyPr/>
          <a:lstStyle/>
          <a:p>
            <a:endParaRPr lang="cs-CZ" dirty="0"/>
          </a:p>
        </p:txBody>
      </p:sp>
      <p:sp>
        <p:nvSpPr>
          <p:cNvPr id="47111" name="Line 7"/>
          <p:cNvSpPr>
            <a:spLocks noChangeShapeType="1"/>
          </p:cNvSpPr>
          <p:nvPr/>
        </p:nvSpPr>
        <p:spPr bwMode="auto">
          <a:xfrm>
            <a:off x="4427984" y="3276600"/>
            <a:ext cx="2686050" cy="0"/>
          </a:xfrm>
          <a:prstGeom prst="line">
            <a:avLst/>
          </a:prstGeom>
          <a:noFill/>
          <a:ln w="28575">
            <a:solidFill>
              <a:srgbClr val="000000"/>
            </a:solidFill>
            <a:prstDash val="lgDash"/>
            <a:round/>
            <a:headEnd/>
            <a:tailEnd/>
          </a:ln>
          <a:effectLst/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7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7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7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7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7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7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6" grpId="0"/>
      <p:bldP spid="47107" grpId="0" build="p"/>
      <p:bldP spid="47108" grpId="0" animBg="1"/>
      <p:bldP spid="47109" grpId="0" animBg="1"/>
      <p:bldP spid="47110" grpId="0" animBg="1"/>
      <p:bldP spid="471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Čerchovaná čára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3352800"/>
            <a:ext cx="7010400" cy="2819400"/>
          </a:xfrm>
        </p:spPr>
        <p:txBody>
          <a:bodyPr/>
          <a:lstStyle/>
          <a:p>
            <a:endParaRPr lang="cs-CZ" dirty="0"/>
          </a:p>
          <a:p>
            <a:r>
              <a:rPr lang="cs-CZ" dirty="0"/>
              <a:t>Velká čára – 5 mm</a:t>
            </a:r>
          </a:p>
          <a:p>
            <a:r>
              <a:rPr lang="cs-CZ" dirty="0"/>
              <a:t>Malá čára – 1 mm</a:t>
            </a:r>
          </a:p>
          <a:p>
            <a:r>
              <a:rPr lang="cs-CZ" dirty="0"/>
              <a:t>Mezera – 1 mm</a:t>
            </a:r>
          </a:p>
          <a:p>
            <a:endParaRPr lang="cs-CZ" dirty="0"/>
          </a:p>
        </p:txBody>
      </p:sp>
      <p:sp>
        <p:nvSpPr>
          <p:cNvPr id="48132" name="Line 4"/>
          <p:cNvSpPr>
            <a:spLocks noChangeShapeType="1"/>
          </p:cNvSpPr>
          <p:nvPr/>
        </p:nvSpPr>
        <p:spPr bwMode="auto">
          <a:xfrm>
            <a:off x="1524000" y="2438400"/>
            <a:ext cx="2686050" cy="0"/>
          </a:xfrm>
          <a:prstGeom prst="line">
            <a:avLst/>
          </a:prstGeom>
          <a:noFill/>
          <a:ln w="12700">
            <a:solidFill>
              <a:srgbClr val="000000"/>
            </a:solidFill>
            <a:prstDash val="lgDashDot"/>
            <a:round/>
            <a:headEnd/>
            <a:tailEnd/>
          </a:ln>
          <a:effectLst/>
        </p:spPr>
        <p:txBody>
          <a:bodyPr/>
          <a:lstStyle/>
          <a:p>
            <a:endParaRPr lang="cs-CZ" dirty="0"/>
          </a:p>
        </p:txBody>
      </p:sp>
      <p:sp>
        <p:nvSpPr>
          <p:cNvPr id="48133" name="Line 5"/>
          <p:cNvSpPr>
            <a:spLocks noChangeShapeType="1"/>
          </p:cNvSpPr>
          <p:nvPr/>
        </p:nvSpPr>
        <p:spPr bwMode="auto">
          <a:xfrm>
            <a:off x="4191000" y="2438400"/>
            <a:ext cx="2686050" cy="0"/>
          </a:xfrm>
          <a:prstGeom prst="line">
            <a:avLst/>
          </a:prstGeom>
          <a:noFill/>
          <a:ln w="12700">
            <a:solidFill>
              <a:srgbClr val="000000"/>
            </a:solidFill>
            <a:prstDash val="lgDashDot"/>
            <a:round/>
            <a:headEnd/>
            <a:tailEnd/>
          </a:ln>
          <a:effectLst/>
        </p:spPr>
        <p:txBody>
          <a:bodyPr/>
          <a:lstStyle/>
          <a:p>
            <a:endParaRPr lang="cs-CZ" dirty="0"/>
          </a:p>
        </p:txBody>
      </p:sp>
      <p:sp>
        <p:nvSpPr>
          <p:cNvPr id="48134" name="Line 6"/>
          <p:cNvSpPr>
            <a:spLocks noChangeShapeType="1"/>
          </p:cNvSpPr>
          <p:nvPr/>
        </p:nvSpPr>
        <p:spPr bwMode="auto">
          <a:xfrm>
            <a:off x="1524000" y="3048000"/>
            <a:ext cx="2686050" cy="0"/>
          </a:xfrm>
          <a:prstGeom prst="line">
            <a:avLst/>
          </a:prstGeom>
          <a:noFill/>
          <a:ln w="28575">
            <a:solidFill>
              <a:srgbClr val="000000"/>
            </a:solidFill>
            <a:prstDash val="lgDashDot"/>
            <a:round/>
            <a:headEnd/>
            <a:tailEnd/>
          </a:ln>
          <a:effectLst/>
        </p:spPr>
        <p:txBody>
          <a:bodyPr/>
          <a:lstStyle/>
          <a:p>
            <a:endParaRPr lang="cs-CZ" dirty="0"/>
          </a:p>
        </p:txBody>
      </p:sp>
      <p:sp>
        <p:nvSpPr>
          <p:cNvPr id="48135" name="Line 7"/>
          <p:cNvSpPr>
            <a:spLocks noChangeShapeType="1"/>
          </p:cNvSpPr>
          <p:nvPr/>
        </p:nvSpPr>
        <p:spPr bwMode="auto">
          <a:xfrm>
            <a:off x="4114800" y="3048000"/>
            <a:ext cx="2686050" cy="0"/>
          </a:xfrm>
          <a:prstGeom prst="line">
            <a:avLst/>
          </a:prstGeom>
          <a:noFill/>
          <a:ln w="28575">
            <a:solidFill>
              <a:srgbClr val="000000"/>
            </a:solidFill>
            <a:prstDash val="lgDashDot"/>
            <a:round/>
            <a:headEnd/>
            <a:tailEnd/>
          </a:ln>
          <a:effectLst/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8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8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8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48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48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48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0" grpId="0"/>
      <p:bldP spid="48131" grpId="0" build="p"/>
      <p:bldP spid="48132" grpId="0" animBg="1"/>
      <p:bldP spid="48133" grpId="0" animBg="1"/>
      <p:bldP spid="48134" grpId="0" animBg="1"/>
      <p:bldP spid="4813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Narýsuj:</a:t>
            </a:r>
          </a:p>
        </p:txBody>
      </p:sp>
      <p:sp>
        <p:nvSpPr>
          <p:cNvPr id="49157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3x čáru plnou slabou</a:t>
            </a:r>
          </a:p>
          <a:p>
            <a:r>
              <a:rPr lang="cs-CZ" dirty="0"/>
              <a:t>3x čáru plnou silnou</a:t>
            </a:r>
          </a:p>
          <a:p>
            <a:r>
              <a:rPr lang="cs-CZ" dirty="0"/>
              <a:t>3x čáru čárkovanou</a:t>
            </a:r>
          </a:p>
          <a:p>
            <a:r>
              <a:rPr lang="cs-CZ" dirty="0"/>
              <a:t>3x čáru čerchovanou</a:t>
            </a:r>
          </a:p>
          <a:p>
            <a:endParaRPr lang="cs-CZ" dirty="0"/>
          </a:p>
          <a:p>
            <a:r>
              <a:rPr lang="cs-CZ" dirty="0"/>
              <a:t>Nezapomeň dodržovat pravidla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/>
              <a:t>o </a:t>
            </a:r>
            <a:r>
              <a:rPr lang="cs-CZ" dirty="0"/>
              <a:t>rozměrech!!!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9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9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91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91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91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915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915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4" grpId="0"/>
      <p:bldP spid="4915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7584" y="1052736"/>
            <a:ext cx="7010400" cy="3962400"/>
          </a:xfrm>
        </p:spPr>
        <p:txBody>
          <a:bodyPr/>
          <a:lstStyle/>
          <a:p>
            <a:pPr marL="0" indent="0">
              <a:buNone/>
            </a:pPr>
            <a:endParaRPr lang="cs-CZ" sz="2800" dirty="0"/>
          </a:p>
          <a:p>
            <a:r>
              <a:rPr lang="cs-CZ" sz="2800" dirty="0"/>
              <a:t>Všechny </a:t>
            </a:r>
            <a:r>
              <a:rPr lang="cs-CZ" sz="2800" dirty="0" smtClean="0"/>
              <a:t>objekty </a:t>
            </a:r>
            <a:r>
              <a:rPr lang="cs-CZ" sz="2800" dirty="0"/>
              <a:t>použité k vytvoření tohoto materiálu jsou součástí softwaru Microsoft® Office</a:t>
            </a:r>
            <a:r>
              <a:rPr lang="cs-CZ" sz="2800" dirty="0" smtClean="0"/>
              <a:t>.</a:t>
            </a:r>
          </a:p>
          <a:p>
            <a:r>
              <a:rPr lang="cs-CZ" sz="2800" dirty="0"/>
              <a:t>Texty jsou vlastní originální tvorbou autora.</a:t>
            </a:r>
          </a:p>
          <a:p>
            <a:pPr marL="0" indent="0">
              <a:buNone/>
            </a:pPr>
            <a:endParaRPr lang="cs-CZ" sz="2800" dirty="0"/>
          </a:p>
          <a:p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S001072137">
  <a:themeElements>
    <a:clrScheme name="TS001072137 11">
      <a:dk1>
        <a:srgbClr val="003399"/>
      </a:dk1>
      <a:lt1>
        <a:srgbClr val="A5D5EF"/>
      </a:lt1>
      <a:dk2>
        <a:srgbClr val="003399"/>
      </a:dk2>
      <a:lt2>
        <a:srgbClr val="3E3E5C"/>
      </a:lt2>
      <a:accent1>
        <a:srgbClr val="78AA95"/>
      </a:accent1>
      <a:accent2>
        <a:srgbClr val="1E8FE4"/>
      </a:accent2>
      <a:accent3>
        <a:srgbClr val="CFE7F6"/>
      </a:accent3>
      <a:accent4>
        <a:srgbClr val="002A82"/>
      </a:accent4>
      <a:accent5>
        <a:srgbClr val="BED2C8"/>
      </a:accent5>
      <a:accent6>
        <a:srgbClr val="1A81CF"/>
      </a:accent6>
      <a:hlink>
        <a:srgbClr val="CCECFF"/>
      </a:hlink>
      <a:folHlink>
        <a:srgbClr val="D2FAD2"/>
      </a:folHlink>
    </a:clrScheme>
    <a:fontScheme name="TS001072137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TS001072137 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7EAC7E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729B72"/>
        </a:accent6>
        <a:hlink>
          <a:srgbClr val="009999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S001072137 2">
        <a:dk1>
          <a:srgbClr val="006699"/>
        </a:dk1>
        <a:lt1>
          <a:srgbClr val="FFCC99"/>
        </a:lt1>
        <a:dk2>
          <a:srgbClr val="DFD293"/>
        </a:dk2>
        <a:lt2>
          <a:srgbClr val="5C1F00"/>
        </a:lt2>
        <a:accent1>
          <a:srgbClr val="B7D7B5"/>
        </a:accent1>
        <a:accent2>
          <a:srgbClr val="BE7960"/>
        </a:accent2>
        <a:accent3>
          <a:srgbClr val="FFE2CA"/>
        </a:accent3>
        <a:accent4>
          <a:srgbClr val="005682"/>
        </a:accent4>
        <a:accent5>
          <a:srgbClr val="D8E8D7"/>
        </a:accent5>
        <a:accent6>
          <a:srgbClr val="AC6D56"/>
        </a:accent6>
        <a:hlink>
          <a:srgbClr val="169FD6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S001072137 3">
        <a:dk1>
          <a:srgbClr val="2D2015"/>
        </a:dk1>
        <a:lt1>
          <a:srgbClr val="006699"/>
        </a:lt1>
        <a:dk2>
          <a:srgbClr val="523E26"/>
        </a:dk2>
        <a:lt2>
          <a:srgbClr val="DFC08D"/>
        </a:lt2>
        <a:accent1>
          <a:srgbClr val="AAB99D"/>
        </a:accent1>
        <a:accent2>
          <a:srgbClr val="8F5F2F"/>
        </a:accent2>
        <a:accent3>
          <a:srgbClr val="B3AFAC"/>
        </a:accent3>
        <a:accent4>
          <a:srgbClr val="005682"/>
        </a:accent4>
        <a:accent5>
          <a:srgbClr val="D2D9CC"/>
        </a:accent5>
        <a:accent6>
          <a:srgbClr val="81552A"/>
        </a:accent6>
        <a:hlink>
          <a:srgbClr val="FFEF79"/>
        </a:hlink>
        <a:folHlink>
          <a:srgbClr val="0033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S001072137 4">
        <a:dk1>
          <a:srgbClr val="336699"/>
        </a:dk1>
        <a:lt1>
          <a:srgbClr val="C4DAC2"/>
        </a:lt1>
        <a:dk2>
          <a:srgbClr val="00405C"/>
        </a:dk2>
        <a:lt2>
          <a:srgbClr val="005A58"/>
        </a:lt2>
        <a:accent1>
          <a:srgbClr val="88C294"/>
        </a:accent1>
        <a:accent2>
          <a:srgbClr val="48C5EC"/>
        </a:accent2>
        <a:accent3>
          <a:srgbClr val="DEEADD"/>
        </a:accent3>
        <a:accent4>
          <a:srgbClr val="2A5682"/>
        </a:accent4>
        <a:accent5>
          <a:srgbClr val="C3DDC8"/>
        </a:accent5>
        <a:accent6>
          <a:srgbClr val="40B2D6"/>
        </a:accent6>
        <a:hlink>
          <a:srgbClr val="B2E7F2"/>
        </a:hlink>
        <a:folHlink>
          <a:srgbClr val="CC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S001072137 5">
        <a:dk1>
          <a:srgbClr val="01A6D9"/>
        </a:dk1>
        <a:lt1>
          <a:srgbClr val="FFFFFF"/>
        </a:lt1>
        <a:dk2>
          <a:srgbClr val="00486C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18DB9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33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S001072137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175C87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14537A"/>
        </a:accent6>
        <a:hlink>
          <a:srgbClr val="009999"/>
        </a:hlink>
        <a:folHlink>
          <a:srgbClr val="66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S001072137 7">
        <a:dk1>
          <a:srgbClr val="000000"/>
        </a:dk1>
        <a:lt1>
          <a:srgbClr val="FFFFFF"/>
        </a:lt1>
        <a:dk2>
          <a:srgbClr val="003D5C"/>
        </a:dk2>
        <a:lt2>
          <a:srgbClr val="969696"/>
        </a:lt2>
        <a:accent1>
          <a:srgbClr val="ABCB9D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D2E2CC"/>
        </a:accent5>
        <a:accent6>
          <a:srgbClr val="E78A5C"/>
        </a:accent6>
        <a:hlink>
          <a:srgbClr val="0099CC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S001072137 8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99CC"/>
        </a:accent1>
        <a:accent2>
          <a:srgbClr val="8EC8A0"/>
        </a:accent2>
        <a:accent3>
          <a:srgbClr val="FFFFFF"/>
        </a:accent3>
        <a:accent4>
          <a:srgbClr val="000000"/>
        </a:accent4>
        <a:accent5>
          <a:srgbClr val="AACAE2"/>
        </a:accent5>
        <a:accent6>
          <a:srgbClr val="80B591"/>
        </a:accent6>
        <a:hlink>
          <a:srgbClr val="00428A"/>
        </a:hlink>
        <a:folHlink>
          <a:srgbClr val="DAF0D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S001072137 9">
        <a:dk1>
          <a:srgbClr val="336600"/>
        </a:dk1>
        <a:lt1>
          <a:srgbClr val="B3DBE9"/>
        </a:lt1>
        <a:dk2>
          <a:srgbClr val="DDDDDD"/>
        </a:dk2>
        <a:lt2>
          <a:srgbClr val="003366"/>
        </a:lt2>
        <a:accent1>
          <a:srgbClr val="11A5D9"/>
        </a:accent1>
        <a:accent2>
          <a:srgbClr val="52B34B"/>
        </a:accent2>
        <a:accent3>
          <a:srgbClr val="D6EAF2"/>
        </a:accent3>
        <a:accent4>
          <a:srgbClr val="2A5600"/>
        </a:accent4>
        <a:accent5>
          <a:srgbClr val="AACFE9"/>
        </a:accent5>
        <a:accent6>
          <a:srgbClr val="49A243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S001072137 10">
        <a:dk1>
          <a:srgbClr val="336699"/>
        </a:dk1>
        <a:lt1>
          <a:srgbClr val="5F5F5F"/>
        </a:lt1>
        <a:dk2>
          <a:srgbClr val="000000"/>
        </a:dk2>
        <a:lt2>
          <a:srgbClr val="273D4D"/>
        </a:lt2>
        <a:accent1>
          <a:srgbClr val="0099CC"/>
        </a:accent1>
        <a:accent2>
          <a:srgbClr val="468A4B"/>
        </a:accent2>
        <a:accent3>
          <a:srgbClr val="AAAAAA"/>
        </a:accent3>
        <a:accent4>
          <a:srgbClr val="505050"/>
        </a:accent4>
        <a:accent5>
          <a:srgbClr val="AACAE2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S001072137 11">
        <a:dk1>
          <a:srgbClr val="003399"/>
        </a:dk1>
        <a:lt1>
          <a:srgbClr val="A5D5EF"/>
        </a:lt1>
        <a:dk2>
          <a:srgbClr val="003399"/>
        </a:dk2>
        <a:lt2>
          <a:srgbClr val="3E3E5C"/>
        </a:lt2>
        <a:accent1>
          <a:srgbClr val="78AA95"/>
        </a:accent1>
        <a:accent2>
          <a:srgbClr val="1E8FE4"/>
        </a:accent2>
        <a:accent3>
          <a:srgbClr val="CFE7F6"/>
        </a:accent3>
        <a:accent4>
          <a:srgbClr val="002A82"/>
        </a:accent4>
        <a:accent5>
          <a:srgbClr val="BED2C8"/>
        </a:accent5>
        <a:accent6>
          <a:srgbClr val="1A81CF"/>
        </a:accent6>
        <a:hlink>
          <a:srgbClr val="CCECFF"/>
        </a:hlink>
        <a:folHlink>
          <a:srgbClr val="D2FAD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S001072137 12">
        <a:dk1>
          <a:srgbClr val="003300"/>
        </a:dk1>
        <a:lt1>
          <a:srgbClr val="D8E4D8"/>
        </a:lt1>
        <a:dk2>
          <a:srgbClr val="272D2C"/>
        </a:dk2>
        <a:lt2>
          <a:srgbClr val="777777"/>
        </a:lt2>
        <a:accent1>
          <a:srgbClr val="909082"/>
        </a:accent1>
        <a:accent2>
          <a:srgbClr val="55A9D3"/>
        </a:accent2>
        <a:accent3>
          <a:srgbClr val="E9EFE9"/>
        </a:accent3>
        <a:accent4>
          <a:srgbClr val="002A00"/>
        </a:accent4>
        <a:accent5>
          <a:srgbClr val="C6C6C1"/>
        </a:accent5>
        <a:accent6>
          <a:srgbClr val="4C99BF"/>
        </a:accent6>
        <a:hlink>
          <a:srgbClr val="FFCC66"/>
        </a:hlink>
        <a:folHlink>
          <a:srgbClr val="CCFF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TS001072137</Template>
  <TotalTime>38</TotalTime>
  <Words>204</Words>
  <Application>Microsoft Office PowerPoint</Application>
  <PresentationFormat>Předvádění na obrazovce (4:3)</PresentationFormat>
  <Paragraphs>56</Paragraphs>
  <Slides>8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TS001072137</vt:lpstr>
      <vt:lpstr>Druhy čar</vt:lpstr>
      <vt:lpstr>Druhy čar</vt:lpstr>
      <vt:lpstr>Druhy čar dle tloušťky</vt:lpstr>
      <vt:lpstr>Druhy čar dle plnosti</vt:lpstr>
      <vt:lpstr>Čárkovaná čára</vt:lpstr>
      <vt:lpstr>Čerchovaná čára</vt:lpstr>
      <vt:lpstr>Narýsuj:</vt:lpstr>
      <vt:lpstr>Prezentace aplikace PowerPoint</vt:lpstr>
    </vt:vector>
  </TitlesOfParts>
  <Manager/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Druhy čar</dc:title>
  <dc:subject/>
  <dc:creator>Zuzana Pokorná</dc:creator>
  <cp:keywords/>
  <dc:description/>
  <cp:lastModifiedBy>Málková</cp:lastModifiedBy>
  <cp:revision>16</cp:revision>
  <dcterms:created xsi:type="dcterms:W3CDTF">2011-10-09T15:31:33Z</dcterms:created>
  <dcterms:modified xsi:type="dcterms:W3CDTF">2013-06-06T12:58:20Z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TC010721379990</vt:lpwstr>
  </property>
</Properties>
</file>