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91AF6"/>
    <a:srgbClr val="B182E4"/>
    <a:srgbClr val="FFCC00"/>
    <a:srgbClr val="FFFF00"/>
    <a:srgbClr val="FF0000"/>
    <a:srgbClr val="00FF00"/>
    <a:srgbClr val="FD69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cs-CZ" altLang="en-US"/>
              <a:t>Klepnutím lze upravit styl předlohy nadpisů.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cs-CZ" altLang="en-US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50A95-5186-4123-8126-05840F0B5EA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992398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C3BDA-134B-47D9-BCFA-DD1C0B4E78C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304900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CEC662-C68D-49B0-A572-AAFEBA657EC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705094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D3D8E1-49B9-4FF6-A2BD-5FF73D9B272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912332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2EED96-8582-455B-97BD-68017BBCF8B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439806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09B8F-B72B-4301-9D5C-09C1AB06E0D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578456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D6EF43-263A-4CD3-9E15-1A5DFF74275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110216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8872A7-DC0B-41BC-8C71-A357F44CDB1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28695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A4BC48-19D4-4D92-887E-E96AE185E0D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163271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6ABE07-5FF4-4873-BE87-2A7A59BC75A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059062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67B135-C121-41A3-9323-488237C7550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11452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EF35463F-C170-464D-B836-D27871DA9F5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6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6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6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6" cy="7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6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6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6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6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6" cy="76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6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dum.rvp.cz/materialy/uhel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Úhel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Velikost úhlu, měření velikosti úhlu, zápis velikosti úhlu</a:t>
            </a:r>
          </a:p>
        </p:txBody>
      </p:sp>
      <p:pic>
        <p:nvPicPr>
          <p:cNvPr id="3076" name="Picture 4" descr="Y:\Lo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913"/>
            <a:ext cx="57816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0" y="6488113"/>
            <a:ext cx="27971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VY_42_INOVACE_08_02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Úhel</a:t>
            </a:r>
          </a:p>
        </p:txBody>
      </p:sp>
      <p:sp>
        <p:nvSpPr>
          <p:cNvPr id="4099" name="TextovéPole 2"/>
          <p:cNvSpPr>
            <a:spLocks noGrp="1" noChangeArrowheads="1"/>
          </p:cNvSpPr>
          <p:nvPr>
            <p:ph type="body" idx="1"/>
          </p:nvPr>
        </p:nvSpPr>
        <p:spPr>
          <a:xfrm>
            <a:off x="179388" y="1412875"/>
            <a:ext cx="8785225" cy="5816600"/>
          </a:xfrm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 smtClean="0"/>
              <a:t>Škola: Základní škola Trávníky Otrokovice, příspěvková organizace</a:t>
            </a:r>
          </a:p>
          <a:p>
            <a:pPr>
              <a:defRPr/>
            </a:pPr>
            <a:r>
              <a:rPr lang="cs-CZ" sz="2000" dirty="0" smtClean="0"/>
              <a:t>Číslo projektu: CZ.1.07/1.4.00/21.2637</a:t>
            </a:r>
          </a:p>
          <a:p>
            <a:pPr>
              <a:defRPr/>
            </a:pPr>
            <a:r>
              <a:rPr lang="cs-CZ" sz="2000" dirty="0" smtClean="0"/>
              <a:t>Název výukového materiálu: Úhel</a:t>
            </a:r>
          </a:p>
          <a:p>
            <a:pPr eaLnBrk="1" hangingPunct="1">
              <a:defRPr/>
            </a:pPr>
            <a:r>
              <a:rPr lang="cs-CZ" sz="2000" dirty="0" smtClean="0"/>
              <a:t>Autor: Mgr. Zuzana Pokorná</a:t>
            </a:r>
          </a:p>
          <a:p>
            <a:pPr eaLnBrk="1" hangingPunct="1">
              <a:defRPr/>
            </a:pPr>
            <a:r>
              <a:rPr lang="cs-CZ" sz="2000" dirty="0" smtClean="0"/>
              <a:t>Vytvořeno: 19. února 2012</a:t>
            </a:r>
          </a:p>
          <a:p>
            <a:pPr eaLnBrk="1" hangingPunct="1">
              <a:defRPr/>
            </a:pPr>
            <a:r>
              <a:rPr lang="cs-CZ" sz="2000" dirty="0" smtClean="0"/>
              <a:t>Ročník: 6</a:t>
            </a:r>
          </a:p>
          <a:p>
            <a:pPr eaLnBrk="1" hangingPunct="1">
              <a:defRPr/>
            </a:pPr>
            <a:r>
              <a:rPr lang="cs-CZ" sz="2000" dirty="0" smtClean="0"/>
              <a:t>Vzdělávací oblast: Matematika a její aplikace</a:t>
            </a:r>
          </a:p>
          <a:p>
            <a:pPr eaLnBrk="1" hangingPunct="1">
              <a:defRPr/>
            </a:pPr>
            <a:r>
              <a:rPr lang="cs-CZ" sz="2000" dirty="0" smtClean="0"/>
              <a:t>Vzdělávací obor: Matematika a její aplikace</a:t>
            </a:r>
          </a:p>
          <a:p>
            <a:pPr eaLnBrk="1" hangingPunct="1">
              <a:defRPr/>
            </a:pPr>
            <a:r>
              <a:rPr lang="cs-CZ" sz="2000" dirty="0" smtClean="0"/>
              <a:t>Tematický okruh: Geometrie v rovině a prostoru</a:t>
            </a:r>
          </a:p>
          <a:p>
            <a:pPr eaLnBrk="1" hangingPunct="1">
              <a:defRPr/>
            </a:pPr>
            <a:r>
              <a:rPr lang="cs-CZ" sz="2000" dirty="0" smtClean="0"/>
              <a:t>Téma: Úhly</a:t>
            </a:r>
          </a:p>
          <a:p>
            <a:pPr eaLnBrk="1" hangingPunct="1">
              <a:defRPr/>
            </a:pPr>
            <a:r>
              <a:rPr lang="cs-CZ" sz="2000" dirty="0" smtClean="0"/>
              <a:t>Pomůcky: PC, dataprojektor, rýsovací potřeby, pracovní listy</a:t>
            </a:r>
          </a:p>
          <a:p>
            <a:pPr eaLnBrk="1" hangingPunct="1">
              <a:defRPr/>
            </a:pPr>
            <a:r>
              <a:rPr lang="cs-CZ" sz="2000" dirty="0" smtClean="0"/>
              <a:t>Anotace: Prezentace seznamuje žáky s pojmem úhel, jeho velikostí. Seznamuje žáky se zapisováním velikosti úhlu a jeho měření.</a:t>
            </a:r>
          </a:p>
          <a:p>
            <a:pPr eaLnBrk="1" hangingPunct="1">
              <a:defRPr/>
            </a:pPr>
            <a:r>
              <a:rPr lang="cs-CZ" sz="2000" dirty="0"/>
              <a:t>Tato práce je šířena pod licencí CC BY-SA 3.0. Odkazy a citace jsou platné k datu vytvoření této práce.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Úhel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84313"/>
            <a:ext cx="8229600" cy="1296987"/>
          </a:xfrm>
        </p:spPr>
        <p:txBody>
          <a:bodyPr/>
          <a:lstStyle/>
          <a:p>
            <a:pPr eaLnBrk="1" hangingPunct="1"/>
            <a:r>
              <a:rPr lang="cs-CZ" sz="2600" smtClean="0"/>
              <a:t>Úhel je určen dvěma polopřímkami </a:t>
            </a:r>
          </a:p>
          <a:p>
            <a:pPr eaLnBrk="1" hangingPunct="1"/>
            <a:r>
              <a:rPr lang="cs-CZ" sz="2600" smtClean="0"/>
              <a:t>Úhel jsou všechny body mezi těmito polopřímkami</a:t>
            </a:r>
          </a:p>
          <a:p>
            <a:pPr eaLnBrk="1" hangingPunct="1">
              <a:buFont typeface="Wingdings" pitchFamily="2" charset="2"/>
              <a:buNone/>
            </a:pPr>
            <a:endParaRPr lang="cs-CZ" sz="2600" smtClean="0"/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>
            <a:off x="3132138" y="3213100"/>
            <a:ext cx="0" cy="2232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6" name="Line 6"/>
          <p:cNvSpPr>
            <a:spLocks noChangeShapeType="1"/>
          </p:cNvSpPr>
          <p:nvPr/>
        </p:nvSpPr>
        <p:spPr bwMode="auto">
          <a:xfrm>
            <a:off x="3132138" y="5445125"/>
            <a:ext cx="2663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9" name="Line 9"/>
          <p:cNvSpPr>
            <a:spLocks noChangeShapeType="1"/>
          </p:cNvSpPr>
          <p:nvPr/>
        </p:nvSpPr>
        <p:spPr bwMode="auto">
          <a:xfrm flipV="1">
            <a:off x="3132138" y="2781300"/>
            <a:ext cx="935037" cy="719138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0" name="Line 10"/>
          <p:cNvSpPr>
            <a:spLocks noChangeShapeType="1"/>
          </p:cNvSpPr>
          <p:nvPr/>
        </p:nvSpPr>
        <p:spPr bwMode="auto">
          <a:xfrm flipV="1">
            <a:off x="3132138" y="2997200"/>
            <a:ext cx="1223962" cy="9366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1" name="Line 11"/>
          <p:cNvSpPr>
            <a:spLocks noChangeShapeType="1"/>
          </p:cNvSpPr>
          <p:nvPr/>
        </p:nvSpPr>
        <p:spPr bwMode="auto">
          <a:xfrm flipV="1">
            <a:off x="3132138" y="3141663"/>
            <a:ext cx="1727200" cy="12954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2" name="Line 12"/>
          <p:cNvSpPr>
            <a:spLocks noChangeShapeType="1"/>
          </p:cNvSpPr>
          <p:nvPr/>
        </p:nvSpPr>
        <p:spPr bwMode="auto">
          <a:xfrm flipV="1">
            <a:off x="3132138" y="3429000"/>
            <a:ext cx="1944687" cy="1439863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3" name="Line 13"/>
          <p:cNvSpPr>
            <a:spLocks noChangeShapeType="1"/>
          </p:cNvSpPr>
          <p:nvPr/>
        </p:nvSpPr>
        <p:spPr bwMode="auto">
          <a:xfrm flipV="1">
            <a:off x="3132138" y="3573463"/>
            <a:ext cx="2447925" cy="18002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4" name="Line 14"/>
          <p:cNvSpPr>
            <a:spLocks noChangeShapeType="1"/>
          </p:cNvSpPr>
          <p:nvPr/>
        </p:nvSpPr>
        <p:spPr bwMode="auto">
          <a:xfrm flipV="1">
            <a:off x="3635375" y="3933825"/>
            <a:ext cx="2160588" cy="15113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5" name="Line 15"/>
          <p:cNvSpPr>
            <a:spLocks noChangeShapeType="1"/>
          </p:cNvSpPr>
          <p:nvPr/>
        </p:nvSpPr>
        <p:spPr bwMode="auto">
          <a:xfrm flipV="1">
            <a:off x="4356100" y="4076700"/>
            <a:ext cx="1871663" cy="13684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6" name="Line 16"/>
          <p:cNvSpPr>
            <a:spLocks noChangeShapeType="1"/>
          </p:cNvSpPr>
          <p:nvPr/>
        </p:nvSpPr>
        <p:spPr bwMode="auto">
          <a:xfrm flipV="1">
            <a:off x="5003800" y="4292600"/>
            <a:ext cx="1655763" cy="11525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0" name="Text Box 20"/>
          <p:cNvSpPr txBox="1">
            <a:spLocks noChangeArrowheads="1"/>
          </p:cNvSpPr>
          <p:nvPr/>
        </p:nvSpPr>
        <p:spPr bwMode="auto">
          <a:xfrm>
            <a:off x="2751138" y="30162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A</a:t>
            </a:r>
          </a:p>
        </p:txBody>
      </p:sp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2824163" y="5392738"/>
            <a:ext cx="336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V</a:t>
            </a:r>
          </a:p>
        </p:txBody>
      </p:sp>
      <p:sp>
        <p:nvSpPr>
          <p:cNvPr id="10262" name="Text Box 22"/>
          <p:cNvSpPr txBox="1">
            <a:spLocks noChangeArrowheads="1"/>
          </p:cNvSpPr>
          <p:nvPr/>
        </p:nvSpPr>
        <p:spPr bwMode="auto">
          <a:xfrm>
            <a:off x="5508625" y="5445125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B</a:t>
            </a:r>
          </a:p>
        </p:txBody>
      </p:sp>
      <p:sp>
        <p:nvSpPr>
          <p:cNvPr id="10263" name="Line 23"/>
          <p:cNvSpPr>
            <a:spLocks noChangeShapeType="1"/>
          </p:cNvSpPr>
          <p:nvPr/>
        </p:nvSpPr>
        <p:spPr bwMode="auto">
          <a:xfrm>
            <a:off x="3059113" y="3284538"/>
            <a:ext cx="1444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4" name="Line 24"/>
          <p:cNvSpPr>
            <a:spLocks noChangeShapeType="1"/>
          </p:cNvSpPr>
          <p:nvPr/>
        </p:nvSpPr>
        <p:spPr bwMode="auto">
          <a:xfrm>
            <a:off x="5651500" y="5373688"/>
            <a:ext cx="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5" name="Text Box 25"/>
          <p:cNvSpPr txBox="1">
            <a:spLocks noChangeArrowheads="1"/>
          </p:cNvSpPr>
          <p:nvPr/>
        </p:nvSpPr>
        <p:spPr bwMode="auto">
          <a:xfrm>
            <a:off x="519113" y="5897563"/>
            <a:ext cx="5772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Na obrázku je úhel </a:t>
            </a:r>
            <a:r>
              <a:rPr lang="cs-CZ">
                <a:solidFill>
                  <a:srgbClr val="FD6969"/>
                </a:solidFill>
              </a:rPr>
              <a:t>AVB</a:t>
            </a:r>
            <a:r>
              <a:rPr lang="cs-CZ"/>
              <a:t> (prostřední bod je vrchol úhlu).</a:t>
            </a:r>
          </a:p>
        </p:txBody>
      </p:sp>
      <p:sp>
        <p:nvSpPr>
          <p:cNvPr id="5140" name="TextovéPole 19"/>
          <p:cNvSpPr txBox="1">
            <a:spLocks noChangeArrowheads="1"/>
          </p:cNvSpPr>
          <p:nvPr/>
        </p:nvSpPr>
        <p:spPr bwMode="auto">
          <a:xfrm>
            <a:off x="2411413" y="4149725"/>
            <a:ext cx="827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Rameno</a:t>
            </a:r>
            <a:r>
              <a:rPr lang="cs-CZ"/>
              <a:t> </a:t>
            </a:r>
          </a:p>
        </p:txBody>
      </p:sp>
      <p:sp>
        <p:nvSpPr>
          <p:cNvPr id="5141" name="TextovéPole 20"/>
          <p:cNvSpPr txBox="1">
            <a:spLocks noChangeArrowheads="1"/>
          </p:cNvSpPr>
          <p:nvPr/>
        </p:nvSpPr>
        <p:spPr bwMode="auto">
          <a:xfrm>
            <a:off x="3779838" y="5373688"/>
            <a:ext cx="827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Rameno</a:t>
            </a:r>
            <a:r>
              <a:rPr lang="cs-CZ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0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  <p:bldP spid="10245" grpId="0" animBg="1"/>
      <p:bldP spid="10246" grpId="0" animBg="1"/>
      <p:bldP spid="10249" grpId="0" animBg="1"/>
      <p:bldP spid="10250" grpId="0" animBg="1"/>
      <p:bldP spid="10251" grpId="0" animBg="1"/>
      <p:bldP spid="10252" grpId="0" animBg="1"/>
      <p:bldP spid="10253" grpId="0" animBg="1"/>
      <p:bldP spid="10254" grpId="0" animBg="1"/>
      <p:bldP spid="10255" grpId="0" animBg="1"/>
      <p:bldP spid="10256" grpId="0" animBg="1"/>
      <p:bldP spid="10260" grpId="0"/>
      <p:bldP spid="10261" grpId="0"/>
      <p:bldP spid="10262" grpId="0"/>
      <p:bldP spid="10263" grpId="0" animBg="1"/>
      <p:bldP spid="10264" grpId="0" animBg="1"/>
      <p:bldP spid="10265" grpId="0"/>
      <p:bldP spid="5140" grpId="0"/>
      <p:bldP spid="51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7543800" cy="796925"/>
          </a:xfrm>
        </p:spPr>
        <p:txBody>
          <a:bodyPr/>
          <a:lstStyle/>
          <a:p>
            <a:pPr eaLnBrk="1" hangingPunct="1"/>
            <a:r>
              <a:rPr lang="cs-CZ" smtClean="0"/>
              <a:t>Velikost úhlu</a:t>
            </a:r>
          </a:p>
        </p:txBody>
      </p:sp>
      <p:pic>
        <p:nvPicPr>
          <p:cNvPr id="11296" name="Picture 3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2133600"/>
            <a:ext cx="2735262" cy="1598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7" name="Picture 3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1844675"/>
            <a:ext cx="1933575" cy="202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8" name="Picture 3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652963"/>
            <a:ext cx="2087562" cy="200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9" name="Picture 3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4652963"/>
            <a:ext cx="1682750" cy="198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300" name="Text Box 36"/>
          <p:cNvSpPr txBox="1">
            <a:spLocks noChangeArrowheads="1"/>
          </p:cNvSpPr>
          <p:nvPr/>
        </p:nvSpPr>
        <p:spPr bwMode="auto">
          <a:xfrm>
            <a:off x="1619250" y="1557338"/>
            <a:ext cx="2114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solidFill>
                  <a:schemeClr val="tx2"/>
                </a:solidFill>
              </a:rPr>
              <a:t>Úhel o velikosti 90</a:t>
            </a:r>
            <a:r>
              <a:rPr lang="cs-CZ">
                <a:solidFill>
                  <a:schemeClr val="tx2"/>
                </a:solidFill>
                <a:cs typeface="Arial" charset="0"/>
              </a:rPr>
              <a:t>˚</a:t>
            </a:r>
          </a:p>
        </p:txBody>
      </p:sp>
      <p:sp>
        <p:nvSpPr>
          <p:cNvPr id="11301" name="Text Box 37"/>
          <p:cNvSpPr txBox="1">
            <a:spLocks noChangeArrowheads="1"/>
          </p:cNvSpPr>
          <p:nvPr/>
        </p:nvSpPr>
        <p:spPr bwMode="auto">
          <a:xfrm>
            <a:off x="5651500" y="1700213"/>
            <a:ext cx="2241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FF00"/>
                </a:solidFill>
              </a:rPr>
              <a:t>Úhel o velikosti 180</a:t>
            </a:r>
            <a:r>
              <a:rPr lang="cs-CZ">
                <a:solidFill>
                  <a:srgbClr val="00FF00"/>
                </a:solidFill>
                <a:cs typeface="Arial" charset="0"/>
              </a:rPr>
              <a:t>˚</a:t>
            </a:r>
          </a:p>
        </p:txBody>
      </p:sp>
      <p:sp>
        <p:nvSpPr>
          <p:cNvPr id="11302" name="Text Box 38"/>
          <p:cNvSpPr txBox="1">
            <a:spLocks noChangeArrowheads="1"/>
          </p:cNvSpPr>
          <p:nvPr/>
        </p:nvSpPr>
        <p:spPr bwMode="auto">
          <a:xfrm>
            <a:off x="1403350" y="4365625"/>
            <a:ext cx="2241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FF0000"/>
                </a:solidFill>
              </a:rPr>
              <a:t>Úhel o velikosti 270</a:t>
            </a:r>
            <a:r>
              <a:rPr lang="cs-CZ">
                <a:solidFill>
                  <a:srgbClr val="FF0000"/>
                </a:solidFill>
                <a:cs typeface="Arial" charset="0"/>
              </a:rPr>
              <a:t>˚</a:t>
            </a:r>
          </a:p>
        </p:txBody>
      </p:sp>
      <p:sp>
        <p:nvSpPr>
          <p:cNvPr id="11303" name="Text Box 39"/>
          <p:cNvSpPr txBox="1">
            <a:spLocks noChangeArrowheads="1"/>
          </p:cNvSpPr>
          <p:nvPr/>
        </p:nvSpPr>
        <p:spPr bwMode="auto">
          <a:xfrm>
            <a:off x="5795963" y="4437063"/>
            <a:ext cx="2241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FFCC00"/>
                </a:solidFill>
              </a:rPr>
              <a:t>Úhel o velikosti 360</a:t>
            </a:r>
            <a:r>
              <a:rPr lang="cs-CZ">
                <a:solidFill>
                  <a:srgbClr val="FFCC00"/>
                </a:solidFill>
                <a:cs typeface="Arial" charset="0"/>
              </a:rPr>
              <a:t>˚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1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1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1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1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300" grpId="0"/>
      <p:bldP spid="11301" grpId="0"/>
      <p:bldP spid="11302" grpId="0"/>
      <p:bldP spid="1130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zapisujeme velikost úhlu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291" name="Rectangle 3"/>
              <p:cNvSpPr>
                <a:spLocks noGrp="1" noChangeArrowheads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eaLnBrk="1" hangingPunct="1"/>
                <a:r>
                  <a:rPr lang="cs-CZ" dirty="0" smtClean="0"/>
                  <a:t>Pomocí 3 písmen, písmeno označující vrchol úhlu je vždy uprostřed</a:t>
                </a:r>
              </a:p>
              <a:p>
                <a:pPr eaLnBrk="1" hangingPunct="1"/>
                <a:r>
                  <a:rPr lang="cs-CZ" dirty="0" smtClean="0"/>
                  <a:t>Pomocí písmene z řecké abecedy</a:t>
                </a:r>
              </a:p>
              <a:p>
                <a:pPr eaLnBrk="1" hangingPunct="1"/>
                <a:endParaRPr lang="cs-CZ" dirty="0" smtClean="0"/>
              </a:p>
              <a:p>
                <a:pPr eaLnBrk="1" hangingPunct="1"/>
                <a:r>
                  <a:rPr lang="cs-CZ" dirty="0" smtClean="0"/>
                  <a:t>Př. </a:t>
                </a:r>
              </a:p>
              <a:p>
                <a:pPr eaLnBrk="1" hangingPunct="1">
                  <a:buFont typeface="Wingdings" pitchFamily="2" charset="2"/>
                  <a:buNone/>
                </a:pPr>
                <a:r>
                  <a:rPr lang="cs-CZ" dirty="0" smtClean="0"/>
                  <a:t>                    </a:t>
                </a:r>
                <a:r>
                  <a:rPr lang="en-US" dirty="0" smtClean="0"/>
                  <a:t>|</a:t>
                </a:r>
                <a14:m>
                  <m:oMath xmlns:m="http://schemas.openxmlformats.org/officeDocument/2006/math">
                    <m:r>
                      <a:rPr lang="en-US" i="1" smtClean="0">
                        <a:latin typeface="Cambria Math"/>
                        <a:ea typeface="Cambria Math"/>
                      </a:rPr>
                      <m:t>∢</m:t>
                    </m:r>
                  </m:oMath>
                </a14:m>
                <a:r>
                  <a:rPr lang="cs-CZ" dirty="0" smtClean="0">
                    <a:cs typeface="Arial" charset="0"/>
                  </a:rPr>
                  <a:t>AVB</a:t>
                </a:r>
                <a:r>
                  <a:rPr lang="en-US" dirty="0" smtClean="0">
                    <a:cs typeface="Arial" charset="0"/>
                  </a:rPr>
                  <a:t>| </a:t>
                </a:r>
                <a:r>
                  <a:rPr lang="cs-CZ" dirty="0" smtClean="0">
                    <a:cs typeface="Arial" charset="0"/>
                  </a:rPr>
                  <a:t>= 58˚</a:t>
                </a:r>
              </a:p>
              <a:p>
                <a:pPr eaLnBrk="1" hangingPunct="1">
                  <a:buFont typeface="Wingdings" pitchFamily="2" charset="2"/>
                  <a:buNone/>
                </a:pPr>
                <a:endParaRPr lang="cs-CZ" dirty="0" smtClean="0">
                  <a:cs typeface="Arial" charset="0"/>
                </a:endParaRPr>
              </a:p>
              <a:p>
                <a:pPr eaLnBrk="1" hangingPunct="1">
                  <a:buFont typeface="Wingdings" pitchFamily="2" charset="2"/>
                  <a:buNone/>
                </a:pPr>
                <a:r>
                  <a:rPr lang="cs-CZ" dirty="0" smtClean="0">
                    <a:cs typeface="Arial" charset="0"/>
                  </a:rPr>
                  <a:t>                             </a:t>
                </a:r>
                <a:r>
                  <a:rPr lang="el-GR" dirty="0" smtClean="0">
                    <a:cs typeface="Arial" charset="0"/>
                  </a:rPr>
                  <a:t>α</a:t>
                </a:r>
                <a:r>
                  <a:rPr lang="cs-CZ" dirty="0" smtClean="0">
                    <a:cs typeface="Arial" charset="0"/>
                  </a:rPr>
                  <a:t> = 129˚</a:t>
                </a:r>
              </a:p>
              <a:p>
                <a:pPr eaLnBrk="1" hangingPunct="1"/>
                <a:endParaRPr lang="cs-CZ" dirty="0" smtClean="0">
                  <a:cs typeface="Arial" charset="0"/>
                </a:endParaRPr>
              </a:p>
            </p:txBody>
          </p:sp>
        </mc:Choice>
        <mc:Fallback>
          <p:sp>
            <p:nvSpPr>
              <p:cNvPr id="12291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 l="-667" t="-1796" r="-1407" b="-16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měříme velikost úhlu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Velikost úhlu měříme pomocí úhloměru</a:t>
            </a:r>
          </a:p>
          <a:p>
            <a:pPr eaLnBrk="1" hangingPunct="1"/>
            <a:r>
              <a:rPr lang="cs-CZ" sz="2400" smtClean="0"/>
              <a:t>Každý úhloměr má dvě stupnice a rysku</a:t>
            </a:r>
          </a:p>
        </p:txBody>
      </p:sp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2760663"/>
            <a:ext cx="6408738" cy="375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1" name="Line 9"/>
          <p:cNvSpPr>
            <a:spLocks noChangeShapeType="1"/>
          </p:cNvSpPr>
          <p:nvPr/>
        </p:nvSpPr>
        <p:spPr bwMode="auto">
          <a:xfrm>
            <a:off x="4643438" y="5229225"/>
            <a:ext cx="0" cy="431800"/>
          </a:xfrm>
          <a:prstGeom prst="line">
            <a:avLst/>
          </a:prstGeom>
          <a:noFill/>
          <a:ln w="25400">
            <a:solidFill>
              <a:srgbClr val="FF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4695825" y="4960938"/>
            <a:ext cx="730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FFCC00"/>
                </a:solidFill>
              </a:rPr>
              <a:t>ryska</a:t>
            </a:r>
          </a:p>
        </p:txBody>
      </p:sp>
      <p:sp>
        <p:nvSpPr>
          <p:cNvPr id="13323" name="Text Box 11"/>
          <p:cNvSpPr txBox="1">
            <a:spLocks noChangeArrowheads="1"/>
          </p:cNvSpPr>
          <p:nvPr/>
        </p:nvSpPr>
        <p:spPr bwMode="auto">
          <a:xfrm>
            <a:off x="519113" y="3952875"/>
            <a:ext cx="1720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391AF6"/>
                </a:solidFill>
              </a:rPr>
              <a:t>Jedna stupnice</a:t>
            </a:r>
          </a:p>
        </p:txBody>
      </p:sp>
      <p:sp>
        <p:nvSpPr>
          <p:cNvPr id="13324" name="Text Box 12"/>
          <p:cNvSpPr txBox="1">
            <a:spLocks noChangeArrowheads="1"/>
          </p:cNvSpPr>
          <p:nvPr/>
        </p:nvSpPr>
        <p:spPr bwMode="auto">
          <a:xfrm>
            <a:off x="7072313" y="3808413"/>
            <a:ext cx="17208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FF0000"/>
                </a:solidFill>
              </a:rPr>
              <a:t>Druhá stupnice</a:t>
            </a:r>
          </a:p>
        </p:txBody>
      </p:sp>
      <p:sp>
        <p:nvSpPr>
          <p:cNvPr id="8201" name="TextovéPole 1"/>
          <p:cNvSpPr txBox="1">
            <a:spLocks noChangeArrowheads="1"/>
          </p:cNvSpPr>
          <p:nvPr/>
        </p:nvSpPr>
        <p:spPr bwMode="auto">
          <a:xfrm>
            <a:off x="4200525" y="6519863"/>
            <a:ext cx="8143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  <p:bldP spid="13321" grpId="0" animBg="1"/>
      <p:bldP spid="13322" grpId="0"/>
      <p:bldP spid="13323" grpId="0"/>
      <p:bldP spid="133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333375"/>
            <a:ext cx="7543800" cy="796925"/>
          </a:xfrm>
        </p:spPr>
        <p:txBody>
          <a:bodyPr/>
          <a:lstStyle/>
          <a:p>
            <a:pPr eaLnBrk="1" hangingPunct="1"/>
            <a:r>
              <a:rPr lang="cs-CZ" smtClean="0"/>
              <a:t>Měříme velikost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916113"/>
            <a:ext cx="6985000" cy="4598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4341" name="Line 5"/>
          <p:cNvSpPr>
            <a:spLocks noChangeShapeType="1"/>
          </p:cNvSpPr>
          <p:nvPr/>
        </p:nvSpPr>
        <p:spPr bwMode="auto">
          <a:xfrm>
            <a:off x="5076825" y="5157788"/>
            <a:ext cx="4067175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42" name="Line 6"/>
          <p:cNvSpPr>
            <a:spLocks noChangeShapeType="1"/>
          </p:cNvSpPr>
          <p:nvPr/>
        </p:nvSpPr>
        <p:spPr bwMode="auto">
          <a:xfrm flipV="1">
            <a:off x="5076825" y="2276475"/>
            <a:ext cx="2879725" cy="2881313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5292725" y="4797425"/>
            <a:ext cx="31591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l-GR">
                <a:cs typeface="Arial" charset="0"/>
              </a:rPr>
              <a:t>α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0" y="1100138"/>
            <a:ext cx="8283575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AutoNum type="arabicPeriod"/>
            </a:pPr>
            <a:r>
              <a:rPr lang="cs-CZ" sz="2000"/>
              <a:t>Rysku úhloměru přiložíme na vrchol úhlu</a:t>
            </a:r>
          </a:p>
          <a:p>
            <a:pPr eaLnBrk="1" hangingPunct="1">
              <a:buFontTx/>
              <a:buAutoNum type="arabicPeriod"/>
            </a:pPr>
            <a:r>
              <a:rPr lang="cs-CZ" sz="2000"/>
              <a:t>Hranu úhloměru přiložíme k jednomu rameni úhlu</a:t>
            </a:r>
          </a:p>
          <a:p>
            <a:pPr eaLnBrk="1" hangingPunct="1">
              <a:buFontTx/>
              <a:buAutoNum type="arabicPeriod"/>
            </a:pPr>
            <a:r>
              <a:rPr lang="cs-CZ" sz="2000"/>
              <a:t>Velikost úhlu přečteme na stupnici, kterou protíná druhé rameno úhlu</a:t>
            </a:r>
          </a:p>
          <a:p>
            <a:pPr eaLnBrk="1" hangingPunct="1">
              <a:buFontTx/>
              <a:buAutoNum type="arabicPeriod"/>
            </a:pPr>
            <a:r>
              <a:rPr lang="cs-CZ" sz="2000"/>
              <a:t>Zapíšeme velikost úhlu </a:t>
            </a:r>
            <a:r>
              <a:rPr lang="el-GR" sz="2000">
                <a:cs typeface="Arial" charset="0"/>
              </a:rPr>
              <a:t>α</a:t>
            </a:r>
            <a:r>
              <a:rPr lang="cs-CZ" sz="2000">
                <a:cs typeface="Arial" charset="0"/>
              </a:rPr>
              <a:t> = 45˚</a:t>
            </a:r>
          </a:p>
        </p:txBody>
      </p:sp>
      <p:sp>
        <p:nvSpPr>
          <p:cNvPr id="14350" name="Line 14"/>
          <p:cNvSpPr>
            <a:spLocks noChangeShapeType="1"/>
          </p:cNvSpPr>
          <p:nvPr/>
        </p:nvSpPr>
        <p:spPr bwMode="auto">
          <a:xfrm>
            <a:off x="6659563" y="3068638"/>
            <a:ext cx="0" cy="431800"/>
          </a:xfrm>
          <a:prstGeom prst="line">
            <a:avLst/>
          </a:prstGeom>
          <a:noFill/>
          <a:ln w="1587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51" name="Line 15"/>
          <p:cNvSpPr>
            <a:spLocks noChangeShapeType="1"/>
          </p:cNvSpPr>
          <p:nvPr/>
        </p:nvSpPr>
        <p:spPr bwMode="auto">
          <a:xfrm>
            <a:off x="4859338" y="4724400"/>
            <a:ext cx="144462" cy="288925"/>
          </a:xfrm>
          <a:prstGeom prst="line">
            <a:avLst/>
          </a:prstGeom>
          <a:noFill/>
          <a:ln w="1587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52" name="Line 16"/>
          <p:cNvSpPr>
            <a:spLocks noChangeShapeType="1"/>
          </p:cNvSpPr>
          <p:nvPr/>
        </p:nvSpPr>
        <p:spPr bwMode="auto">
          <a:xfrm flipH="1">
            <a:off x="8388350" y="4581525"/>
            <a:ext cx="360363" cy="431800"/>
          </a:xfrm>
          <a:prstGeom prst="line">
            <a:avLst/>
          </a:prstGeom>
          <a:noFill/>
          <a:ln w="1587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7" name="TextovéPole 1"/>
          <p:cNvSpPr txBox="1">
            <a:spLocks noChangeArrowheads="1"/>
          </p:cNvSpPr>
          <p:nvPr/>
        </p:nvSpPr>
        <p:spPr bwMode="auto">
          <a:xfrm>
            <a:off x="4479925" y="6561138"/>
            <a:ext cx="8128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3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3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3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3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3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3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3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41" grpId="0" animBg="1"/>
      <p:bldP spid="14342" grpId="0" animBg="1"/>
      <p:bldP spid="14344" grpId="0"/>
      <p:bldP spid="14350" grpId="0" animBg="1"/>
      <p:bldP spid="14351" grpId="0" animBg="1"/>
      <p:bldP spid="1435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Změř velikost úhlu</a:t>
            </a:r>
          </a:p>
        </p:txBody>
      </p:sp>
      <p:pic>
        <p:nvPicPr>
          <p:cNvPr id="1024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989138"/>
            <a:ext cx="3062288" cy="81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1773238"/>
            <a:ext cx="2376487" cy="146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4437063"/>
            <a:ext cx="2016125" cy="154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3429000"/>
            <a:ext cx="2420938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5013325"/>
            <a:ext cx="2595563" cy="119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 Box 9"/>
          <p:cNvSpPr txBox="1">
            <a:spLocks noChangeArrowheads="1"/>
          </p:cNvSpPr>
          <p:nvPr/>
        </p:nvSpPr>
        <p:spPr bwMode="auto">
          <a:xfrm>
            <a:off x="611188" y="2708275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A</a:t>
            </a:r>
          </a:p>
        </p:txBody>
      </p:sp>
      <p:sp>
        <p:nvSpPr>
          <p:cNvPr id="10249" name="Text Box 10"/>
          <p:cNvSpPr txBox="1">
            <a:spLocks noChangeArrowheads="1"/>
          </p:cNvSpPr>
          <p:nvPr/>
        </p:nvSpPr>
        <p:spPr bwMode="auto">
          <a:xfrm>
            <a:off x="1979613" y="278130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V</a:t>
            </a:r>
          </a:p>
        </p:txBody>
      </p:sp>
      <p:sp>
        <p:nvSpPr>
          <p:cNvPr id="10250" name="Text Box 11"/>
          <p:cNvSpPr txBox="1">
            <a:spLocks noChangeArrowheads="1"/>
          </p:cNvSpPr>
          <p:nvPr/>
        </p:nvSpPr>
        <p:spPr bwMode="auto">
          <a:xfrm>
            <a:off x="3276600" y="2276475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B</a:t>
            </a:r>
          </a:p>
        </p:txBody>
      </p:sp>
      <p:sp>
        <p:nvSpPr>
          <p:cNvPr id="10251" name="Line 12"/>
          <p:cNvSpPr>
            <a:spLocks noChangeShapeType="1"/>
          </p:cNvSpPr>
          <p:nvPr/>
        </p:nvSpPr>
        <p:spPr bwMode="auto">
          <a:xfrm>
            <a:off x="3203575" y="2205038"/>
            <a:ext cx="144463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2" name="Line 13"/>
          <p:cNvSpPr>
            <a:spLocks noChangeShapeType="1"/>
          </p:cNvSpPr>
          <p:nvPr/>
        </p:nvSpPr>
        <p:spPr bwMode="auto">
          <a:xfrm>
            <a:off x="900113" y="2565400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3" name="Text Box 14"/>
          <p:cNvSpPr txBox="1">
            <a:spLocks noChangeArrowheads="1"/>
          </p:cNvSpPr>
          <p:nvPr/>
        </p:nvSpPr>
        <p:spPr bwMode="auto">
          <a:xfrm>
            <a:off x="2051050" y="5300663"/>
            <a:ext cx="31591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l-GR">
                <a:cs typeface="Arial" charset="0"/>
              </a:rPr>
              <a:t>α</a:t>
            </a:r>
          </a:p>
        </p:txBody>
      </p:sp>
      <p:sp>
        <p:nvSpPr>
          <p:cNvPr id="10254" name="Text Box 15"/>
          <p:cNvSpPr txBox="1">
            <a:spLocks noChangeArrowheads="1"/>
          </p:cNvSpPr>
          <p:nvPr/>
        </p:nvSpPr>
        <p:spPr bwMode="auto">
          <a:xfrm>
            <a:off x="6711950" y="2584450"/>
            <a:ext cx="31591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l-GR">
                <a:cs typeface="Arial" charset="0"/>
              </a:rPr>
              <a:t>β</a:t>
            </a:r>
          </a:p>
        </p:txBody>
      </p:sp>
      <p:sp>
        <p:nvSpPr>
          <p:cNvPr id="10255" name="Text Box 16"/>
          <p:cNvSpPr txBox="1">
            <a:spLocks noChangeArrowheads="1"/>
          </p:cNvSpPr>
          <p:nvPr/>
        </p:nvSpPr>
        <p:spPr bwMode="auto">
          <a:xfrm>
            <a:off x="3687763" y="4240213"/>
            <a:ext cx="336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K</a:t>
            </a:r>
          </a:p>
        </p:txBody>
      </p:sp>
      <p:sp>
        <p:nvSpPr>
          <p:cNvPr id="10256" name="Text Box 17"/>
          <p:cNvSpPr txBox="1">
            <a:spLocks noChangeArrowheads="1"/>
          </p:cNvSpPr>
          <p:nvPr/>
        </p:nvSpPr>
        <p:spPr bwMode="auto">
          <a:xfrm>
            <a:off x="5848350" y="4097338"/>
            <a:ext cx="311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L</a:t>
            </a:r>
          </a:p>
        </p:txBody>
      </p:sp>
      <p:sp>
        <p:nvSpPr>
          <p:cNvPr id="10257" name="Text Box 18"/>
          <p:cNvSpPr txBox="1">
            <a:spLocks noChangeArrowheads="1"/>
          </p:cNvSpPr>
          <p:nvPr/>
        </p:nvSpPr>
        <p:spPr bwMode="auto">
          <a:xfrm>
            <a:off x="3687763" y="3305175"/>
            <a:ext cx="374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M</a:t>
            </a:r>
          </a:p>
        </p:txBody>
      </p:sp>
      <p:sp>
        <p:nvSpPr>
          <p:cNvPr id="10258" name="Line 19"/>
          <p:cNvSpPr>
            <a:spLocks noChangeShapeType="1"/>
          </p:cNvSpPr>
          <p:nvPr/>
        </p:nvSpPr>
        <p:spPr bwMode="auto">
          <a:xfrm>
            <a:off x="3779838" y="4076700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9" name="Line 20"/>
          <p:cNvSpPr>
            <a:spLocks noChangeShapeType="1"/>
          </p:cNvSpPr>
          <p:nvPr/>
        </p:nvSpPr>
        <p:spPr bwMode="auto">
          <a:xfrm flipV="1">
            <a:off x="3779838" y="3644900"/>
            <a:ext cx="71437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0" name="Text Box 21"/>
          <p:cNvSpPr txBox="1">
            <a:spLocks noChangeArrowheads="1"/>
          </p:cNvSpPr>
          <p:nvPr/>
        </p:nvSpPr>
        <p:spPr bwMode="auto">
          <a:xfrm>
            <a:off x="5919788" y="4745038"/>
            <a:ext cx="3619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</a:t>
            </a:r>
          </a:p>
        </p:txBody>
      </p:sp>
      <p:sp>
        <p:nvSpPr>
          <p:cNvPr id="10261" name="Text Box 22"/>
          <p:cNvSpPr txBox="1">
            <a:spLocks noChangeArrowheads="1"/>
          </p:cNvSpPr>
          <p:nvPr/>
        </p:nvSpPr>
        <p:spPr bwMode="auto">
          <a:xfrm>
            <a:off x="7288213" y="4745038"/>
            <a:ext cx="336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P</a:t>
            </a:r>
          </a:p>
        </p:txBody>
      </p:sp>
      <p:sp>
        <p:nvSpPr>
          <p:cNvPr id="10262" name="Text Box 23"/>
          <p:cNvSpPr txBox="1">
            <a:spLocks noChangeArrowheads="1"/>
          </p:cNvSpPr>
          <p:nvPr/>
        </p:nvSpPr>
        <p:spPr bwMode="auto">
          <a:xfrm>
            <a:off x="7864475" y="5681663"/>
            <a:ext cx="3619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Q</a:t>
            </a:r>
          </a:p>
        </p:txBody>
      </p:sp>
      <p:sp>
        <p:nvSpPr>
          <p:cNvPr id="10263" name="Line 24"/>
          <p:cNvSpPr>
            <a:spLocks noChangeShapeType="1"/>
          </p:cNvSpPr>
          <p:nvPr/>
        </p:nvSpPr>
        <p:spPr bwMode="auto">
          <a:xfrm>
            <a:off x="6011863" y="5013325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4" name="Line 25"/>
          <p:cNvSpPr>
            <a:spLocks noChangeShapeType="1"/>
          </p:cNvSpPr>
          <p:nvPr/>
        </p:nvSpPr>
        <p:spPr bwMode="auto">
          <a:xfrm>
            <a:off x="7740650" y="5949950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Výsledky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6387" name="Rectangle 3"/>
              <p:cNvSpPr>
                <a:spLocks noGrp="1" noChangeArrowheads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eaLnBrk="1" hangingPunct="1"/>
                <a:r>
                  <a:rPr lang="en-US" sz="2400" dirty="0" smtClean="0"/>
                  <a:t>|</a:t>
                </a:r>
                <a14:m>
                  <m:oMath xmlns:m="http://schemas.openxmlformats.org/officeDocument/2006/math">
                    <m:r>
                      <a:rPr lang="en-US" sz="2400" i="1" smtClean="0">
                        <a:latin typeface="Cambria Math"/>
                        <a:ea typeface="Cambria Math"/>
                      </a:rPr>
                      <m:t>∢</m:t>
                    </m:r>
                  </m:oMath>
                </a14:m>
                <a:r>
                  <a:rPr lang="cs-CZ" sz="2400" dirty="0" smtClean="0"/>
                  <a:t>AVB</a:t>
                </a:r>
                <a:r>
                  <a:rPr lang="en-US" sz="2400" dirty="0" smtClean="0"/>
                  <a:t>| </a:t>
                </a:r>
                <a:r>
                  <a:rPr lang="cs-CZ" sz="2400" dirty="0" smtClean="0"/>
                  <a:t>= 155</a:t>
                </a:r>
                <a:r>
                  <a:rPr lang="cs-CZ" sz="2400" dirty="0" smtClean="0">
                    <a:cs typeface="Arial" charset="0"/>
                  </a:rPr>
                  <a:t>˚</a:t>
                </a:r>
              </a:p>
              <a:p>
                <a:pPr eaLnBrk="1" hangingPunct="1"/>
                <a:endParaRPr lang="cs-CZ" sz="2400" dirty="0" smtClean="0"/>
              </a:p>
              <a:p>
                <a:pPr eaLnBrk="1" hangingPunct="1"/>
                <a:r>
                  <a:rPr lang="en-US" sz="2400" dirty="0" smtClean="0"/>
                  <a:t>|</a:t>
                </a:r>
                <a14:m>
                  <m:oMath xmlns:m="http://schemas.openxmlformats.org/officeDocument/2006/math">
                    <m:r>
                      <a:rPr lang="en-US" sz="2400" i="1" smtClean="0">
                        <a:latin typeface="Cambria Math"/>
                        <a:ea typeface="Cambria Math"/>
                      </a:rPr>
                      <m:t>∢</m:t>
                    </m:r>
                  </m:oMath>
                </a14:m>
                <a:r>
                  <a:rPr lang="cs-CZ" sz="2400" dirty="0" smtClean="0">
                    <a:cs typeface="Arial" charset="0"/>
                  </a:rPr>
                  <a:t>KLM</a:t>
                </a:r>
                <a:r>
                  <a:rPr lang="en-US" sz="2400" dirty="0" smtClean="0">
                    <a:cs typeface="Arial" charset="0"/>
                  </a:rPr>
                  <a:t>|</a:t>
                </a:r>
                <a:r>
                  <a:rPr lang="cs-CZ" sz="2400" dirty="0" smtClean="0">
                    <a:cs typeface="Arial" charset="0"/>
                  </a:rPr>
                  <a:t> = 13˚</a:t>
                </a:r>
              </a:p>
              <a:p>
                <a:pPr eaLnBrk="1" hangingPunct="1"/>
                <a:endParaRPr lang="cs-CZ" sz="2400" dirty="0" smtClean="0">
                  <a:cs typeface="Arial" charset="0"/>
                </a:endParaRPr>
              </a:p>
              <a:p>
                <a:pPr eaLnBrk="1" hangingPunct="1"/>
                <a:r>
                  <a:rPr lang="en-US" sz="2400" dirty="0" smtClean="0">
                    <a:cs typeface="Arial" charset="0"/>
                  </a:rPr>
                  <a:t>|</a:t>
                </a:r>
                <a14:m>
                  <m:oMath xmlns:m="http://schemas.openxmlformats.org/officeDocument/2006/math">
                    <m:r>
                      <a:rPr lang="en-US" sz="2400" i="1" smtClean="0">
                        <a:latin typeface="Cambria Math"/>
                        <a:ea typeface="Cambria Math"/>
                        <a:cs typeface="Arial" charset="0"/>
                      </a:rPr>
                      <m:t>∢</m:t>
                    </m:r>
                  </m:oMath>
                </a14:m>
                <a:r>
                  <a:rPr lang="cs-CZ" sz="2400" dirty="0" smtClean="0">
                    <a:cs typeface="Arial" charset="0"/>
                  </a:rPr>
                  <a:t>OPQ</a:t>
                </a:r>
                <a:r>
                  <a:rPr lang="en-US" sz="2400" dirty="0" smtClean="0">
                    <a:cs typeface="Arial" charset="0"/>
                  </a:rPr>
                  <a:t>|</a:t>
                </a:r>
                <a:r>
                  <a:rPr lang="cs-CZ" sz="2400" dirty="0" smtClean="0">
                    <a:cs typeface="Arial" charset="0"/>
                  </a:rPr>
                  <a:t> = 125˚</a:t>
                </a:r>
              </a:p>
              <a:p>
                <a:pPr eaLnBrk="1" hangingPunct="1"/>
                <a:endParaRPr lang="cs-CZ" sz="2400" dirty="0" smtClean="0">
                  <a:cs typeface="Arial" charset="0"/>
                </a:endParaRPr>
              </a:p>
              <a:p>
                <a:pPr eaLnBrk="1" hangingPunct="1"/>
                <a:r>
                  <a:rPr lang="el-GR" sz="2400" dirty="0" smtClean="0">
                    <a:cs typeface="Arial" charset="0"/>
                  </a:rPr>
                  <a:t>α</a:t>
                </a:r>
                <a:r>
                  <a:rPr lang="cs-CZ" sz="2400" dirty="0" smtClean="0">
                    <a:cs typeface="Arial" charset="0"/>
                  </a:rPr>
                  <a:t> = 85˚</a:t>
                </a:r>
              </a:p>
              <a:p>
                <a:pPr eaLnBrk="1" hangingPunct="1">
                  <a:buFont typeface="Wingdings" pitchFamily="2" charset="2"/>
                  <a:buNone/>
                </a:pPr>
                <a:endParaRPr lang="cs-CZ" sz="2400" dirty="0" smtClean="0">
                  <a:cs typeface="Arial" charset="0"/>
                </a:endParaRPr>
              </a:p>
              <a:p>
                <a:pPr eaLnBrk="1" hangingPunct="1"/>
                <a:r>
                  <a:rPr lang="el-GR" sz="2400" dirty="0" smtClean="0">
                    <a:cs typeface="Arial" charset="0"/>
                  </a:rPr>
                  <a:t>β</a:t>
                </a:r>
                <a:r>
                  <a:rPr lang="cs-CZ" sz="2400" dirty="0" smtClean="0">
                    <a:cs typeface="Arial" charset="0"/>
                  </a:rPr>
                  <a:t> = 30˚</a:t>
                </a:r>
              </a:p>
              <a:p>
                <a:pPr eaLnBrk="1" hangingPunct="1"/>
                <a:endParaRPr lang="cs-CZ" sz="2400" dirty="0" smtClean="0"/>
              </a:p>
            </p:txBody>
          </p:sp>
        </mc:Choice>
        <mc:Fallback>
          <p:sp>
            <p:nvSpPr>
              <p:cNvPr id="16387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 l="-296" t="-9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dirty="0" smtClean="0"/>
              <a:t>[1] KOČOVÁ, Kamila. Úhel. In: </a:t>
            </a:r>
            <a:r>
              <a:rPr lang="cs-CZ" sz="1800" i="1" dirty="0" smtClean="0"/>
              <a:t>Úhel</a:t>
            </a:r>
            <a:r>
              <a:rPr lang="cs-CZ" sz="1800" dirty="0" smtClean="0"/>
              <a:t> [online]. 2010 [cit. 2012-02-19]. ISSN 1802-4785. DOI: ISSN. </a:t>
            </a:r>
            <a:r>
              <a:rPr lang="cs-CZ" sz="1800" dirty="0" smtClean="0"/>
              <a:t>Dostupné z: </a:t>
            </a:r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dum.rvp.cz/materialy/uhel.html</a:t>
            </a:r>
            <a:r>
              <a:rPr lang="cs-CZ" sz="1800" dirty="0" smtClean="0"/>
              <a:t>  </a:t>
            </a:r>
            <a:endParaRPr lang="cs-CZ" sz="18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1800" dirty="0" smtClean="0"/>
          </a:p>
          <a:p>
            <a:pPr eaLnBrk="1" hangingPunct="1">
              <a:defRPr/>
            </a:pPr>
            <a:r>
              <a:rPr lang="cs-CZ" sz="1800" dirty="0"/>
              <a:t>Texty jsou vlastní originální tvorbou autora.</a:t>
            </a:r>
          </a:p>
          <a:p>
            <a:pPr eaLnBrk="1" hangingPunct="1">
              <a:defRPr/>
            </a:pPr>
            <a:r>
              <a:rPr lang="cs-CZ" sz="1800" dirty="0" smtClean="0"/>
              <a:t>Všechny </a:t>
            </a:r>
            <a:r>
              <a:rPr lang="cs-CZ" sz="1800" dirty="0"/>
              <a:t>objekty použité k vytvoření tohoto materiálu jsou součástí softwaru Microsoft® Office.</a:t>
            </a:r>
          </a:p>
          <a:p>
            <a:pPr marL="0" indent="0" eaLnBrk="1" hangingPunct="1">
              <a:buNone/>
              <a:defRPr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134</TotalTime>
  <Words>358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Wingdings</vt:lpstr>
      <vt:lpstr>Calibri</vt:lpstr>
      <vt:lpstr>Times New Roman</vt:lpstr>
      <vt:lpstr>Síť</vt:lpstr>
      <vt:lpstr>Úhel</vt:lpstr>
      <vt:lpstr>Úhel</vt:lpstr>
      <vt:lpstr>Úhel</vt:lpstr>
      <vt:lpstr>Velikost úhlu</vt:lpstr>
      <vt:lpstr>Jak zapisujeme velikost úhlu</vt:lpstr>
      <vt:lpstr>Jak měříme velikost úhlu</vt:lpstr>
      <vt:lpstr>Měříme velikost</vt:lpstr>
      <vt:lpstr>Změř velikost úhlu</vt:lpstr>
      <vt:lpstr>Výsledky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Úhel</dc:title>
  <dc:creator>Zuzana Pokorná</dc:creator>
  <cp:lastModifiedBy>malkova</cp:lastModifiedBy>
  <cp:revision>16</cp:revision>
  <dcterms:created xsi:type="dcterms:W3CDTF">2012-02-21T14:57:27Z</dcterms:created>
  <dcterms:modified xsi:type="dcterms:W3CDTF">2013-06-16T16:07:28Z</dcterms:modified>
</cp:coreProperties>
</file>