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CAF353E-D95F-45FC-8F43-EAD67D6A2DF4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1AD9768-C519-47AC-B69D-6E946C2E63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Věta SSS, SUS, USU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563888" y="4509120"/>
            <a:ext cx="1872208" cy="165618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Y: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331" y="116632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6381328"/>
            <a:ext cx="2417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VY_42_INOVACE_21_02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5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332656"/>
            <a:ext cx="878497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dirty="0"/>
              <a:t>Název výukového materiálu: </a:t>
            </a:r>
            <a:r>
              <a:rPr lang="cs-CZ" dirty="0" smtClean="0"/>
              <a:t>Konstrukce trojúhelníku 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dirty="0"/>
              <a:t>Vytvořeno: 2. </a:t>
            </a:r>
            <a:r>
              <a:rPr lang="cs-CZ" dirty="0" smtClean="0"/>
              <a:t>února </a:t>
            </a:r>
            <a:r>
              <a:rPr lang="cs-CZ" dirty="0"/>
              <a:t>2013</a:t>
            </a:r>
          </a:p>
          <a:p>
            <a:pPr>
              <a:lnSpc>
                <a:spcPct val="150000"/>
              </a:lnSpc>
            </a:pPr>
            <a:r>
              <a:rPr lang="cs-CZ" dirty="0"/>
              <a:t>Ročník: </a:t>
            </a:r>
            <a:r>
              <a:rPr lang="cs-CZ" dirty="0" smtClean="0"/>
              <a:t>7.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Tematický okruh: </a:t>
            </a:r>
            <a:r>
              <a:rPr lang="cs-CZ" dirty="0" smtClean="0"/>
              <a:t>Geometrie v rovině a prostoru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Téma: </a:t>
            </a:r>
            <a:r>
              <a:rPr lang="cs-CZ" dirty="0" smtClean="0"/>
              <a:t>Konstrukce trojúhelníku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Pomůcky: PC, </a:t>
            </a:r>
            <a:r>
              <a:rPr lang="cs-CZ" dirty="0" smtClean="0"/>
              <a:t>dataprojektor, rýsovací potřeby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Anotace: </a:t>
            </a:r>
            <a:r>
              <a:rPr lang="cs-CZ" dirty="0" smtClean="0"/>
              <a:t> Materiál slouží k procvičení učivu o konstrukcích trojúhelníku, nejvíce se zaměřuje na postup konstrukce dle vět SSS, SUS, USU.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</p:txBody>
      </p:sp>
    </p:spTree>
    <p:extLst>
      <p:ext uri="{BB962C8B-B14F-4D97-AF65-F5344CB8AC3E}">
        <p14:creationId xmlns:p14="http://schemas.microsoft.com/office/powerpoint/2010/main" val="1467622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3171" y="54868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Př</a:t>
            </a:r>
            <a:r>
              <a:rPr lang="cs-CZ" sz="3200" dirty="0" smtClean="0"/>
              <a:t>. 1 </a:t>
            </a:r>
            <a:br>
              <a:rPr lang="cs-CZ" sz="3200" dirty="0" smtClean="0"/>
            </a:br>
            <a:r>
              <a:rPr lang="cs-CZ" sz="3200" dirty="0" smtClean="0"/>
              <a:t>Zapiš </a:t>
            </a:r>
            <a:r>
              <a:rPr lang="cs-CZ" sz="3200" dirty="0" smtClean="0"/>
              <a:t>postup konstrukce trojúhelníku ABC, kde a=5,2 cm, b=4cm, c=6,3 cm</a:t>
            </a:r>
            <a:endParaRPr lang="cs-CZ" sz="32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3038103" y="2780928"/>
            <a:ext cx="1864935" cy="20268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903038" y="2780928"/>
            <a:ext cx="1901210" cy="3153811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3038103" y="4807754"/>
            <a:ext cx="3766146" cy="1126986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31257" y="4807754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598603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39371" y="227687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87362" y="3609675"/>
            <a:ext cx="105990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 = 5,2cm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2395" y="3314641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 = 4cm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39926" y="5750073"/>
            <a:ext cx="1063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 = 6,3cm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7746" y="2184539"/>
            <a:ext cx="37155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Věta SSS – strana, strana, strana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0013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 flipV="1">
            <a:off x="735336" y="557972"/>
            <a:ext cx="850634" cy="828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85970" y="557972"/>
            <a:ext cx="850635" cy="139224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 flipV="1">
            <a:off x="735336" y="1386719"/>
            <a:ext cx="1701268" cy="56349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28490" y="1386719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40703" y="19683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87858" y="188640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61593" y="884760"/>
            <a:ext cx="105990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 = 5,2cm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8490" y="564781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 = 4cm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48175" y="1765546"/>
            <a:ext cx="1063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 = 6,3cm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88048" y="838593"/>
            <a:ext cx="2802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Postup konstrukce:</a:t>
            </a:r>
            <a:endParaRPr lang="cs-CZ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75854" y="1748796"/>
            <a:ext cx="5949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Narýsuj úsečku AB, velikost úsečky  je 6,3 cm. 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75854" y="2564904"/>
            <a:ext cx="54072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2. Narýsuj kružnici k, která má střed v bodě A </a:t>
            </a: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 velikost poloměru je 4 cm.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75855" y="3679271"/>
            <a:ext cx="55499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3. Narýsuj kružnici l, která má střed v bodě B a </a:t>
            </a: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Velikost poloměru je 5,2 cm. 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75854" y="4725144"/>
            <a:ext cx="5181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 Vznikl nám bod C, který leží na průsečíku</a:t>
            </a: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kružnic k a l. 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75855" y="5733256"/>
            <a:ext cx="3332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5. Dorýsuj trojúhelník ABC. 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8490" y="6340678"/>
            <a:ext cx="4253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Dopiš jednotlivé kroky pomocí značek a zkratek.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953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23" grpId="0"/>
      <p:bldP spid="24" grpId="0"/>
      <p:bldP spid="25" grpId="0"/>
      <p:bldP spid="26" grpId="0"/>
      <p:bldP spid="27" grpId="0"/>
      <p:bldP spid="28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4560" y="980728"/>
            <a:ext cx="8424936" cy="1215008"/>
          </a:xfrm>
        </p:spPr>
        <p:txBody>
          <a:bodyPr>
            <a:noAutofit/>
          </a:bodyPr>
          <a:lstStyle/>
          <a:p>
            <a:r>
              <a:rPr lang="cs-CZ" sz="3200" dirty="0" smtClean="0"/>
              <a:t>Př</a:t>
            </a:r>
            <a:r>
              <a:rPr lang="cs-CZ" sz="3200" dirty="0" smtClean="0"/>
              <a:t>. 2 </a:t>
            </a:r>
            <a:br>
              <a:rPr lang="cs-CZ" sz="3200" dirty="0" smtClean="0"/>
            </a:br>
            <a:r>
              <a:rPr lang="cs-CZ" sz="3200" dirty="0" smtClean="0"/>
              <a:t>Zapiš </a:t>
            </a:r>
            <a:r>
              <a:rPr lang="cs-CZ" sz="3200" dirty="0" smtClean="0"/>
              <a:t>postup konstrukce trojúhelníku KLM, kde strana KL měří 3,9 cm, strana LM 45 mm a velikost úhlu KLM je 75°. </a:t>
            </a:r>
            <a:endParaRPr lang="cs-CZ" sz="32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123728" y="2708920"/>
            <a:ext cx="2376264" cy="2808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123728" y="4869160"/>
            <a:ext cx="5904656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4499992" y="2708920"/>
            <a:ext cx="3528392" cy="216024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763688" y="5620598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41105" y="48530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18692" y="233958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18692" y="5620598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 = 3,9 cm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56417" y="3005707"/>
            <a:ext cx="1127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= 4,5 cm</a:t>
            </a:r>
            <a:endParaRPr lang="cs-CZ" dirty="0"/>
          </a:p>
        </p:txBody>
      </p:sp>
      <p:sp>
        <p:nvSpPr>
          <p:cNvPr id="17" name="Oblouk 16"/>
          <p:cNvSpPr/>
          <p:nvPr/>
        </p:nvSpPr>
        <p:spPr>
          <a:xfrm flipH="1">
            <a:off x="6883649" y="4438446"/>
            <a:ext cx="885800" cy="123843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082732" y="4500572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75°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3127" y="2306489"/>
            <a:ext cx="3609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Věta SUS – strana, úhel, strana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680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 animBg="1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557319" y="550517"/>
            <a:ext cx="972108" cy="13970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557319" y="1630636"/>
            <a:ext cx="2736304" cy="31688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1529427" y="550516"/>
            <a:ext cx="1764196" cy="108012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98883" y="1932421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13143" y="17934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77630" y="1947523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 = 3,9 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548680"/>
            <a:ext cx="1127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= 4,5 cm</a:t>
            </a:r>
            <a:endParaRPr lang="cs-CZ" dirty="0"/>
          </a:p>
        </p:txBody>
      </p:sp>
      <p:sp>
        <p:nvSpPr>
          <p:cNvPr id="12" name="Oblouk 11"/>
          <p:cNvSpPr/>
          <p:nvPr/>
        </p:nvSpPr>
        <p:spPr>
          <a:xfrm flipH="1">
            <a:off x="2670585" y="1328304"/>
            <a:ext cx="885800" cy="123843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182951" y="1262048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75°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06344" y="15782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644008" y="1532040"/>
            <a:ext cx="2802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Postup konstrukce:</a:t>
            </a:r>
            <a:endParaRPr lang="cs-CZ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77922" y="2375619"/>
            <a:ext cx="55787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Narýsuj úsečku KL, která má velikost 3,9 cm.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406344" y="3068960"/>
            <a:ext cx="55915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2. Narýsuj kružnici k, která má střed v bodě L a </a:t>
            </a: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velikost poloměru je 45 mm, což je 4,5 cm.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06344" y="4062007"/>
            <a:ext cx="49648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3. Narýsuj úhel KLX, jehož velikost je 75°.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377922" y="4679495"/>
            <a:ext cx="55948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 Vznikl bod M, který náleží průsečíku kružnice</a:t>
            </a:r>
          </a:p>
          <a:p>
            <a:r>
              <a:rPr lang="cs-CZ" sz="2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</a:t>
            </a:r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 polopřímky LX.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06344" y="5747648"/>
            <a:ext cx="32608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5. Dorýsuj trojúhelník KLM.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8490" y="6340678"/>
            <a:ext cx="4253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Dopiš jednotlivé kroky pomocí značek a zkratek.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933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 animBg="1"/>
      <p:bldP spid="13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780" y="866021"/>
            <a:ext cx="8676456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Př</a:t>
            </a:r>
            <a:r>
              <a:rPr lang="cs-CZ" sz="3200" dirty="0" smtClean="0"/>
              <a:t>. 3 </a:t>
            </a:r>
            <a:br>
              <a:rPr lang="cs-CZ" sz="3200" dirty="0" smtClean="0"/>
            </a:br>
            <a:r>
              <a:rPr lang="cs-CZ" sz="3200" dirty="0" smtClean="0"/>
              <a:t>Zapiš </a:t>
            </a:r>
            <a:r>
              <a:rPr lang="cs-CZ" sz="3200" dirty="0" smtClean="0"/>
              <a:t>postup konstrukce trojúhelníku OPQ, jehož strana OP má velikost 5 cm, úhel OPQ měří 48° a úhel POQ má velikost 53°. Trojúhelník narýsuj.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030309"/>
            <a:ext cx="3503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Věta USU – úhel, strana, úhel</a:t>
            </a:r>
            <a:endParaRPr lang="cs-CZ" sz="2400" dirty="0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059832" y="2261141"/>
            <a:ext cx="1584176" cy="34721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59832" y="5733256"/>
            <a:ext cx="4320480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4644008" y="2261141"/>
            <a:ext cx="2736304" cy="34721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24203" y="5903400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89545" y="57212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184564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681" y="5940223"/>
            <a:ext cx="955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q</a:t>
            </a:r>
            <a:r>
              <a:rPr lang="cs-CZ" dirty="0" smtClean="0"/>
              <a:t> = 5 cm</a:t>
            </a:r>
            <a:endParaRPr lang="cs-CZ" dirty="0"/>
          </a:p>
        </p:txBody>
      </p:sp>
      <p:sp>
        <p:nvSpPr>
          <p:cNvPr id="16" name="Oblouk 15"/>
          <p:cNvSpPr/>
          <p:nvPr/>
        </p:nvSpPr>
        <p:spPr>
          <a:xfrm>
            <a:off x="2415743" y="5373929"/>
            <a:ext cx="1080120" cy="108798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flipH="1">
            <a:off x="6778604" y="5288315"/>
            <a:ext cx="841363" cy="648072"/>
          </a:xfrm>
          <a:prstGeom prst="arc">
            <a:avLst>
              <a:gd name="adj1" fmla="val 16200000"/>
              <a:gd name="adj2" fmla="val 22430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364286" y="5288315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53°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98285" y="5229192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48°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917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2" grpId="0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 flipH="1">
            <a:off x="548263" y="476672"/>
            <a:ext cx="93610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48263" y="2060848"/>
            <a:ext cx="2232248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 flipV="1">
            <a:off x="1484367" y="476672"/>
            <a:ext cx="1296144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3740" y="206084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77328" y="19625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77777" y="10734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0351" y="2093627"/>
            <a:ext cx="955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q</a:t>
            </a:r>
            <a:r>
              <a:rPr lang="cs-CZ" dirty="0" smtClean="0"/>
              <a:t> = 5 cm</a:t>
            </a:r>
            <a:endParaRPr lang="cs-CZ" dirty="0"/>
          </a:p>
        </p:txBody>
      </p:sp>
      <p:sp>
        <p:nvSpPr>
          <p:cNvPr id="11" name="Oblouk 10"/>
          <p:cNvSpPr/>
          <p:nvPr/>
        </p:nvSpPr>
        <p:spPr>
          <a:xfrm flipH="1">
            <a:off x="2492479" y="1724816"/>
            <a:ext cx="841363" cy="648072"/>
          </a:xfrm>
          <a:prstGeom prst="arc">
            <a:avLst>
              <a:gd name="adj1" fmla="val 18105256"/>
              <a:gd name="adj2" fmla="val 110038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852717" y="1615907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53°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20295" y="1679520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48°</a:t>
            </a:r>
            <a:endParaRPr lang="cs-CZ" dirty="0"/>
          </a:p>
        </p:txBody>
      </p:sp>
      <p:sp>
        <p:nvSpPr>
          <p:cNvPr id="28" name="Oblouk 27"/>
          <p:cNvSpPr/>
          <p:nvPr/>
        </p:nvSpPr>
        <p:spPr>
          <a:xfrm>
            <a:off x="-95826" y="1701521"/>
            <a:ext cx="1080120" cy="1087986"/>
          </a:xfrm>
          <a:prstGeom prst="arc">
            <a:avLst>
              <a:gd name="adj1" fmla="val 17057311"/>
              <a:gd name="adj2" fmla="val 209913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211960" y="1443875"/>
            <a:ext cx="2802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Postup konstrukce:</a:t>
            </a:r>
            <a:endParaRPr lang="cs-CZ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77410" y="2290527"/>
            <a:ext cx="54922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Narýsuj úsečku OP, která má velikost 5 cm. 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177410" y="2978463"/>
            <a:ext cx="5020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2. Narýsuj úhel OPX, jehož velikost je 48°.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177410" y="3733001"/>
            <a:ext cx="5020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3. Narýsuj úhel POY, jehož velikost je 53°.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177410" y="4379202"/>
            <a:ext cx="4980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 Vznikl bod Q, který náleží na průsečíku </a:t>
            </a: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polopřímky PX a polopřímky OY.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177410" y="5375911"/>
            <a:ext cx="3373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5. Dorýsuj trojúhelník OPQ. </a:t>
            </a:r>
            <a:endParaRPr lang="cs-CZ" sz="2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28490" y="6340678"/>
            <a:ext cx="4253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Dopiš jednotlivé kroky pomocí značek a zkratek.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40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 animBg="1"/>
      <p:bldP spid="12" grpId="0"/>
      <p:bldP spid="13" grpId="0"/>
      <p:bldP spid="28" grpId="0" animBg="1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48680"/>
            <a:ext cx="821013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Texty jsou vlastní originální tvorbou autora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52413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80</TotalTime>
  <Words>464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Konstrukce trojúhelníku</vt:lpstr>
      <vt:lpstr>Prezentace aplikace PowerPoint</vt:lpstr>
      <vt:lpstr>Př. 1  Zapiš postup konstrukce trojúhelníku ABC, kde a=5,2 cm, b=4cm, c=6,3 cm</vt:lpstr>
      <vt:lpstr>Prezentace aplikace PowerPoint</vt:lpstr>
      <vt:lpstr>Př. 2  Zapiš postup konstrukce trojúhelníku KLM, kde strana KL měří 3,9 cm, strana LM 45 mm a velikost úhlu KLM je 75°. </vt:lpstr>
      <vt:lpstr>Prezentace aplikace PowerPoint</vt:lpstr>
      <vt:lpstr>Př. 3  Zapiš postup konstrukce trojúhelníku OPQ, jehož strana OP má velikost 5 cm, úhel OPQ měří 48° a úhel POQ má velikost 53°. Trojúhelník narýsuj.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trojúhelníku</dc:title>
  <dc:creator>pokorna</dc:creator>
  <cp:lastModifiedBy>malkova</cp:lastModifiedBy>
  <cp:revision>11</cp:revision>
  <dcterms:created xsi:type="dcterms:W3CDTF">2013-02-26T09:40:22Z</dcterms:created>
  <dcterms:modified xsi:type="dcterms:W3CDTF">2013-06-16T17:25:06Z</dcterms:modified>
</cp:coreProperties>
</file>