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6B130-89E0-43EC-890B-C6229A6269C6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669535C-0676-4942-ABBF-F44FE97F060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6B130-89E0-43EC-890B-C6229A6269C6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9535C-0676-4942-ABBF-F44FE97F06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6B130-89E0-43EC-890B-C6229A6269C6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9535C-0676-4942-ABBF-F44FE97F060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6B130-89E0-43EC-890B-C6229A6269C6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9535C-0676-4942-ABBF-F44FE97F060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6B130-89E0-43EC-890B-C6229A6269C6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9535C-0676-4942-ABBF-F44FE97F060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6B130-89E0-43EC-890B-C6229A6269C6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9535C-0676-4942-ABBF-F44FE97F06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6B130-89E0-43EC-890B-C6229A6269C6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9535C-0676-4942-ABBF-F44FE97F06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6B130-89E0-43EC-890B-C6229A6269C6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9535C-0676-4942-ABBF-F44FE97F06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6B130-89E0-43EC-890B-C6229A6269C6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9535C-0676-4942-ABBF-F44FE97F06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6B130-89E0-43EC-890B-C6229A6269C6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9535C-0676-4942-ABBF-F44FE97F06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6B130-89E0-43EC-890B-C6229A6269C6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9535C-0676-4942-ABBF-F44FE97F06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236B130-89E0-43EC-890B-C6229A6269C6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669535C-0676-4942-ABBF-F44FE97F060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799" y="1124744"/>
            <a:ext cx="7772400" cy="4267200"/>
          </a:xfrm>
        </p:spPr>
        <p:txBody>
          <a:bodyPr/>
          <a:lstStyle/>
          <a:p>
            <a:r>
              <a:rPr lang="cs-CZ" sz="6600" dirty="0" smtClean="0"/>
              <a:t>Pravoúhlá soustava souřadnic v rovině</a:t>
            </a:r>
            <a:endParaRPr lang="cs-CZ" sz="6600" dirty="0"/>
          </a:p>
        </p:txBody>
      </p:sp>
      <p:pic>
        <p:nvPicPr>
          <p:cNvPr id="1026" name="Picture 2" descr="C:\Users\pokorna\AppData\Local\Microsoft\Windows\Temporary Internet Files\Content.IE5\T2ZMZ0X9\MC90044145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74367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Y:\Log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6" y="7720"/>
            <a:ext cx="4859338" cy="1217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27584" y="6381328"/>
            <a:ext cx="27403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VY_42_INOVACE_22_02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5967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3382"/>
            <a:ext cx="8928992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/>
              <a:t>Škola: Základní škola Trávníky Otrokovice, příspěvková organizace</a:t>
            </a:r>
          </a:p>
          <a:p>
            <a:pPr>
              <a:lnSpc>
                <a:spcPct val="150000"/>
              </a:lnSpc>
            </a:pPr>
            <a:r>
              <a:rPr lang="cs-CZ" dirty="0"/>
              <a:t>Číslo projektu: CZ.1.07/1.4.00/21.2637</a:t>
            </a:r>
          </a:p>
          <a:p>
            <a:pPr>
              <a:lnSpc>
                <a:spcPct val="150000"/>
              </a:lnSpc>
            </a:pPr>
            <a:r>
              <a:rPr lang="cs-CZ" dirty="0"/>
              <a:t>Název výukového materiálu: </a:t>
            </a:r>
            <a:r>
              <a:rPr lang="cs-CZ" dirty="0" smtClean="0"/>
              <a:t>Pravoúhlá soustava souřadnic v rovině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Autor: Mgr. Zuzana Pokorná</a:t>
            </a:r>
          </a:p>
          <a:p>
            <a:pPr>
              <a:lnSpc>
                <a:spcPct val="150000"/>
              </a:lnSpc>
            </a:pPr>
            <a:r>
              <a:rPr lang="cs-CZ" dirty="0"/>
              <a:t>Vytvořeno: </a:t>
            </a:r>
            <a:r>
              <a:rPr lang="cs-CZ" dirty="0" smtClean="0"/>
              <a:t>4. února </a:t>
            </a:r>
            <a:r>
              <a:rPr lang="cs-CZ" dirty="0"/>
              <a:t>2013</a:t>
            </a:r>
          </a:p>
          <a:p>
            <a:pPr>
              <a:lnSpc>
                <a:spcPct val="150000"/>
              </a:lnSpc>
            </a:pPr>
            <a:r>
              <a:rPr lang="cs-CZ" dirty="0"/>
              <a:t>Ročník: </a:t>
            </a:r>
            <a:r>
              <a:rPr lang="cs-CZ" dirty="0" smtClean="0"/>
              <a:t>7.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Vzdělávací oblast: Matematika a její aplikace</a:t>
            </a:r>
          </a:p>
          <a:p>
            <a:pPr>
              <a:lnSpc>
                <a:spcPct val="150000"/>
              </a:lnSpc>
            </a:pPr>
            <a:r>
              <a:rPr lang="cs-CZ" dirty="0"/>
              <a:t>Vzdělávací obor: Matematika a její aplikace</a:t>
            </a:r>
          </a:p>
          <a:p>
            <a:pPr>
              <a:lnSpc>
                <a:spcPct val="150000"/>
              </a:lnSpc>
            </a:pPr>
            <a:r>
              <a:rPr lang="cs-CZ" dirty="0"/>
              <a:t>Tematický okruh: </a:t>
            </a:r>
            <a:r>
              <a:rPr lang="cs-CZ" dirty="0" smtClean="0"/>
              <a:t>Geometrie v rovině a prostoru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Téma: </a:t>
            </a:r>
            <a:r>
              <a:rPr lang="cs-CZ" dirty="0" smtClean="0"/>
              <a:t>Pravoúhlá soustava souřadnic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Pomůcky: PC, </a:t>
            </a:r>
            <a:r>
              <a:rPr lang="cs-CZ" dirty="0" smtClean="0"/>
              <a:t>dataprojektor, rýsovací potřeby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Anotace: </a:t>
            </a:r>
            <a:r>
              <a:rPr lang="cs-CZ" dirty="0" smtClean="0"/>
              <a:t>Prezentace seznamuje žáky s pravoúhlou soustavou souřadnic v rovině a způsobem, jak se v této soustavě vyznačují body.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Tato </a:t>
            </a:r>
            <a:r>
              <a:rPr lang="cs-CZ" dirty="0"/>
              <a:t>práce je šířena pod licencí CC BY-SA 3.0. Odkazy a citace jsou platné k datu vytvoření této práce.</a:t>
            </a:r>
          </a:p>
          <a:p>
            <a:pPr>
              <a:lnSpc>
                <a:spcPct val="150000"/>
              </a:lnSpc>
            </a:pPr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6542852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051520"/>
          </a:xfrm>
        </p:spPr>
        <p:txBody>
          <a:bodyPr/>
          <a:lstStyle/>
          <a:p>
            <a:r>
              <a:rPr lang="cs-CZ" sz="4000" dirty="0" smtClean="0"/>
              <a:t>Pravoúhlá soustava souřadnic </a:t>
            </a:r>
            <a:r>
              <a:rPr lang="cs-CZ" sz="4000" i="1" dirty="0" smtClean="0"/>
              <a:t>0xy</a:t>
            </a:r>
            <a:endParaRPr lang="cs-CZ" sz="4000" i="1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324962"/>
            <a:ext cx="4896544" cy="5254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6156176" y="3717032"/>
            <a:ext cx="648072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6083021" y="4854050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sa x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8736" y="3306044"/>
            <a:ext cx="21130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První osa soustavy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souřadnic 0xy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79712" y="1324962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osa y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1259632" y="2060848"/>
            <a:ext cx="1430531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9491" y="2215061"/>
            <a:ext cx="21902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Druhá osa soustava</a:t>
            </a:r>
          </a:p>
          <a:p>
            <a:r>
              <a:rPr lang="cs-CZ" dirty="0">
                <a:solidFill>
                  <a:srgbClr val="C00000"/>
                </a:solidFill>
              </a:rPr>
              <a:t>s</a:t>
            </a:r>
            <a:r>
              <a:rPr lang="cs-CZ" dirty="0" smtClean="0">
                <a:solidFill>
                  <a:srgbClr val="C00000"/>
                </a:solidFill>
              </a:rPr>
              <a:t>ouřadnic </a:t>
            </a:r>
            <a:r>
              <a:rPr lang="cs-CZ" i="1" dirty="0" smtClean="0">
                <a:solidFill>
                  <a:srgbClr val="C00000"/>
                </a:solidFill>
              </a:rPr>
              <a:t>0xy</a:t>
            </a:r>
            <a:endParaRPr lang="cs-CZ" i="1" dirty="0">
              <a:solidFill>
                <a:srgbClr val="C00000"/>
              </a:solidFill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 flipH="1" flipV="1">
            <a:off x="3059832" y="5038716"/>
            <a:ext cx="648072" cy="7665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707904" y="5810944"/>
            <a:ext cx="36109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Počátek 0 soustavy souřadnic </a:t>
            </a:r>
            <a:r>
              <a:rPr lang="cs-CZ" i="1" dirty="0" smtClean="0">
                <a:solidFill>
                  <a:srgbClr val="0070C0"/>
                </a:solidFill>
              </a:rPr>
              <a:t>0xy</a:t>
            </a:r>
            <a:endParaRPr lang="cs-CZ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4531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12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Postup rýsování pravoúhlé soustavy souřadnic 0xy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Narýsuj přímku</a:t>
            </a:r>
            <a:r>
              <a:rPr lang="cs-CZ" i="1" dirty="0" smtClean="0"/>
              <a:t> x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Narýsuj přímku kolmou k přímce </a:t>
            </a:r>
            <a:r>
              <a:rPr lang="cs-CZ" i="1" dirty="0" smtClean="0"/>
              <a:t>x</a:t>
            </a:r>
            <a:r>
              <a:rPr lang="cs-CZ" dirty="0" smtClean="0"/>
              <a:t> a označ ji </a:t>
            </a:r>
            <a:r>
              <a:rPr lang="cs-CZ" i="1" dirty="0" smtClean="0"/>
              <a:t>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Průsečík přímek</a:t>
            </a:r>
            <a:r>
              <a:rPr lang="cs-CZ" i="1" dirty="0" smtClean="0"/>
              <a:t> x </a:t>
            </a:r>
            <a:r>
              <a:rPr lang="cs-CZ" dirty="0" smtClean="0"/>
              <a:t>a</a:t>
            </a:r>
            <a:r>
              <a:rPr lang="cs-CZ" i="1" dirty="0" smtClean="0"/>
              <a:t> y </a:t>
            </a:r>
            <a:r>
              <a:rPr lang="cs-CZ" dirty="0" smtClean="0"/>
              <a:t>označ písmenem </a:t>
            </a:r>
            <a:r>
              <a:rPr lang="cs-CZ" i="1" dirty="0" smtClean="0"/>
              <a:t>0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Vyznač na přímce x jako na číselné ose obrazy čísel, za obraz čísla 0</a:t>
            </a:r>
            <a:r>
              <a:rPr lang="cs-CZ" i="1" dirty="0" smtClean="0"/>
              <a:t> </a:t>
            </a:r>
            <a:r>
              <a:rPr lang="cs-CZ" dirty="0" smtClean="0"/>
              <a:t>zvol bod </a:t>
            </a:r>
            <a:r>
              <a:rPr lang="cs-CZ" i="1" dirty="0" smtClean="0"/>
              <a:t>0</a:t>
            </a:r>
            <a:r>
              <a:rPr lang="cs-CZ" dirty="0" smtClean="0"/>
              <a:t>. Jednotku zvol 1 cm.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Podobně vyznač obrazy celých čísel na přímce y.</a:t>
            </a:r>
          </a:p>
        </p:txBody>
      </p:sp>
    </p:spTree>
    <p:extLst>
      <p:ext uri="{BB962C8B-B14F-4D97-AF65-F5344CB8AC3E}">
        <p14:creationId xmlns:p14="http://schemas.microsoft.com/office/powerpoint/2010/main" val="3264689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907504"/>
          </a:xfrm>
        </p:spPr>
        <p:txBody>
          <a:bodyPr/>
          <a:lstStyle/>
          <a:p>
            <a:r>
              <a:rPr lang="cs-CZ" sz="4000" dirty="0" smtClean="0"/>
              <a:t>Souřadnice bodu</a:t>
            </a:r>
            <a:endParaRPr lang="cs-CZ" sz="40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01130"/>
            <a:ext cx="7200800" cy="5587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47664" y="1334739"/>
            <a:ext cx="10086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A </a:t>
            </a:r>
            <a:r>
              <a:rPr lang="en-US" sz="2000" dirty="0" smtClean="0">
                <a:solidFill>
                  <a:srgbClr val="FF0000"/>
                </a:solidFill>
              </a:rPr>
              <a:t>[</a:t>
            </a:r>
            <a:r>
              <a:rPr lang="cs-CZ" sz="2000" dirty="0" smtClean="0">
                <a:solidFill>
                  <a:srgbClr val="FF0000"/>
                </a:solidFill>
              </a:rPr>
              <a:t>-2</a:t>
            </a:r>
            <a:r>
              <a:rPr lang="en-US" sz="2000" dirty="0" smtClean="0">
                <a:solidFill>
                  <a:srgbClr val="FF0000"/>
                </a:solidFill>
              </a:rPr>
              <a:t>;</a:t>
            </a:r>
            <a:r>
              <a:rPr lang="cs-CZ" sz="2000" dirty="0" smtClean="0">
                <a:solidFill>
                  <a:srgbClr val="FF0000"/>
                </a:solidFill>
              </a:rPr>
              <a:t>3</a:t>
            </a:r>
            <a:r>
              <a:rPr lang="en-US" sz="2000" dirty="0" smtClean="0">
                <a:solidFill>
                  <a:srgbClr val="FF0000"/>
                </a:solidFill>
              </a:rPr>
              <a:t>]</a:t>
            </a:r>
            <a:endParaRPr lang="cs-CZ" sz="2000" dirty="0">
              <a:solidFill>
                <a:srgbClr val="FF0000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1993073" y="2276872"/>
            <a:ext cx="0" cy="2448272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1259632" y="5013176"/>
            <a:ext cx="576064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0" y="5608775"/>
            <a:ext cx="36025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První souřadnice bodu A je -2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993073" y="2276872"/>
            <a:ext cx="1609516" cy="0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3707904" y="1422369"/>
            <a:ext cx="648072" cy="7760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355976" y="1222314"/>
            <a:ext cx="36298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Druhá souřadnice bodu A je 3.</a:t>
            </a:r>
            <a:endParaRPr lang="cs-CZ" sz="2000" dirty="0">
              <a:solidFill>
                <a:srgbClr val="FF0000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6948264" y="472514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6956658" y="3951688"/>
            <a:ext cx="0" cy="830170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6222510" y="5013176"/>
            <a:ext cx="576064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4479728" y="5832551"/>
            <a:ext cx="35060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První souřadnice bodu B je 4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cxnSp>
        <p:nvCxnSpPr>
          <p:cNvPr id="31" name="Přímá spojnice 30"/>
          <p:cNvCxnSpPr/>
          <p:nvPr/>
        </p:nvCxnSpPr>
        <p:spPr>
          <a:xfrm>
            <a:off x="3707904" y="3923331"/>
            <a:ext cx="3248754" cy="0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7" name="Přímá spojnice se šipkou 3076"/>
          <p:cNvCxnSpPr/>
          <p:nvPr/>
        </p:nvCxnSpPr>
        <p:spPr>
          <a:xfrm flipH="1">
            <a:off x="3851920" y="3068960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8" name="TextovéPole 3077"/>
          <p:cNvSpPr txBox="1"/>
          <p:nvPr/>
        </p:nvSpPr>
        <p:spPr>
          <a:xfrm>
            <a:off x="4519573" y="2668850"/>
            <a:ext cx="36118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Druhá souřadnice bodu B je 1.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3079" name="TextovéPole 3078"/>
          <p:cNvSpPr txBox="1"/>
          <p:nvPr/>
        </p:nvSpPr>
        <p:spPr>
          <a:xfrm>
            <a:off x="7350872" y="3523879"/>
            <a:ext cx="8963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B</a:t>
            </a:r>
            <a:r>
              <a:rPr lang="en-US" sz="2000" dirty="0" smtClean="0">
                <a:solidFill>
                  <a:srgbClr val="00B050"/>
                </a:solidFill>
              </a:rPr>
              <a:t> [4;1]</a:t>
            </a:r>
            <a:endParaRPr lang="cs-CZ" sz="2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4254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0" grpId="0"/>
      <p:bldP spid="16" grpId="0"/>
      <p:bldP spid="29" grpId="0"/>
      <p:bldP spid="3078" grpId="0"/>
      <p:bldP spid="307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Postup vynášení bodu do pravoúhlé soustavy souřadnic </a:t>
            </a:r>
            <a:r>
              <a:rPr lang="cs-CZ" sz="4000" i="1" dirty="0" smtClean="0"/>
              <a:t>0xy</a:t>
            </a:r>
            <a:endParaRPr lang="cs-CZ" sz="40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Vrať se k pravoúhlé soustavě souřadnic </a:t>
            </a:r>
            <a:r>
              <a:rPr lang="cs-CZ" i="1" dirty="0" smtClean="0"/>
              <a:t>0xy</a:t>
            </a:r>
            <a:r>
              <a:rPr lang="cs-CZ" dirty="0" smtClean="0"/>
              <a:t>, kterou jsi narýsoval.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Najdi na ose x bod označený -2 a sestroj v něm kolmici k ose x (čárkovaně).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Najdi na ose y bod označený 3 a sestroj v něm čárkovaně kolmici k ose y.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Průsečík sestrojených kolmic označ A.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Podobným způsobem narýsuj bod B </a:t>
            </a:r>
            <a:r>
              <a:rPr lang="en-US" dirty="0" smtClean="0"/>
              <a:t>[</a:t>
            </a:r>
            <a:r>
              <a:rPr lang="cs-CZ" dirty="0" smtClean="0"/>
              <a:t>4</a:t>
            </a:r>
            <a:r>
              <a:rPr lang="en-US" dirty="0" smtClean="0"/>
              <a:t>;</a:t>
            </a:r>
            <a:r>
              <a:rPr lang="cs-CZ" dirty="0" smtClean="0"/>
              <a:t>1</a:t>
            </a:r>
            <a:r>
              <a:rPr lang="en-US" dirty="0" smtClean="0"/>
              <a:t>]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9149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Sestroj na pravoúhlé soustavě souřadnice</a:t>
            </a:r>
            <a:r>
              <a:rPr lang="cs-CZ" sz="4000" i="1" dirty="0" smtClean="0"/>
              <a:t> 0xy </a:t>
            </a:r>
            <a:r>
              <a:rPr lang="cs-CZ" sz="4000" dirty="0" smtClean="0"/>
              <a:t>body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en-US" dirty="0" smtClean="0"/>
              <a:t>[</a:t>
            </a:r>
            <a:r>
              <a:rPr lang="cs-CZ" dirty="0" smtClean="0"/>
              <a:t>1</a:t>
            </a:r>
            <a:r>
              <a:rPr lang="en-US" dirty="0" smtClean="0"/>
              <a:t>;</a:t>
            </a:r>
            <a:r>
              <a:rPr lang="cs-CZ" dirty="0" smtClean="0"/>
              <a:t>5</a:t>
            </a:r>
            <a:r>
              <a:rPr lang="en-US" dirty="0" smtClean="0"/>
              <a:t>]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L</a:t>
            </a:r>
            <a:r>
              <a:rPr lang="en-US" dirty="0" smtClean="0"/>
              <a:t>[</a:t>
            </a:r>
            <a:r>
              <a:rPr lang="cs-CZ" dirty="0" smtClean="0"/>
              <a:t>-2</a:t>
            </a:r>
            <a:r>
              <a:rPr lang="en-US" dirty="0" smtClean="0"/>
              <a:t>;</a:t>
            </a:r>
            <a:r>
              <a:rPr lang="cs-CZ" dirty="0" smtClean="0"/>
              <a:t>-3</a:t>
            </a:r>
            <a:r>
              <a:rPr lang="en-US" dirty="0" smtClean="0"/>
              <a:t>]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</a:t>
            </a:r>
            <a:r>
              <a:rPr lang="en-US" dirty="0" smtClean="0"/>
              <a:t>[</a:t>
            </a:r>
            <a:r>
              <a:rPr lang="cs-CZ" dirty="0" smtClean="0"/>
              <a:t>5</a:t>
            </a:r>
            <a:r>
              <a:rPr lang="en-US" dirty="0" smtClean="0"/>
              <a:t>;</a:t>
            </a:r>
            <a:r>
              <a:rPr lang="cs-CZ" dirty="0" smtClean="0"/>
              <a:t>2 </a:t>
            </a:r>
            <a:r>
              <a:rPr lang="en-US" dirty="0" smtClean="0"/>
              <a:t>]</a:t>
            </a:r>
          </a:p>
          <a:p>
            <a:endParaRPr lang="en-US" dirty="0"/>
          </a:p>
          <a:p>
            <a:r>
              <a:rPr lang="en-US" dirty="0" smtClean="0"/>
              <a:t>Bod</a:t>
            </a:r>
            <a:r>
              <a:rPr lang="cs-CZ" dirty="0" smtClean="0"/>
              <a:t> N</a:t>
            </a:r>
            <a:r>
              <a:rPr lang="en-US" dirty="0" smtClean="0"/>
              <a:t>, </a:t>
            </a:r>
            <a:r>
              <a:rPr lang="cs-CZ" dirty="0" smtClean="0"/>
              <a:t>jehož první souřadnice je -4, druhá je 2.</a:t>
            </a:r>
          </a:p>
          <a:p>
            <a:endParaRPr lang="cs-CZ" dirty="0" smtClean="0"/>
          </a:p>
          <a:p>
            <a:r>
              <a:rPr lang="cs-CZ" dirty="0" smtClean="0"/>
              <a:t>Bod P, který má první souřadnici -2 a druhou -3.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2524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ODVÁRKO, Oldřich a Jiří KADLEČEK. </a:t>
            </a:r>
            <a:r>
              <a:rPr lang="cs-CZ" i="1" dirty="0"/>
              <a:t>Matematika pro 7. ročník základní školy</a:t>
            </a:r>
            <a:r>
              <a:rPr lang="cs-CZ" dirty="0"/>
              <a:t>. 1. vyd. Praha: Prometheus, 1998, s. 38-39. Učebnice pro základní školy (Prometheus). ISBN 80-7196-126-4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Obrázky pochází z programu </a:t>
            </a:r>
            <a:r>
              <a:rPr lang="cs-CZ" dirty="0" err="1" smtClean="0"/>
              <a:t>GeoGebra</a:t>
            </a:r>
            <a:endParaRPr lang="cs-CZ" dirty="0" smtClean="0"/>
          </a:p>
          <a:p>
            <a:r>
              <a:rPr lang="cs-CZ" dirty="0"/>
              <a:t>Texty jsou vlastní originální tvorbou autora.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74364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62</TotalTime>
  <Words>381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Pravoúhlá soustava souřadnic v rovině</vt:lpstr>
      <vt:lpstr>Prezentace aplikace PowerPoint</vt:lpstr>
      <vt:lpstr>Pravoúhlá soustava souřadnic 0xy</vt:lpstr>
      <vt:lpstr>Postup rýsování pravoúhlé soustavy souřadnic 0xy</vt:lpstr>
      <vt:lpstr>Souřadnice bodu</vt:lpstr>
      <vt:lpstr>Postup vynášení bodu do pravoúhlé soustavy souřadnic 0xy</vt:lpstr>
      <vt:lpstr>Sestroj na pravoúhlé soustavě souřadnice 0xy body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Pravoúhlá soustava souřadnic v rovině</dc:title>
  <dc:creator>pokorna</dc:creator>
  <cp:lastModifiedBy>malkova</cp:lastModifiedBy>
  <cp:revision>12</cp:revision>
  <dcterms:created xsi:type="dcterms:W3CDTF">2013-02-27T14:05:27Z</dcterms:created>
  <dcterms:modified xsi:type="dcterms:W3CDTF">2013-06-16T17:38:57Z</dcterms:modified>
</cp:coreProperties>
</file>