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ECA69E3-334F-40CF-8E13-0E488D8A963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F439364-72B6-403F-9283-6A9BB19F5D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Čtyřúhelník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683568" y="620688"/>
            <a:ext cx="172819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11760" y="620688"/>
            <a:ext cx="158417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95936" y="1052736"/>
            <a:ext cx="612068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683568" y="1484784"/>
            <a:ext cx="3924436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Lichoběžník 11"/>
          <p:cNvSpPr/>
          <p:nvPr/>
        </p:nvSpPr>
        <p:spPr>
          <a:xfrm>
            <a:off x="1223628" y="5445224"/>
            <a:ext cx="2376264" cy="1152128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osoúhelník 14"/>
          <p:cNvSpPr/>
          <p:nvPr/>
        </p:nvSpPr>
        <p:spPr>
          <a:xfrm>
            <a:off x="6012160" y="5445224"/>
            <a:ext cx="2088232" cy="1152128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4" descr="Y: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8301" y="11881"/>
            <a:ext cx="4859338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396802" y="1229494"/>
            <a:ext cx="27403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VY_42_INOVACE_23_02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300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51625" y="160076"/>
            <a:ext cx="871296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/>
              <a:t>Škola: Základní škola Trávníky Otrokovice, příspěvková organizace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Číslo projektu: CZ.1.07/1.4.00/21.2637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výukového materiálu: </a:t>
            </a:r>
            <a:r>
              <a:rPr lang="cs-CZ" sz="1600" dirty="0" smtClean="0"/>
              <a:t>Čtyřúhelník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Autor: Mgr. Zuzana Pokorná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Vytvořeno: </a:t>
            </a:r>
            <a:r>
              <a:rPr lang="cs-CZ" sz="1600" dirty="0" smtClean="0"/>
              <a:t>8. dubna 2013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Ročník: </a:t>
            </a:r>
            <a:r>
              <a:rPr lang="cs-CZ" sz="1600" dirty="0" smtClean="0"/>
              <a:t>7.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Vzdělávací oblast: Matematika a její aplikace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obor: Matematika a její aplikace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Tematický okruh: </a:t>
            </a:r>
            <a:r>
              <a:rPr lang="cs-CZ" sz="1600" dirty="0" smtClean="0"/>
              <a:t>Geometrie v rovině a prostoru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Téma: </a:t>
            </a:r>
            <a:r>
              <a:rPr lang="cs-CZ" sz="1600" dirty="0" smtClean="0"/>
              <a:t>Čtyřúhelníky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Pomůcky: PC, </a:t>
            </a:r>
            <a:r>
              <a:rPr lang="cs-CZ" sz="1600" dirty="0" smtClean="0"/>
              <a:t>dataprojektor, </a:t>
            </a:r>
            <a:r>
              <a:rPr lang="cs-CZ" sz="1600" dirty="0"/>
              <a:t>Pracovní karty a šablony pro činnostní učení matematice nakladatelství Tvořivá </a:t>
            </a:r>
            <a:r>
              <a:rPr lang="cs-CZ" sz="1600" dirty="0" smtClean="0"/>
              <a:t>škola – karta č. 16 a, 7. ročník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Anotace: </a:t>
            </a:r>
            <a:r>
              <a:rPr lang="cs-CZ" sz="1600" dirty="0" smtClean="0"/>
              <a:t>Prezentace seznamuje žáky se čtyřúhelníky a rovnoběžníky. Jsou zde zastoupeny 4 základní čtyřúhelníky spolu se základními vlastnostmi. </a:t>
            </a:r>
          </a:p>
          <a:p>
            <a:pPr>
              <a:lnSpc>
                <a:spcPct val="150000"/>
              </a:lnSpc>
            </a:pPr>
            <a:r>
              <a:rPr lang="cs-CZ" sz="1600" dirty="0" smtClean="0"/>
              <a:t>Tato </a:t>
            </a:r>
            <a:r>
              <a:rPr lang="cs-CZ" sz="1600" dirty="0"/>
              <a:t>práce je šířena pod licencí CC BY-SA 3.0. Odkazy a citace jsou platné k datu vytvoření této práce</a:t>
            </a:r>
            <a:r>
              <a:rPr lang="cs-CZ" sz="1600" dirty="0" smtClean="0"/>
              <a:t>.</a:t>
            </a:r>
            <a:r>
              <a:rPr lang="cs-CZ" sz="1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6551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Čtyřúhelník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771800" y="2564904"/>
            <a:ext cx="324036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1979712" y="2564904"/>
            <a:ext cx="792088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79712" y="4221088"/>
            <a:ext cx="4608512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12160" y="3284984"/>
            <a:ext cx="57606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551081" y="425709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51089" y="432445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26106" y="2915652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57056" y="2195572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29378" y="5045966"/>
            <a:ext cx="5495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Body A, B, C, D – vrcholy čtyřúhelníku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22521" y="43244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74278" y="36450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5345" y="2564904"/>
            <a:ext cx="287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79712" y="310177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82361" y="5661247"/>
            <a:ext cx="4296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  <a:r>
              <a:rPr lang="cs-CZ" sz="2400" dirty="0" smtClean="0"/>
              <a:t>, b, c, d – strany čtyřúhelníku</a:t>
            </a:r>
            <a:endParaRPr lang="cs-CZ" sz="2400" dirty="0"/>
          </a:p>
        </p:txBody>
      </p:sp>
      <p:sp>
        <p:nvSpPr>
          <p:cNvPr id="23" name="Oblouk 22"/>
          <p:cNvSpPr/>
          <p:nvPr/>
        </p:nvSpPr>
        <p:spPr>
          <a:xfrm>
            <a:off x="1782867" y="3753764"/>
            <a:ext cx="792088" cy="981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louk 24"/>
          <p:cNvSpPr/>
          <p:nvPr/>
        </p:nvSpPr>
        <p:spPr>
          <a:xfrm flipH="1" flipV="1">
            <a:off x="5681621" y="2801640"/>
            <a:ext cx="661078" cy="854804"/>
          </a:xfrm>
          <a:prstGeom prst="arc">
            <a:avLst>
              <a:gd name="adj1" fmla="val 1446586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louk 25"/>
          <p:cNvSpPr/>
          <p:nvPr/>
        </p:nvSpPr>
        <p:spPr>
          <a:xfrm flipV="1">
            <a:off x="2111740" y="2195572"/>
            <a:ext cx="926429" cy="82837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/>
          <p:nvPr/>
        </p:nvSpPr>
        <p:spPr>
          <a:xfrm flipH="1">
            <a:off x="5915855" y="3820398"/>
            <a:ext cx="936104" cy="94539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149843" y="382039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064589" y="3884298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803582" y="3274536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γ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664028" y="2616974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δ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682361" y="6226873"/>
            <a:ext cx="5296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dirty="0"/>
              <a:t>α</a:t>
            </a:r>
            <a:r>
              <a:rPr lang="cs-CZ" sz="2400" dirty="0" smtClean="0"/>
              <a:t>, </a:t>
            </a:r>
            <a:r>
              <a:rPr lang="el-GR" sz="2400" dirty="0" smtClean="0"/>
              <a:t>β</a:t>
            </a:r>
            <a:r>
              <a:rPr lang="cs-CZ" sz="2400" dirty="0" smtClean="0"/>
              <a:t>, </a:t>
            </a:r>
            <a:r>
              <a:rPr lang="el-GR" sz="2400" dirty="0" smtClean="0"/>
              <a:t>γ</a:t>
            </a:r>
            <a:r>
              <a:rPr lang="cs-CZ" sz="2400" dirty="0" smtClean="0"/>
              <a:t>, </a:t>
            </a:r>
            <a:r>
              <a:rPr lang="el-GR" sz="2400" dirty="0" smtClean="0"/>
              <a:t>δ</a:t>
            </a:r>
            <a:r>
              <a:rPr lang="cs-CZ" sz="2400" dirty="0" smtClean="0"/>
              <a:t> – vnitřní úhly čtyřúhelníku</a:t>
            </a:r>
            <a:endParaRPr lang="cs-CZ" sz="2400" dirty="0"/>
          </a:p>
        </p:txBody>
      </p:sp>
      <p:cxnSp>
        <p:nvCxnSpPr>
          <p:cNvPr id="34" name="Přímá spojnice 33"/>
          <p:cNvCxnSpPr/>
          <p:nvPr/>
        </p:nvCxnSpPr>
        <p:spPr>
          <a:xfrm flipV="1">
            <a:off x="1979712" y="3286441"/>
            <a:ext cx="4032448" cy="934647"/>
          </a:xfrm>
          <a:prstGeom prst="line">
            <a:avLst/>
          </a:prstGeom>
          <a:ln w="63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stCxn id="16" idx="2"/>
          </p:cNvCxnSpPr>
          <p:nvPr/>
        </p:nvCxnSpPr>
        <p:spPr>
          <a:xfrm>
            <a:off x="2738356" y="2564904"/>
            <a:ext cx="3849868" cy="1759550"/>
          </a:xfrm>
          <a:prstGeom prst="line">
            <a:avLst/>
          </a:prstGeom>
          <a:ln w="63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4198014" y="2062389"/>
            <a:ext cx="4865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AC, BD – úhlopříčky čtyřúhelníku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1302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5" grpId="0" animBg="1"/>
      <p:bldP spid="26" grpId="0" animBg="1"/>
      <p:bldP spid="27" grpId="0" animBg="1"/>
      <p:bldP spid="28" grpId="0"/>
      <p:bldP spid="29" grpId="0"/>
      <p:bldP spid="30" grpId="0"/>
      <p:bldP spid="31" grpId="0"/>
      <p:bldP spid="32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</a:t>
            </a:r>
            <a:endParaRPr lang="cs-CZ" dirty="0"/>
          </a:p>
        </p:txBody>
      </p:sp>
      <p:sp>
        <p:nvSpPr>
          <p:cNvPr id="5" name="Kosoúhelník 4"/>
          <p:cNvSpPr/>
          <p:nvPr/>
        </p:nvSpPr>
        <p:spPr>
          <a:xfrm>
            <a:off x="2699792" y="2060848"/>
            <a:ext cx="3168352" cy="1440160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73675" y="367201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89255" y="368149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72441" y="1876182"/>
            <a:ext cx="348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63801" y="187396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180" y="4298532"/>
            <a:ext cx="88889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Rovnoběžník je čtyřúhelník, který má každé dvě protější strany </a:t>
            </a:r>
          </a:p>
          <a:p>
            <a:pPr algn="ctr"/>
            <a:r>
              <a:rPr lang="cs-CZ" sz="2400" dirty="0"/>
              <a:t>r</a:t>
            </a:r>
            <a:r>
              <a:rPr lang="cs-CZ" sz="2400" dirty="0" smtClean="0"/>
              <a:t>ovnoběžné a shodné.</a:t>
            </a:r>
            <a:endParaRPr lang="cs-CZ" sz="2400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5489255" y="2780928"/>
            <a:ext cx="48318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489255" y="2924944"/>
            <a:ext cx="48318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745101" y="2564904"/>
            <a:ext cx="386739" cy="123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99792" y="2688405"/>
            <a:ext cx="432048" cy="1645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966769" y="5296773"/>
            <a:ext cx="7021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Velikost úsečky AD je stejná s velikostí úsečky BC.</a:t>
            </a:r>
            <a:endParaRPr lang="cs-CZ" sz="2400" dirty="0"/>
          </a:p>
        </p:txBody>
      </p:sp>
      <p:cxnSp>
        <p:nvCxnSpPr>
          <p:cNvPr id="28" name="Přímá spojnice 27"/>
          <p:cNvCxnSpPr/>
          <p:nvPr/>
        </p:nvCxnSpPr>
        <p:spPr>
          <a:xfrm>
            <a:off x="4067944" y="1876182"/>
            <a:ext cx="0" cy="3671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139952" y="1823390"/>
            <a:ext cx="0" cy="4749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067944" y="3284984"/>
            <a:ext cx="0" cy="387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139952" y="3284984"/>
            <a:ext cx="0" cy="3965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966769" y="5948357"/>
            <a:ext cx="7021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Velikost úsečky AB je stejná s velikostí úsečky CD.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948264" y="2298306"/>
            <a:ext cx="94929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sz="2400" dirty="0" smtClean="0"/>
              <a:t>α</a:t>
            </a:r>
            <a:r>
              <a:rPr lang="cs-CZ" sz="2400" dirty="0" smtClean="0"/>
              <a:t> = </a:t>
            </a:r>
            <a:r>
              <a:rPr lang="el-GR" sz="2400" dirty="0" smtClean="0"/>
              <a:t>γ</a:t>
            </a:r>
            <a:r>
              <a:rPr lang="cs-CZ" sz="2400" dirty="0" smtClean="0"/>
              <a:t> </a:t>
            </a:r>
          </a:p>
          <a:p>
            <a:r>
              <a:rPr lang="el-GR" sz="2400" dirty="0"/>
              <a:t>β</a:t>
            </a:r>
            <a:r>
              <a:rPr lang="cs-CZ" sz="2400" dirty="0" smtClean="0"/>
              <a:t> = </a:t>
            </a:r>
            <a:r>
              <a:rPr lang="el-GR" sz="2400" dirty="0" smtClean="0"/>
              <a:t>δ</a:t>
            </a:r>
            <a:endParaRPr lang="cs-CZ" sz="2400" dirty="0"/>
          </a:p>
        </p:txBody>
      </p:sp>
      <p:sp>
        <p:nvSpPr>
          <p:cNvPr id="38" name="Oblouk 37"/>
          <p:cNvSpPr/>
          <p:nvPr/>
        </p:nvSpPr>
        <p:spPr>
          <a:xfrm>
            <a:off x="2383453" y="3005949"/>
            <a:ext cx="792088" cy="981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2807733" y="304918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40" name="Oblouk 39"/>
          <p:cNvSpPr/>
          <p:nvPr/>
        </p:nvSpPr>
        <p:spPr>
          <a:xfrm flipV="1">
            <a:off x="2473376" y="1631378"/>
            <a:ext cx="926429" cy="82837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3023095" y="2113640"/>
            <a:ext cx="304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δ</a:t>
            </a:r>
            <a:endParaRPr lang="cs-CZ" dirty="0"/>
          </a:p>
        </p:txBody>
      </p:sp>
      <p:sp>
        <p:nvSpPr>
          <p:cNvPr id="42" name="Oblouk 41"/>
          <p:cNvSpPr/>
          <p:nvPr/>
        </p:nvSpPr>
        <p:spPr>
          <a:xfrm flipH="1" flipV="1">
            <a:off x="5210423" y="1618162"/>
            <a:ext cx="661078" cy="854804"/>
          </a:xfrm>
          <a:prstGeom prst="arc">
            <a:avLst>
              <a:gd name="adj1" fmla="val 1446586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5411179" y="2060848"/>
            <a:ext cx="322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γ</a:t>
            </a:r>
            <a:endParaRPr lang="cs-CZ" dirty="0"/>
          </a:p>
        </p:txBody>
      </p:sp>
      <p:sp>
        <p:nvSpPr>
          <p:cNvPr id="44" name="Oblouk 43"/>
          <p:cNvSpPr/>
          <p:nvPr/>
        </p:nvSpPr>
        <p:spPr>
          <a:xfrm flipH="1">
            <a:off x="5184068" y="3049185"/>
            <a:ext cx="936104" cy="94539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5210423" y="3127317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β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01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7" grpId="0"/>
      <p:bldP spid="8" grpId="0"/>
      <p:bldP spid="9" grpId="0"/>
      <p:bldP spid="10" grpId="0"/>
      <p:bldP spid="26" grpId="0"/>
      <p:bldP spid="36" grpId="0"/>
      <p:bldP spid="37" grpId="0"/>
      <p:bldP spid="38" grpId="0" animBg="1"/>
      <p:bldP spid="39" grpId="0"/>
      <p:bldP spid="40" grpId="0" animBg="1"/>
      <p:bldP spid="41" grpId="0"/>
      <p:bldP spid="42" grpId="0" animBg="1"/>
      <p:bldP spid="43" grpId="0"/>
      <p:bldP spid="44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Rovnoběžníky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Obdélník</a:t>
            </a:r>
          </a:p>
          <a:p>
            <a:r>
              <a:rPr lang="cs-CZ" dirty="0" smtClean="0"/>
              <a:t>Kosodélník</a:t>
            </a:r>
          </a:p>
          <a:p>
            <a:r>
              <a:rPr lang="cs-CZ" dirty="0" smtClean="0"/>
              <a:t>Čtverec</a:t>
            </a:r>
          </a:p>
          <a:p>
            <a:r>
              <a:rPr lang="cs-CZ" dirty="0" smtClean="0"/>
              <a:t>Kosočtverec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841513" y="2060848"/>
            <a:ext cx="2448272" cy="129614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osoúhelník 4"/>
          <p:cNvSpPr/>
          <p:nvPr/>
        </p:nvSpPr>
        <p:spPr>
          <a:xfrm>
            <a:off x="899592" y="4005064"/>
            <a:ext cx="2376264" cy="914400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89785" y="4143609"/>
            <a:ext cx="1944216" cy="172819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úhelník 6"/>
          <p:cNvSpPr/>
          <p:nvPr/>
        </p:nvSpPr>
        <p:spPr>
          <a:xfrm>
            <a:off x="3386514" y="5007705"/>
            <a:ext cx="2016224" cy="1368152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221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1520"/>
          </a:xfrm>
        </p:spPr>
        <p:txBody>
          <a:bodyPr/>
          <a:lstStyle/>
          <a:p>
            <a:r>
              <a:rPr lang="cs-CZ" dirty="0" smtClean="0"/>
              <a:t>Obdélník, kosodélník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556792"/>
            <a:ext cx="3384376" cy="15841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32299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1642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86341" y="1748715"/>
            <a:ext cx="45576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Obdélník</a:t>
            </a:r>
          </a:p>
          <a:p>
            <a:pPr algn="ctr"/>
            <a:r>
              <a:rPr lang="cs-CZ" sz="2400" dirty="0"/>
              <a:t>a</a:t>
            </a:r>
            <a:r>
              <a:rPr lang="cs-CZ" sz="2400" dirty="0" smtClean="0"/>
              <a:t> ≠ b</a:t>
            </a:r>
          </a:p>
          <a:p>
            <a:pPr algn="ctr"/>
            <a:r>
              <a:rPr lang="cs-CZ" sz="2400" dirty="0" smtClean="0"/>
              <a:t>Všechny vnitřní úhly jsou pravé</a:t>
            </a:r>
            <a:endParaRPr lang="cs-CZ" sz="2400" dirty="0"/>
          </a:p>
        </p:txBody>
      </p:sp>
      <p:sp>
        <p:nvSpPr>
          <p:cNvPr id="8" name="Kosoúhelník 7"/>
          <p:cNvSpPr/>
          <p:nvPr/>
        </p:nvSpPr>
        <p:spPr>
          <a:xfrm>
            <a:off x="4932040" y="4077072"/>
            <a:ext cx="3744416" cy="1656184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59086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41421" y="48919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1" name="Oblouk 10"/>
          <p:cNvSpPr/>
          <p:nvPr/>
        </p:nvSpPr>
        <p:spPr>
          <a:xfrm>
            <a:off x="4595586" y="5261296"/>
            <a:ext cx="792088" cy="981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999915" y="534041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3727" y="4365104"/>
            <a:ext cx="37673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Kosodélník</a:t>
            </a:r>
          </a:p>
          <a:p>
            <a:pPr algn="ctr"/>
            <a:r>
              <a:rPr lang="cs-CZ" sz="2400" dirty="0"/>
              <a:t>a</a:t>
            </a:r>
            <a:r>
              <a:rPr lang="cs-CZ" sz="2400" dirty="0" smtClean="0"/>
              <a:t> ≠ b</a:t>
            </a:r>
          </a:p>
          <a:p>
            <a:pPr algn="ctr"/>
            <a:r>
              <a:rPr lang="cs-CZ" sz="2400" dirty="0" smtClean="0"/>
              <a:t>Vnitřní úhly nejsou pravé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0425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 animBg="1"/>
      <p:bldP spid="9" grpId="0"/>
      <p:bldP spid="10" grpId="0"/>
      <p:bldP spid="11" grpId="0" animBg="1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07504"/>
          </a:xfrm>
        </p:spPr>
        <p:txBody>
          <a:bodyPr/>
          <a:lstStyle/>
          <a:p>
            <a:r>
              <a:rPr lang="cs-CZ" dirty="0" smtClean="0"/>
              <a:t>Čtverec, kosočtverec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628800"/>
            <a:ext cx="2808312" cy="23762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186795" y="41343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2684" y="26505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006" y="4560328"/>
            <a:ext cx="45576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Čtverec</a:t>
            </a:r>
          </a:p>
          <a:p>
            <a:pPr algn="ctr"/>
            <a:r>
              <a:rPr lang="cs-CZ" sz="2400" dirty="0" smtClean="0"/>
              <a:t>Všechny strany shodné</a:t>
            </a:r>
          </a:p>
          <a:p>
            <a:pPr algn="ctr"/>
            <a:r>
              <a:rPr lang="cs-CZ" sz="2400" dirty="0" smtClean="0"/>
              <a:t>Všechny vnitřní úhly jsou pravé</a:t>
            </a:r>
            <a:endParaRPr lang="cs-CZ" sz="2400" dirty="0"/>
          </a:p>
        </p:txBody>
      </p:sp>
      <p:sp>
        <p:nvSpPr>
          <p:cNvPr id="8" name="Kosoúhelník 7"/>
          <p:cNvSpPr/>
          <p:nvPr/>
        </p:nvSpPr>
        <p:spPr>
          <a:xfrm>
            <a:off x="5436096" y="4093320"/>
            <a:ext cx="2880320" cy="2134344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505137" y="63682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66375" y="51604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Oblouk 10"/>
          <p:cNvSpPr/>
          <p:nvPr/>
        </p:nvSpPr>
        <p:spPr>
          <a:xfrm>
            <a:off x="5190894" y="5742772"/>
            <a:ext cx="792088" cy="981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507323" y="5858332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α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72277" y="1866051"/>
            <a:ext cx="40079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Kosočtverec</a:t>
            </a:r>
          </a:p>
          <a:p>
            <a:pPr algn="ctr"/>
            <a:r>
              <a:rPr lang="cs-CZ" sz="2400" dirty="0" smtClean="0"/>
              <a:t>Všechny strany jsou shodné</a:t>
            </a:r>
          </a:p>
          <a:p>
            <a:pPr algn="ctr"/>
            <a:r>
              <a:rPr lang="cs-CZ" sz="2400" dirty="0" smtClean="0"/>
              <a:t>Vnitřní úhly nejsou pravé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4679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/>
      <p:bldP spid="7" grpId="0"/>
      <p:bldP spid="8" grpId="0" animBg="1"/>
      <p:bldP spid="9" grpId="0"/>
      <p:bldP spid="10" grpId="0"/>
      <p:bldP spid="11" grpId="0" animBg="1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4"/>
            <a:ext cx="8568952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/>
              <a:t>Texty jsou vlastní originální tvorbou autora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/>
              <a:t>Všechny </a:t>
            </a:r>
            <a:r>
              <a:rPr lang="cs-CZ" dirty="0" smtClean="0"/>
              <a:t>objekty </a:t>
            </a:r>
            <a:r>
              <a:rPr lang="cs-CZ" dirty="0"/>
              <a:t>použité k vytvoření tohoto materiálu jsou součástí softwaru Microsoft®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035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68</TotalTime>
  <Words>292</Words>
  <Application>Microsoft Office PowerPoint</Application>
  <PresentationFormat>Předvádění na obrazovce (4:3)</PresentationFormat>
  <Paragraphs>78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Čtyřúhelník</vt:lpstr>
      <vt:lpstr>Prezentace aplikace PowerPoint</vt:lpstr>
      <vt:lpstr>Čtyřúhelník</vt:lpstr>
      <vt:lpstr>Rovnoběžník</vt:lpstr>
      <vt:lpstr>Rovnoběžníky</vt:lpstr>
      <vt:lpstr>Obdélník, kosodélník</vt:lpstr>
      <vt:lpstr>Čtverec, kosočtverec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Čtyřúhelníky</dc:title>
  <dc:creator>pokorna</dc:creator>
  <cp:lastModifiedBy>malkova</cp:lastModifiedBy>
  <cp:revision>13</cp:revision>
  <dcterms:created xsi:type="dcterms:W3CDTF">2013-03-29T16:43:00Z</dcterms:created>
  <dcterms:modified xsi:type="dcterms:W3CDTF">2013-06-16T17:19:28Z</dcterms:modified>
</cp:coreProperties>
</file>