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C58C6-C254-4EA8-9B0C-AA67AF85CB10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2CC6A-858B-4CA3-B780-837E06E2CA2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C58C6-C254-4EA8-9B0C-AA67AF85CB10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2CC6A-858B-4CA3-B780-837E06E2CA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C58C6-C254-4EA8-9B0C-AA67AF85CB10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2CC6A-858B-4CA3-B780-837E06E2CA2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C58C6-C254-4EA8-9B0C-AA67AF85CB10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2CC6A-858B-4CA3-B780-837E06E2CA2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C58C6-C254-4EA8-9B0C-AA67AF85CB10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2CC6A-858B-4CA3-B780-837E06E2CA2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C58C6-C254-4EA8-9B0C-AA67AF85CB10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2CC6A-858B-4CA3-B780-837E06E2CA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C58C6-C254-4EA8-9B0C-AA67AF85CB10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2CC6A-858B-4CA3-B780-837E06E2CA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C58C6-C254-4EA8-9B0C-AA67AF85CB10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2CC6A-858B-4CA3-B780-837E06E2CA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C58C6-C254-4EA8-9B0C-AA67AF85CB10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2CC6A-858B-4CA3-B780-837E06E2CA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C58C6-C254-4EA8-9B0C-AA67AF85CB10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2CC6A-858B-4CA3-B780-837E06E2CA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C58C6-C254-4EA8-9B0C-AA67AF85CB10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2CC6A-858B-4CA3-B780-837E06E2CA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E8C58C6-C254-4EA8-9B0C-AA67AF85CB10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5D2CC6A-858B-4CA3-B780-837E06E2CA2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2023865"/>
          </a:xfrm>
        </p:spPr>
        <p:txBody>
          <a:bodyPr/>
          <a:lstStyle/>
          <a:p>
            <a:r>
              <a:rPr lang="cs-CZ" dirty="0" smtClean="0"/>
              <a:t>Lichoběžník</a:t>
            </a:r>
            <a:endParaRPr lang="cs-CZ" dirty="0"/>
          </a:p>
        </p:txBody>
      </p:sp>
      <p:sp>
        <p:nvSpPr>
          <p:cNvPr id="4" name="Lichoběžník 3"/>
          <p:cNvSpPr/>
          <p:nvPr/>
        </p:nvSpPr>
        <p:spPr>
          <a:xfrm>
            <a:off x="2627784" y="3908648"/>
            <a:ext cx="4104456" cy="2160240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4" descr="Y:\Log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4087" y="0"/>
            <a:ext cx="4859338" cy="1217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43936" y="6488668"/>
            <a:ext cx="27403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VY_42_INOVACE_25_02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312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116632"/>
            <a:ext cx="8712968" cy="68788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dirty="0"/>
              <a:t>Škola: Základní škola Trávníky Otrokovice, příspěvková organizace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Číslo projektu: CZ.1.07/1.4.00/21.2637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výukového materiálu: </a:t>
            </a:r>
            <a:r>
              <a:rPr lang="cs-CZ" sz="1600" dirty="0" smtClean="0"/>
              <a:t>Lichoběžník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Autor: Mgr. Zuzana Pokorná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Vytvořeno: </a:t>
            </a:r>
            <a:r>
              <a:rPr lang="cs-CZ" sz="1600" dirty="0" smtClean="0"/>
              <a:t>7. dubna </a:t>
            </a:r>
            <a:r>
              <a:rPr lang="cs-CZ" sz="1600" dirty="0"/>
              <a:t>2013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Ročník: </a:t>
            </a:r>
            <a:r>
              <a:rPr lang="cs-CZ" sz="1600" dirty="0" smtClean="0"/>
              <a:t>7.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Vzdělávací oblast: Matematika a její aplikace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obor: Matematika a její aplikace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Tematický okruh: </a:t>
            </a:r>
            <a:r>
              <a:rPr lang="cs-CZ" sz="1600" dirty="0" smtClean="0"/>
              <a:t>Geometrie v rovině a prostoru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Téma: Č</a:t>
            </a:r>
            <a:r>
              <a:rPr lang="cs-CZ" sz="1600" dirty="0" smtClean="0"/>
              <a:t>tyřúhelníky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 smtClean="0"/>
              <a:t>Pomůcky: PC, dataprojektor, </a:t>
            </a:r>
            <a:r>
              <a:rPr lang="cs-CZ" sz="1600" dirty="0"/>
              <a:t>Pracovní karty a šablony pro činnostní učení matematice nakladatelství Tvořivá </a:t>
            </a:r>
            <a:r>
              <a:rPr lang="cs-CZ" sz="1600" dirty="0" smtClean="0"/>
              <a:t>škola – karta č. 14 </a:t>
            </a:r>
            <a:r>
              <a:rPr lang="cs-CZ" sz="1600" dirty="0" smtClean="0"/>
              <a:t>b, 7. </a:t>
            </a:r>
            <a:r>
              <a:rPr lang="cs-CZ" sz="1600" smtClean="0"/>
              <a:t>ročník</a:t>
            </a:r>
            <a:endParaRPr lang="cs-CZ" sz="1600" dirty="0" smtClean="0"/>
          </a:p>
          <a:p>
            <a:pPr>
              <a:lnSpc>
                <a:spcPct val="150000"/>
              </a:lnSpc>
            </a:pPr>
            <a:r>
              <a:rPr lang="cs-CZ" sz="1600" dirty="0" smtClean="0"/>
              <a:t>Anotace</a:t>
            </a:r>
            <a:r>
              <a:rPr lang="cs-CZ" sz="1600" dirty="0"/>
              <a:t>: </a:t>
            </a:r>
            <a:r>
              <a:rPr lang="cs-CZ" sz="1600" dirty="0" smtClean="0"/>
              <a:t>Prezentace je zaměřená na učivo o lichoběžnících. Nejdříve lichoběžník přibližuje a ukazuje některé jeho vlastnosti. Poté jsou v prezentaci uvedeny příklady na obvod a obsah lichoběžníku. </a:t>
            </a:r>
          </a:p>
          <a:p>
            <a:pPr>
              <a:lnSpc>
                <a:spcPct val="150000"/>
              </a:lnSpc>
            </a:pPr>
            <a:r>
              <a:rPr lang="cs-CZ" sz="1600" dirty="0" smtClean="0"/>
              <a:t>Tato </a:t>
            </a:r>
            <a:r>
              <a:rPr lang="cs-CZ" sz="1600" dirty="0"/>
              <a:t>práce je šířena pod licencí CC BY-SA 3.0. Odkazy a citace jsou platné k datu vytvoření této práce.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991190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1374" y="-99392"/>
            <a:ext cx="8229600" cy="1123528"/>
          </a:xfrm>
        </p:spPr>
        <p:txBody>
          <a:bodyPr/>
          <a:lstStyle/>
          <a:p>
            <a:r>
              <a:rPr lang="cs-CZ" dirty="0" smtClean="0"/>
              <a:t>Lichoběžník</a:t>
            </a:r>
            <a:endParaRPr lang="cs-CZ" dirty="0"/>
          </a:p>
        </p:txBody>
      </p:sp>
      <p:sp>
        <p:nvSpPr>
          <p:cNvPr id="4" name="Lichoběžník 3"/>
          <p:cNvSpPr/>
          <p:nvPr/>
        </p:nvSpPr>
        <p:spPr>
          <a:xfrm>
            <a:off x="755575" y="1556792"/>
            <a:ext cx="3101893" cy="1440159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1374" y="3100318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9912" y="3100318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09297" y="1358797"/>
            <a:ext cx="348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5650" y="1372126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97444" y="1573631"/>
            <a:ext cx="474655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Lichoběžník má dvě strany </a:t>
            </a:r>
          </a:p>
          <a:p>
            <a:pPr algn="ctr"/>
            <a:r>
              <a:rPr lang="cs-CZ" sz="2400" dirty="0" smtClean="0"/>
              <a:t>rovnoběžné, zbývající dvě strany </a:t>
            </a:r>
          </a:p>
          <a:p>
            <a:pPr algn="ctr"/>
            <a:r>
              <a:rPr lang="cs-CZ" sz="2400" dirty="0" smtClean="0"/>
              <a:t>různoběžné.</a:t>
            </a:r>
            <a:endParaRPr lang="cs-CZ" sz="2400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1979712" y="2773960"/>
            <a:ext cx="0" cy="3263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123728" y="2773960"/>
            <a:ext cx="0" cy="3263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979712" y="1372126"/>
            <a:ext cx="0" cy="3560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123728" y="1358797"/>
            <a:ext cx="0" cy="3826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276242" y="310031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779912" y="217379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423810" y="1225457"/>
            <a:ext cx="287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92710" y="2092205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92080" y="3123607"/>
            <a:ext cx="9204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 ‖ c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164288" y="3100318"/>
            <a:ext cx="10005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 ‖ d</a:t>
            </a:r>
            <a:endParaRPr lang="cs-CZ" sz="2800" dirty="0"/>
          </a:p>
        </p:txBody>
      </p:sp>
      <p:cxnSp>
        <p:nvCxnSpPr>
          <p:cNvPr id="25" name="Přímá spojnice 24"/>
          <p:cNvCxnSpPr/>
          <p:nvPr/>
        </p:nvCxnSpPr>
        <p:spPr>
          <a:xfrm>
            <a:off x="7524328" y="3284984"/>
            <a:ext cx="288032" cy="1846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082547" y="4476395"/>
            <a:ext cx="46297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AB, CD – základny lichoběžníku</a:t>
            </a:r>
          </a:p>
          <a:p>
            <a:r>
              <a:rPr lang="cs-CZ" sz="2400" dirty="0" smtClean="0"/>
              <a:t>AD, BC – ramena lichoběžníku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 – výška lichoběžníku</a:t>
            </a:r>
            <a:endParaRPr lang="cs-CZ" sz="2400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2982103" y="1580033"/>
            <a:ext cx="0" cy="1393676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2711068" y="2276871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9716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  <p:bldP spid="6" grpId="0"/>
      <p:bldP spid="7" grpId="0"/>
      <p:bldP spid="8" grpId="0"/>
      <p:bldP spid="9" grpId="0"/>
      <p:bldP spid="18" grpId="0"/>
      <p:bldP spid="19" grpId="0"/>
      <p:bldP spid="20" grpId="0"/>
      <p:bldP spid="21" grpId="0"/>
      <p:bldP spid="22" grpId="0"/>
      <p:bldP spid="23" grpId="0"/>
      <p:bldP spid="27" grpId="0"/>
      <p:bldP spid="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1259632" y="2348880"/>
            <a:ext cx="29523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4211960" y="764704"/>
            <a:ext cx="0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2411760" y="764704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1259632" y="764704"/>
            <a:ext cx="1152128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861507" y="2470649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23181" y="247974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74825" y="466435"/>
            <a:ext cx="348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49160" y="436022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85755" y="248408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74825" y="137212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168231" y="460965"/>
            <a:ext cx="287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18452" y="1206397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72297" y="805354"/>
            <a:ext cx="3390672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1"/>
                </a:solidFill>
              </a:rPr>
              <a:t>Pravoúhlý lichoběžník</a:t>
            </a:r>
          </a:p>
          <a:p>
            <a:pPr algn="ctr"/>
            <a:r>
              <a:rPr lang="cs-CZ" sz="2400" dirty="0" smtClean="0"/>
              <a:t>Jedno rameno je kolmé</a:t>
            </a:r>
          </a:p>
          <a:p>
            <a:pPr algn="ctr"/>
            <a:r>
              <a:rPr lang="cs-CZ" sz="2400" dirty="0" smtClean="0"/>
              <a:t> k oběma základnám.</a:t>
            </a:r>
          </a:p>
          <a:p>
            <a:pPr algn="ctr"/>
            <a:r>
              <a:rPr lang="cs-CZ" sz="2400" dirty="0"/>
              <a:t>b</a:t>
            </a:r>
            <a:r>
              <a:rPr lang="cs-CZ" sz="2400" dirty="0" smtClean="0"/>
              <a:t> = v</a:t>
            </a:r>
          </a:p>
          <a:p>
            <a:pPr algn="ctr"/>
            <a:endParaRPr lang="cs-CZ" sz="2400" dirty="0"/>
          </a:p>
        </p:txBody>
      </p:sp>
      <p:sp>
        <p:nvSpPr>
          <p:cNvPr id="22" name="Lichoběžník 21"/>
          <p:cNvSpPr/>
          <p:nvPr/>
        </p:nvSpPr>
        <p:spPr>
          <a:xfrm>
            <a:off x="4932040" y="3632448"/>
            <a:ext cx="3524347" cy="2376264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673698" y="612465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293522" y="6124654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945350" y="3447782"/>
            <a:ext cx="348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073496" y="3447782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859602" y="613015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315513" y="480592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168226" y="3263116"/>
            <a:ext cx="287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855799" y="482058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31" name="Oblouk 30"/>
          <p:cNvSpPr/>
          <p:nvPr/>
        </p:nvSpPr>
        <p:spPr>
          <a:xfrm>
            <a:off x="4687731" y="5552998"/>
            <a:ext cx="667578" cy="98881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louk 31"/>
          <p:cNvSpPr/>
          <p:nvPr/>
        </p:nvSpPr>
        <p:spPr>
          <a:xfrm flipH="1">
            <a:off x="7862257" y="5483345"/>
            <a:ext cx="900100" cy="98881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louk 32"/>
          <p:cNvSpPr/>
          <p:nvPr/>
        </p:nvSpPr>
        <p:spPr>
          <a:xfrm flipH="1" flipV="1">
            <a:off x="7621314" y="3236214"/>
            <a:ext cx="648072" cy="79246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louk 33"/>
          <p:cNvSpPr/>
          <p:nvPr/>
        </p:nvSpPr>
        <p:spPr>
          <a:xfrm flipV="1">
            <a:off x="5118864" y="3341997"/>
            <a:ext cx="681995" cy="580899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5358679" y="5483345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α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562493" y="5508674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β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356182" y="3844015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γ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690821" y="3847138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δ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18284" y="3922896"/>
            <a:ext cx="40622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Rovnoramenný lichoběžník</a:t>
            </a:r>
          </a:p>
          <a:p>
            <a:pPr algn="ctr"/>
            <a:r>
              <a:rPr lang="cs-CZ" sz="2400" dirty="0" smtClean="0"/>
              <a:t>Ramena jsou shodné úsečky.</a:t>
            </a:r>
          </a:p>
          <a:p>
            <a:pPr algn="ctr"/>
            <a:r>
              <a:rPr lang="cs-CZ" sz="2400" dirty="0"/>
              <a:t>b</a:t>
            </a:r>
            <a:r>
              <a:rPr lang="cs-CZ" sz="2400" dirty="0" smtClean="0"/>
              <a:t> = d,    </a:t>
            </a:r>
            <a:r>
              <a:rPr lang="el-GR" sz="2400" dirty="0" smtClean="0"/>
              <a:t>α</a:t>
            </a:r>
            <a:r>
              <a:rPr lang="cs-CZ" sz="2400" dirty="0" smtClean="0"/>
              <a:t> </a:t>
            </a:r>
            <a:r>
              <a:rPr lang="el-GR" sz="2400" dirty="0" smtClean="0"/>
              <a:t>=</a:t>
            </a:r>
            <a:r>
              <a:rPr lang="cs-CZ" sz="2400" dirty="0" smtClean="0"/>
              <a:t> </a:t>
            </a:r>
            <a:r>
              <a:rPr lang="el-GR" sz="2400" dirty="0" smtClean="0"/>
              <a:t>β,</a:t>
            </a:r>
            <a:r>
              <a:rPr lang="cs-CZ" sz="2400" dirty="0" smtClean="0"/>
              <a:t>    </a:t>
            </a:r>
            <a:r>
              <a:rPr lang="el-GR" sz="2400" dirty="0" smtClean="0"/>
              <a:t>γ</a:t>
            </a:r>
            <a:r>
              <a:rPr lang="cs-CZ" sz="2400" dirty="0" smtClean="0"/>
              <a:t> </a:t>
            </a:r>
            <a:r>
              <a:rPr lang="el-GR" sz="2400" dirty="0" smtClean="0"/>
              <a:t>=</a:t>
            </a:r>
            <a:r>
              <a:rPr lang="cs-CZ" sz="2400" dirty="0" smtClean="0"/>
              <a:t> </a:t>
            </a:r>
            <a:r>
              <a:rPr lang="el-GR" sz="2400" dirty="0" smtClean="0"/>
              <a:t>δ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26586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 animBg="1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 animBg="1"/>
      <p:bldP spid="32" grpId="0" animBg="1"/>
      <p:bldP spid="33" grpId="0" animBg="1"/>
      <p:bldP spid="34" grpId="0" animBg="1"/>
      <p:bldP spid="35" grpId="0"/>
      <p:bldP spid="36" grpId="0"/>
      <p:bldP spid="37" grpId="0"/>
      <p:bldP spid="38" grpId="0"/>
      <p:bldP spid="3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8298" y="332656"/>
            <a:ext cx="8229600" cy="1600200"/>
          </a:xfrm>
        </p:spPr>
        <p:txBody>
          <a:bodyPr/>
          <a:lstStyle/>
          <a:p>
            <a:r>
              <a:rPr lang="cs-CZ" dirty="0" smtClean="0"/>
              <a:t>Obvod a obsah lichoběžníku</a:t>
            </a:r>
            <a:endParaRPr lang="cs-CZ" dirty="0"/>
          </a:p>
        </p:txBody>
      </p:sp>
      <p:sp>
        <p:nvSpPr>
          <p:cNvPr id="4" name="Lichoběžník 3"/>
          <p:cNvSpPr/>
          <p:nvPr/>
        </p:nvSpPr>
        <p:spPr>
          <a:xfrm>
            <a:off x="2972390" y="2900568"/>
            <a:ext cx="3101893" cy="1440159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608189" y="444409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96727" y="4444094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6112" y="2702573"/>
            <a:ext cx="348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02465" y="2715902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93057" y="444409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96727" y="351757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40625" y="2569233"/>
            <a:ext cx="287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09525" y="3435981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17" name="Přímá spojnice 16"/>
          <p:cNvCxnSpPr/>
          <p:nvPr/>
        </p:nvCxnSpPr>
        <p:spPr>
          <a:xfrm>
            <a:off x="5223503" y="2953719"/>
            <a:ext cx="0" cy="1393676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927883" y="3620647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460439" y="5288024"/>
            <a:ext cx="25731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 = a + b + c + d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651549" y="5288024"/>
                <a:ext cx="1834285" cy="7319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8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𝑎</m:t>
                            </m:r>
                            <m:r>
                              <a:rPr lang="cs-CZ" sz="2800" b="0" i="1" smtClean="0"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0" i="1" smtClean="0">
                                <a:latin typeface="Cambria Math"/>
                              </a:rPr>
                              <m:t>𝑐</m:t>
                            </m:r>
                          </m:e>
                        </m:d>
                        <m:r>
                          <a:rPr lang="cs-CZ" sz="2800" b="0" i="1" smtClean="0">
                            <a:latin typeface="Cambria Math"/>
                          </a:rPr>
                          <m:t> .   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1549" y="5288024"/>
                <a:ext cx="1834285" cy="731932"/>
              </a:xfrm>
              <a:prstGeom prst="rect">
                <a:avLst/>
              </a:prstGeom>
              <a:blipFill rotWithShape="1">
                <a:blip r:embed="rId2"/>
                <a:stretch>
                  <a:fillRect l="-6645" b="-99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23247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  <p:bldP spid="6" grpId="0"/>
      <p:bldP spid="7" grpId="0"/>
      <p:bldP spid="8" grpId="0"/>
      <p:bldP spid="13" grpId="0"/>
      <p:bldP spid="14" grpId="0"/>
      <p:bldP spid="15" grpId="0"/>
      <p:bldP spid="16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27520"/>
            <a:ext cx="59817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Vypočítej obsah lichoběžníku, je-li zadáno: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5493" y="1253950"/>
            <a:ext cx="43620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a = 5 cm, c = 8 cm, v = 0,6 cm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985949" y="1844824"/>
                <a:ext cx="1450590" cy="64075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𝑎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+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𝑐</m:t>
                            </m:r>
                          </m:e>
                        </m:d>
                        <m:r>
                          <a:rPr lang="cs-CZ" sz="2400" b="0" i="1" smtClean="0">
                            <a:latin typeface="Cambria Math"/>
                          </a:rPr>
                          <m:t>. 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5949" y="1844824"/>
                <a:ext cx="1450590" cy="640753"/>
              </a:xfrm>
              <a:prstGeom prst="rect">
                <a:avLst/>
              </a:prstGeom>
              <a:blipFill rotWithShape="1">
                <a:blip r:embed="rId2"/>
                <a:stretch>
                  <a:fillRect l="-6723" b="-95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985949" y="2503802"/>
                <a:ext cx="1666354" cy="64075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5+8 </m:t>
                            </m:r>
                          </m:e>
                        </m:d>
                        <m:r>
                          <a:rPr lang="cs-CZ" sz="2400" b="0" i="1" smtClean="0">
                            <a:latin typeface="Cambria Math"/>
                          </a:rPr>
                          <m:t>. 0,6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5949" y="2503802"/>
                <a:ext cx="1666354" cy="640753"/>
              </a:xfrm>
              <a:prstGeom prst="rect">
                <a:avLst/>
              </a:prstGeom>
              <a:blipFill rotWithShape="1">
                <a:blip r:embed="rId3"/>
                <a:stretch>
                  <a:fillRect l="-5861" b="-95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1985949" y="3265982"/>
            <a:ext cx="18325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 = 3,9 (cm</a:t>
            </a:r>
            <a:r>
              <a:rPr lang="cs-CZ" sz="2400" baseline="300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FF0000"/>
                </a:solidFill>
              </a:rPr>
              <a:t>)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5491" y="4149080"/>
            <a:ext cx="41232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a = 13 m, c = 6 m, v = 10 m 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985949" y="4704484"/>
                <a:ext cx="1549976" cy="64075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𝑎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+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𝑐</m:t>
                            </m:r>
                          </m:e>
                        </m:d>
                        <m:r>
                          <a:rPr lang="cs-CZ" sz="2400" b="0" i="1" smtClean="0">
                            <a:latin typeface="Cambria Math"/>
                          </a:rPr>
                          <m:t> .  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5949" y="4704484"/>
                <a:ext cx="1549976" cy="640753"/>
              </a:xfrm>
              <a:prstGeom prst="rect">
                <a:avLst/>
              </a:prstGeom>
              <a:blipFill rotWithShape="1">
                <a:blip r:embed="rId4"/>
                <a:stretch>
                  <a:fillRect l="-6299" b="-95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985947" y="5387227"/>
                <a:ext cx="1799403" cy="64075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13+6</m:t>
                            </m:r>
                          </m:e>
                        </m:d>
                        <m:r>
                          <a:rPr lang="cs-CZ" sz="2400" b="0" i="1" smtClean="0">
                            <a:latin typeface="Cambria Math"/>
                          </a:rPr>
                          <m:t> .  10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5947" y="5387227"/>
                <a:ext cx="1799403" cy="640753"/>
              </a:xfrm>
              <a:prstGeom prst="rect">
                <a:avLst/>
              </a:prstGeom>
              <a:blipFill rotWithShape="1">
                <a:blip r:embed="rId5"/>
                <a:stretch>
                  <a:fillRect l="-5424" b="-95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1985948" y="6165502"/>
            <a:ext cx="16193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 = 95 (m</a:t>
            </a:r>
            <a:r>
              <a:rPr lang="cs-CZ" sz="2400" baseline="300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FF0000"/>
                </a:solidFill>
              </a:rPr>
              <a:t>)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3855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231031"/>
            <a:ext cx="88994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Vypočítej obvod a obsah lichoběžníků ve čtvercové síti dle karty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039321"/>
            <a:ext cx="42659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Rovnoramenný lichoběžník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043608" y="1988840"/>
                <a:ext cx="2305439" cy="30358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o</a:t>
                </a:r>
                <a:r>
                  <a:rPr lang="cs-CZ" sz="2400" dirty="0" smtClean="0"/>
                  <a:t> = a + b + c + d</a:t>
                </a:r>
              </a:p>
              <a:p>
                <a:r>
                  <a:rPr lang="cs-CZ" sz="2400" dirty="0"/>
                  <a:t>o</a:t>
                </a:r>
                <a:r>
                  <a:rPr lang="cs-CZ" sz="2400" dirty="0" smtClean="0"/>
                  <a:t> = 7 + 5 + 3 + 5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o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 = 20</a:t>
                </a:r>
              </a:p>
              <a:p>
                <a:endParaRPr lang="cs-CZ" sz="2400" dirty="0"/>
              </a:p>
              <a:p>
                <a:r>
                  <a:rPr lang="cs-CZ" sz="2400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𝑎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+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𝑐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 </m:t>
                            </m:r>
                          </m:e>
                        </m:d>
                        <m:r>
                          <a:rPr lang="cs-CZ" sz="2400" b="0" i="1" smtClean="0">
                            <a:latin typeface="Cambria Math"/>
                          </a:rPr>
                          <m:t> .  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r>
                  <a:rPr lang="cs-CZ" sz="2400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7+3</m:t>
                            </m:r>
                          </m:e>
                        </m:d>
                        <m:r>
                          <a:rPr lang="cs-CZ" sz="2400" b="0" i="1" smtClean="0">
                            <a:latin typeface="Cambria Math"/>
                          </a:rPr>
                          <m:t> .  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S = 25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1988840"/>
                <a:ext cx="2305439" cy="3035831"/>
              </a:xfrm>
              <a:prstGeom prst="rect">
                <a:avLst/>
              </a:prstGeom>
              <a:blipFill rotWithShape="1">
                <a:blip r:embed="rId2"/>
                <a:stretch>
                  <a:fillRect l="-3968" t="-1606" b="-36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5076056" y="2017586"/>
            <a:ext cx="3569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Pravoúhlý lichoběžník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608830" y="2852936"/>
                <a:ext cx="2430474" cy="30358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o</a:t>
                </a:r>
                <a:r>
                  <a:rPr lang="cs-CZ" sz="2400" dirty="0" smtClean="0"/>
                  <a:t> = a + b + c + d</a:t>
                </a:r>
              </a:p>
              <a:p>
                <a:r>
                  <a:rPr lang="cs-CZ" sz="2400" dirty="0"/>
                  <a:t>o</a:t>
                </a:r>
                <a:r>
                  <a:rPr lang="cs-CZ" sz="2400" dirty="0" smtClean="0"/>
                  <a:t> = 7 + 5 + 3 + 6,3</a:t>
                </a:r>
              </a:p>
              <a:p>
                <a:r>
                  <a:rPr lang="cs-CZ" sz="2400" dirty="0">
                    <a:solidFill>
                      <a:srgbClr val="FF0000"/>
                    </a:solidFill>
                  </a:rPr>
                  <a:t>o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 = 21,3</a:t>
                </a:r>
              </a:p>
              <a:p>
                <a:endParaRPr lang="cs-CZ" sz="2400" dirty="0"/>
              </a:p>
              <a:p>
                <a:r>
                  <a:rPr lang="cs-CZ" sz="2400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𝑎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+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𝑐</m:t>
                            </m:r>
                          </m:e>
                        </m:d>
                        <m:r>
                          <a:rPr lang="cs-CZ" sz="2400" b="0" i="1" smtClean="0">
                            <a:latin typeface="Cambria Math"/>
                          </a:rPr>
                          <m:t> .  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r>
                  <a:rPr lang="cs-CZ" sz="2400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7+3</m:t>
                            </m:r>
                          </m:e>
                        </m:d>
                        <m:r>
                          <a:rPr lang="cs-CZ" sz="2400" b="0" i="1" smtClean="0">
                            <a:latin typeface="Cambria Math"/>
                          </a:rPr>
                          <m:t> .  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S = 25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8830" y="2852936"/>
                <a:ext cx="2430474" cy="3035831"/>
              </a:xfrm>
              <a:prstGeom prst="rect">
                <a:avLst/>
              </a:prstGeom>
              <a:blipFill rotWithShape="1">
                <a:blip r:embed="rId3"/>
                <a:stretch>
                  <a:fillRect l="-3759" t="-1606" r="-3008" b="-36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80006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ODVÁRKO, Oldřich a Jiří KADLEČEK. </a:t>
            </a:r>
            <a:r>
              <a:rPr lang="cs-CZ" i="1" dirty="0"/>
              <a:t>Matematika pro 7. ročník základní školy</a:t>
            </a:r>
            <a:r>
              <a:rPr lang="cs-CZ" dirty="0"/>
              <a:t>. 1. vyd. Praha: Prometheus, 1999, s. 58-63. Učebnice pro základní školy (Prometheus). ISBN 80-7196-129-9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Texty jsou vlastní originální tvorbou autora.</a:t>
            </a:r>
          </a:p>
          <a:p>
            <a:r>
              <a:rPr lang="cs-CZ" dirty="0"/>
              <a:t>Všechny </a:t>
            </a:r>
            <a:r>
              <a:rPr lang="cs-CZ" dirty="0" smtClean="0"/>
              <a:t>objekty </a:t>
            </a:r>
            <a:r>
              <a:rPr lang="cs-CZ" dirty="0"/>
              <a:t>použité k vytvoření tohoto materiálu jsou součástí softwaru Microsoft® Office.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7234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60</TotalTime>
  <Words>475</Words>
  <Application>Microsoft Office PowerPoint</Application>
  <PresentationFormat>Předvádění na obrazovce (4:3)</PresentationFormat>
  <Paragraphs>104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Lichoběžník</vt:lpstr>
      <vt:lpstr>Prezentace aplikace PowerPoint</vt:lpstr>
      <vt:lpstr>Lichoběžník</vt:lpstr>
      <vt:lpstr>Prezentace aplikace PowerPoint</vt:lpstr>
      <vt:lpstr>Obvod a obsah lichoběžníku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Lichoběžník</dc:title>
  <dc:creator>pokorna</dc:creator>
  <cp:lastModifiedBy>malkova</cp:lastModifiedBy>
  <cp:revision>12</cp:revision>
  <dcterms:created xsi:type="dcterms:W3CDTF">2013-03-30T14:45:37Z</dcterms:created>
  <dcterms:modified xsi:type="dcterms:W3CDTF">2013-06-16T17:36:46Z</dcterms:modified>
</cp:coreProperties>
</file>