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B22A5D-C999-40D6-80DA-FABD82FF96D5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49DD7D3-11B8-4C61-ACC0-A6D568A7A51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2743945"/>
          </a:xfrm>
        </p:spPr>
        <p:txBody>
          <a:bodyPr/>
          <a:lstStyle/>
          <a:p>
            <a:r>
              <a:rPr lang="cs-CZ" dirty="0" smtClean="0"/>
              <a:t>Obvod a obsah rovnoběžníku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3915544" y="4365104"/>
            <a:ext cx="1368152" cy="64807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483496" y="5013176"/>
            <a:ext cx="432048" cy="9144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89679" y="5927576"/>
            <a:ext cx="2586105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5283696" y="4365104"/>
            <a:ext cx="792088" cy="156247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882" y="35429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63053" y="6488668"/>
            <a:ext cx="2740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VY_42_INOVACE_26_02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7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58847"/>
            <a:ext cx="8856984" cy="65094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/>
              <a:t>Škola</a:t>
            </a:r>
            <a:r>
              <a:rPr lang="cs-CZ" sz="1600" dirty="0"/>
              <a:t>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výukového materiálu: </a:t>
            </a:r>
            <a:r>
              <a:rPr lang="cs-CZ" sz="1600" dirty="0" smtClean="0"/>
              <a:t>Obvod a obsah rovnoběžníku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Vytvořeno: </a:t>
            </a:r>
            <a:r>
              <a:rPr lang="cs-CZ" sz="1600" dirty="0" smtClean="0"/>
              <a:t>6. dubna </a:t>
            </a:r>
            <a:r>
              <a:rPr lang="cs-CZ" sz="1600" dirty="0"/>
              <a:t>2013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Ročník: </a:t>
            </a:r>
            <a:r>
              <a:rPr lang="cs-CZ" sz="1600" dirty="0" smtClean="0"/>
              <a:t>7.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Tematický okruh: </a:t>
            </a:r>
            <a:r>
              <a:rPr lang="cs-CZ" sz="1600" dirty="0" smtClean="0"/>
              <a:t>Geometrie v rovině a prostoru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Téma: </a:t>
            </a:r>
            <a:r>
              <a:rPr lang="cs-CZ" sz="1600" dirty="0" smtClean="0"/>
              <a:t>Čtyřúhelníky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 smtClean="0"/>
              <a:t>Pomůcky: PC, dataprojektor, </a:t>
            </a:r>
            <a:r>
              <a:rPr lang="cs-CZ" sz="1600" dirty="0"/>
              <a:t>Pracovní karty a šablony pro činnostní učení matematice nakladatelství Tvořivá </a:t>
            </a:r>
            <a:r>
              <a:rPr lang="cs-CZ" sz="1600" dirty="0" smtClean="0"/>
              <a:t>škola </a:t>
            </a:r>
            <a:r>
              <a:rPr lang="cs-CZ" sz="1600" dirty="0" smtClean="0"/>
              <a:t>– karta č. 14 b, 7. ročník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Anotace</a:t>
            </a:r>
            <a:r>
              <a:rPr lang="cs-CZ" sz="1600" dirty="0" smtClean="0"/>
              <a:t>: Materiál slouží k procvičení  učiva o rovnoběžnících, konkrétně se zaměřuje na obvod a obsah. Prezentace uvádí vzorce pro výpočet obvodu i obsahu a taktéž konkrétní příklady.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Tato </a:t>
            </a:r>
            <a:r>
              <a:rPr lang="cs-CZ" sz="1600" dirty="0"/>
              <a:t>práce je šířena pod licencí CC BY-SA 3.0. Odkazy a citace jsou platné k datu vytvoření této práce.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9400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a obsah rovnoběžníku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00808"/>
            <a:ext cx="1915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Opakujeme: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9633" y="2189082"/>
            <a:ext cx="74950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Jaký je vzorec pro obvod a obsah čtverce a obdélníka?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242250" y="2780928"/>
            <a:ext cx="1994374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67040" y="2924944"/>
            <a:ext cx="3649483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089396" y="47158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7802" y="35593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91782" y="45811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13531" y="356327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90111" y="5153377"/>
            <a:ext cx="2031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 </a:t>
            </a:r>
            <a:r>
              <a:rPr lang="cs-CZ" sz="2200" dirty="0" smtClean="0"/>
              <a:t>= a + a + a + a</a:t>
            </a:r>
          </a:p>
          <a:p>
            <a:r>
              <a:rPr lang="cs-CZ" sz="2200" dirty="0"/>
              <a:t>o</a:t>
            </a:r>
            <a:r>
              <a:rPr lang="cs-CZ" sz="2200" dirty="0" smtClean="0"/>
              <a:t> </a:t>
            </a:r>
            <a:r>
              <a:rPr lang="cs-CZ" sz="2200" dirty="0" smtClean="0"/>
              <a:t>= 4 . a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28111" y="5153377"/>
            <a:ext cx="206017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o</a:t>
            </a:r>
            <a:r>
              <a:rPr lang="cs-CZ" sz="2200" dirty="0" smtClean="0"/>
              <a:t> </a:t>
            </a:r>
            <a:r>
              <a:rPr lang="cs-CZ" sz="2200" dirty="0" smtClean="0"/>
              <a:t>= a + a + b + b</a:t>
            </a:r>
          </a:p>
          <a:p>
            <a:r>
              <a:rPr lang="cs-CZ" sz="2200" dirty="0"/>
              <a:t>o</a:t>
            </a:r>
            <a:r>
              <a:rPr lang="cs-CZ" sz="2200" dirty="0" smtClean="0"/>
              <a:t> </a:t>
            </a:r>
            <a:r>
              <a:rPr lang="cs-CZ" sz="2200" dirty="0" smtClean="0"/>
              <a:t>= 2 . </a:t>
            </a:r>
            <a:r>
              <a:rPr lang="cs-CZ" sz="2200" dirty="0"/>
              <a:t>a</a:t>
            </a:r>
            <a:r>
              <a:rPr lang="cs-CZ" sz="2200" dirty="0" smtClean="0"/>
              <a:t> + 2. b</a:t>
            </a:r>
          </a:p>
          <a:p>
            <a:r>
              <a:rPr lang="cs-CZ" sz="2200" dirty="0"/>
              <a:t>o</a:t>
            </a:r>
            <a:r>
              <a:rPr lang="cs-CZ" sz="2200" dirty="0" smtClean="0"/>
              <a:t> </a:t>
            </a:r>
            <a:r>
              <a:rPr lang="cs-CZ" sz="2200" dirty="0" smtClean="0"/>
              <a:t>= 2 . (a + b)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42250" y="6279506"/>
            <a:ext cx="110799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S = a . a</a:t>
            </a:r>
            <a:endParaRPr lang="cs-CZ" sz="2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30651" y="6402103"/>
            <a:ext cx="112242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S = a . b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89253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404664"/>
            <a:ext cx="6219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Jaký bude vzorec pro obvod rovnoběžníku? </a:t>
            </a:r>
            <a:endParaRPr lang="cs-CZ" sz="2400" dirty="0"/>
          </a:p>
        </p:txBody>
      </p:sp>
      <p:sp>
        <p:nvSpPr>
          <p:cNvPr id="5" name="Kosoúhelník 4"/>
          <p:cNvSpPr/>
          <p:nvPr/>
        </p:nvSpPr>
        <p:spPr>
          <a:xfrm>
            <a:off x="952353" y="978327"/>
            <a:ext cx="3312368" cy="158417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Kosoúhelník 5"/>
          <p:cNvSpPr/>
          <p:nvPr/>
        </p:nvSpPr>
        <p:spPr>
          <a:xfrm>
            <a:off x="5302942" y="978327"/>
            <a:ext cx="2331091" cy="172819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18294" y="27227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87881" y="17530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96024" y="27227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83992" y="18546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120885"/>
            <a:ext cx="223170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Kosodélník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a + a + b + b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a + 2 . b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(a + b) 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59416" y="3120885"/>
            <a:ext cx="21996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Kosočtverec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a + a + a + a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4 . 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27545" y="4814486"/>
            <a:ext cx="60516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aký bude vzorec pro obsah rovnoběžníku?</a:t>
            </a:r>
          </a:p>
          <a:p>
            <a:endParaRPr lang="cs-CZ" sz="2400" dirty="0" smtClean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1979712" y="978327"/>
            <a:ext cx="0" cy="158417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033142" y="1568407"/>
            <a:ext cx="4070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v</a:t>
            </a:r>
            <a:r>
              <a:rPr lang="cs-CZ" sz="2000" baseline="-25000" dirty="0" err="1" smtClean="0"/>
              <a:t>a</a:t>
            </a:r>
            <a:endParaRPr lang="cs-CZ" sz="2000" dirty="0"/>
          </a:p>
        </p:txBody>
      </p:sp>
      <p:cxnSp>
        <p:nvCxnSpPr>
          <p:cNvPr id="20" name="Přímá spojnice 19"/>
          <p:cNvCxnSpPr/>
          <p:nvPr/>
        </p:nvCxnSpPr>
        <p:spPr>
          <a:xfrm flipH="1" flipV="1">
            <a:off x="1259632" y="1269519"/>
            <a:ext cx="2736304" cy="655537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209298" y="1311114"/>
            <a:ext cx="4235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v</a:t>
            </a:r>
            <a:r>
              <a:rPr lang="cs-CZ" sz="2000" baseline="-25000" dirty="0" err="1" smtClean="0"/>
              <a:t>b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613" y="5397316"/>
            <a:ext cx="8967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Obsah rovnoběžníku je součin délky strany a výšky k této straně.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400892" y="6210461"/>
            <a:ext cx="2225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a .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a</a:t>
            </a:r>
            <a:r>
              <a:rPr lang="cs-CZ" sz="2400" dirty="0" smtClean="0"/>
              <a:t>= b .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917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6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8133" y="313492"/>
            <a:ext cx="7568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Vypočítej obvod a obsah rovnoběžníku ABCD: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8133" y="1109935"/>
            <a:ext cx="42530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a = 5 cm, b = 6 cm,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b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7 cm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7584" y="1844824"/>
            <a:ext cx="19559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(a + b)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(5 + 6)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11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22 (cm)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1844824"/>
            <a:ext cx="17556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b . </a:t>
            </a:r>
            <a:r>
              <a:rPr lang="cs-CZ" sz="2400" dirty="0" err="1"/>
              <a:t>v</a:t>
            </a:r>
            <a:r>
              <a:rPr lang="cs-CZ" sz="2400" baseline="-25000" dirty="0" err="1" smtClean="0"/>
              <a:t>b</a:t>
            </a:r>
            <a:endParaRPr lang="cs-CZ" sz="2400" baseline="-25000" dirty="0" smtClean="0"/>
          </a:p>
          <a:p>
            <a:r>
              <a:rPr lang="cs-CZ" sz="2400" dirty="0" smtClean="0"/>
              <a:t>S = 6 . 7</a:t>
            </a:r>
          </a:p>
          <a:p>
            <a:r>
              <a:rPr lang="cs-CZ" sz="2400" dirty="0" smtClean="0"/>
              <a:t>S = 42 (cm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992" y="3975447"/>
            <a:ext cx="4251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a = 12 m, b = 9 m,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a</a:t>
            </a:r>
            <a:r>
              <a:rPr lang="cs-CZ" sz="2400" dirty="0" smtClean="0"/>
              <a:t> = 11 m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77584" y="5013176"/>
            <a:ext cx="202010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(a + b)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(12 + 9)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21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42 (m)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5013176"/>
            <a:ext cx="17732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a . </a:t>
            </a:r>
            <a:r>
              <a:rPr lang="cs-CZ" sz="2400" dirty="0" err="1"/>
              <a:t>v</a:t>
            </a:r>
            <a:r>
              <a:rPr lang="cs-CZ" sz="2400" baseline="-25000" dirty="0" err="1" smtClean="0"/>
              <a:t>a</a:t>
            </a:r>
            <a:endParaRPr lang="cs-CZ" sz="2400" baseline="-25000" dirty="0" smtClean="0"/>
          </a:p>
          <a:p>
            <a:r>
              <a:rPr lang="cs-CZ" sz="2400" dirty="0" smtClean="0"/>
              <a:t>S = 12 . 11</a:t>
            </a:r>
          </a:p>
          <a:p>
            <a:r>
              <a:rPr lang="cs-CZ" sz="2400" dirty="0" smtClean="0"/>
              <a:t>S = 141 (m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756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59078"/>
            <a:ext cx="870821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Obsah rovnoběžníku KLMN je 72 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. Vypočítej jeho </a:t>
            </a:r>
          </a:p>
          <a:p>
            <a:r>
              <a:rPr lang="cs-CZ" sz="2800" dirty="0" smtClean="0"/>
              <a:t>výšky, když délky stran jsou 9 cm a 12 cm.</a:t>
            </a:r>
            <a:endParaRPr lang="cs-CZ" sz="2800" dirty="0"/>
          </a:p>
        </p:txBody>
      </p:sp>
      <p:sp>
        <p:nvSpPr>
          <p:cNvPr id="5" name="Kosoúhelník 4"/>
          <p:cNvSpPr/>
          <p:nvPr/>
        </p:nvSpPr>
        <p:spPr>
          <a:xfrm>
            <a:off x="2627784" y="1772816"/>
            <a:ext cx="3312368" cy="1656184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274802" y="357301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13040" y="357301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77850" y="1420071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24390" y="145117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40494" y="3573016"/>
            <a:ext cx="1196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= 12 cm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99462" y="2419093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 = 9 cm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540494" y="1772816"/>
            <a:ext cx="0" cy="1656184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 flipV="1">
            <a:off x="2901416" y="2163316"/>
            <a:ext cx="2774490" cy="625109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612678" y="2735102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93026" y="2173038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77360" y="4029268"/>
            <a:ext cx="1550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72 cm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77360" y="4527218"/>
            <a:ext cx="134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k .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k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77360" y="5094580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72 = 12 .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k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77360" y="5598636"/>
            <a:ext cx="1754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</a:t>
            </a:r>
            <a:r>
              <a:rPr lang="cs-CZ" sz="2400" baseline="-25000" dirty="0" err="1" smtClean="0"/>
              <a:t>k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72 : 12  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77360" y="6099718"/>
            <a:ext cx="1624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v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= 6 (cm)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60947" y="4511466"/>
            <a:ext cx="5636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Obdobně vypočítáme výšku na stranu l.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27456" y="5322686"/>
            <a:ext cx="1544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v</a:t>
            </a:r>
            <a:r>
              <a:rPr lang="cs-CZ" sz="2400" baseline="-25000" dirty="0" err="1" smtClean="0"/>
              <a:t>l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8 (cm)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866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/>
      <p:bldP spid="8" grpId="0"/>
      <p:bldP spid="9" grpId="0"/>
      <p:bldP spid="10" grpId="0"/>
      <p:bldP spid="11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60648"/>
            <a:ext cx="81684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Vypočítej obvody a obsahy rovnoběžníku ve čtvercové síti </a:t>
            </a:r>
          </a:p>
          <a:p>
            <a:pPr algn="ctr"/>
            <a:r>
              <a:rPr lang="cs-CZ" sz="2400" dirty="0" smtClean="0"/>
              <a:t>dle karty.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295" y="1397968"/>
            <a:ext cx="180850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Čtverec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 smtClean="0"/>
              <a:t>o </a:t>
            </a:r>
            <a:r>
              <a:rPr lang="cs-CZ" sz="2400" dirty="0" smtClean="0"/>
              <a:t>= 4 . 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 smtClean="0"/>
              <a:t>o </a:t>
            </a:r>
            <a:r>
              <a:rPr lang="cs-CZ" sz="2400" dirty="0" smtClean="0"/>
              <a:t>= 4 . 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= 20</a:t>
            </a:r>
          </a:p>
          <a:p>
            <a:r>
              <a:rPr lang="cs-CZ" sz="2400" dirty="0" smtClean="0"/>
              <a:t>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 = a . a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 = 5 . 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S = 25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1410869"/>
            <a:ext cx="257474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  Obdélník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</a:p>
          <a:p>
            <a:r>
              <a:rPr lang="cs-CZ" sz="2400" dirty="0" smtClean="0"/>
              <a:t>    </a:t>
            </a:r>
            <a:r>
              <a:rPr lang="cs-CZ" sz="2400" dirty="0" smtClean="0"/>
              <a:t>o </a:t>
            </a:r>
            <a:r>
              <a:rPr lang="cs-CZ" sz="2400" dirty="0" smtClean="0"/>
              <a:t>= 2 . (a + b)     </a:t>
            </a:r>
          </a:p>
          <a:p>
            <a:r>
              <a:rPr lang="cs-CZ" sz="2400" dirty="0" smtClean="0"/>
              <a:t>    </a:t>
            </a:r>
            <a:r>
              <a:rPr lang="cs-CZ" sz="2400" dirty="0" smtClean="0"/>
              <a:t>o </a:t>
            </a:r>
            <a:r>
              <a:rPr lang="cs-CZ" sz="2400" dirty="0" smtClean="0"/>
              <a:t>= 2 . (9 + 3)</a:t>
            </a:r>
          </a:p>
          <a:p>
            <a:r>
              <a:rPr lang="cs-CZ" sz="2400" dirty="0" smtClean="0"/>
              <a:t>    </a:t>
            </a:r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= 24</a:t>
            </a:r>
          </a:p>
          <a:p>
            <a:endParaRPr lang="cs-CZ" sz="2400" dirty="0"/>
          </a:p>
          <a:p>
            <a:r>
              <a:rPr lang="cs-CZ" sz="2400" dirty="0" smtClean="0"/>
              <a:t>      S = a . b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S = 9 . 3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S = 27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8993" y="2924944"/>
            <a:ext cx="295946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   Rovnoběžník</a:t>
            </a:r>
          </a:p>
          <a:p>
            <a:endParaRPr lang="cs-CZ" sz="2400" dirty="0"/>
          </a:p>
          <a:p>
            <a:r>
              <a:rPr lang="cs-CZ" sz="2400" dirty="0" smtClean="0"/>
              <a:t>       </a:t>
            </a:r>
            <a:r>
              <a:rPr lang="cs-CZ" sz="2400" dirty="0" smtClean="0"/>
              <a:t>o </a:t>
            </a:r>
            <a:r>
              <a:rPr lang="cs-CZ" sz="2400" dirty="0" smtClean="0"/>
              <a:t>= 2 . (a + b)       </a:t>
            </a:r>
          </a:p>
          <a:p>
            <a:r>
              <a:rPr lang="cs-CZ" sz="2400" dirty="0" smtClean="0"/>
              <a:t>       </a:t>
            </a:r>
            <a:r>
              <a:rPr lang="cs-CZ" sz="2400" dirty="0" smtClean="0"/>
              <a:t>o </a:t>
            </a:r>
            <a:r>
              <a:rPr lang="cs-CZ" sz="2400" dirty="0" smtClean="0"/>
              <a:t>= 2 . (6 + 4)</a:t>
            </a:r>
          </a:p>
          <a:p>
            <a:r>
              <a:rPr lang="cs-CZ" sz="2400" dirty="0" smtClean="0"/>
              <a:t>       </a:t>
            </a:r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= 20</a:t>
            </a:r>
          </a:p>
          <a:p>
            <a:r>
              <a:rPr lang="cs-CZ" sz="2400" dirty="0" smtClean="0"/>
              <a:t>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S = a . </a:t>
            </a:r>
            <a:r>
              <a:rPr lang="cs-CZ" sz="2400" dirty="0" err="1" smtClean="0"/>
              <a:t>v</a:t>
            </a:r>
            <a:r>
              <a:rPr lang="cs-CZ" sz="2400" baseline="-25000" dirty="0" err="1" smtClean="0"/>
              <a:t>a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S = 6 . 4</a:t>
            </a:r>
          </a:p>
          <a:p>
            <a:r>
              <a:rPr lang="cs-CZ" sz="2400" dirty="0" smtClean="0"/>
              <a:t>       </a:t>
            </a:r>
            <a:r>
              <a:rPr lang="cs-CZ" sz="2400" dirty="0" smtClean="0">
                <a:solidFill>
                  <a:srgbClr val="FF0000"/>
                </a:solidFill>
              </a:rPr>
              <a:t>S = 24</a:t>
            </a:r>
          </a:p>
        </p:txBody>
      </p:sp>
    </p:spTree>
    <p:extLst>
      <p:ext uri="{BB962C8B-B14F-4D97-AF65-F5344CB8AC3E}">
        <p14:creationId xmlns:p14="http://schemas.microsoft.com/office/powerpoint/2010/main" val="3720184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ODVÁRKO, Oldřich a Jiří KADLEČEK. </a:t>
            </a:r>
            <a:r>
              <a:rPr lang="cs-CZ" i="1" dirty="0"/>
              <a:t>Matematika pro 7. ročník základní školy</a:t>
            </a:r>
            <a:r>
              <a:rPr lang="cs-CZ" dirty="0"/>
              <a:t>. 1. vyd. Praha: Prometheus, 1999, 50 - 53. Učebnice pro základní školy (Prometheus). ISBN 80-7196-129-9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Texty jsou vlastní originální tvorbou autora.</a:t>
            </a:r>
          </a:p>
          <a:p>
            <a:r>
              <a:rPr lang="cs-CZ" dirty="0" smtClean="0"/>
              <a:t>Všechny </a:t>
            </a:r>
            <a:r>
              <a:rPr lang="cs-CZ" dirty="0"/>
              <a:t>objekty použité k vytvoření tohoto materiálu jsou součástí softwaru Microsoft®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11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74</TotalTime>
  <Words>641</Words>
  <Application>Microsoft Office PowerPoint</Application>
  <PresentationFormat>Předvádění na obrazovce (4:3)</PresentationFormat>
  <Paragraphs>115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Obvod a obsah rovnoběžníku</vt:lpstr>
      <vt:lpstr>Prezentace aplikace PowerPoint</vt:lpstr>
      <vt:lpstr>Obvod a obsah rovnoběžníku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Obvod a obsah čtyřúhelníků</dc:title>
  <dc:creator>pokorna</dc:creator>
  <cp:lastModifiedBy>malkova</cp:lastModifiedBy>
  <cp:revision>11</cp:revision>
  <dcterms:created xsi:type="dcterms:W3CDTF">2013-03-30T13:38:38Z</dcterms:created>
  <dcterms:modified xsi:type="dcterms:W3CDTF">2013-06-16T17:35:47Z</dcterms:modified>
</cp:coreProperties>
</file>