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229232-9A26-45D9-B0FC-CE9039D021C2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E7BF22-A783-4BEA-B2C0-3E31DECCF6D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3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62F875-8581-4300-BE21-9A49C1DDE2FD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E66D95-7B75-40E6-99A5-14B0121C125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555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579170-95AE-432F-9437-6D00C038F8C4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76E2AF-340A-40CD-A025-FC6DF6D05C5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80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9EADB2-0B07-44F0-8A6A-167A28A1780C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E8B44F-897C-4E04-B8F3-83EB72E7E2B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04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BAF88C-E3A3-4495-ADB2-B0152E4775B7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BCD260-3C65-46A1-983B-58B68E2A684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89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6C79EC-1783-4BD1-BFDD-5C34E844575A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25E54B-519D-4E5C-A47E-6D8D4689F6E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968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0BBADE-F2C6-472E-8E36-7D229AEAC170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2301C6-3EC3-4763-833F-DE7ADA45FC8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88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401477-D98F-451E-B682-2D87E55D0026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D46208-6B22-4480-AF73-A3042234828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31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DE8DDD-08F6-4556-85AB-CCE28F390CC4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FB4070-CF62-499C-B6ED-E270CC2A65C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86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53AF73-1B7A-4A47-86BE-CD1A93B347F5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44A94A-6EBE-46F3-9A7D-9D00E8B7B17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400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DAF474-DA85-4496-994C-2436AD888503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2C37F4-3EF7-4A1D-80B3-ECD279B166B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76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100000">
              <a:srgbClr val="F0EBD5"/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2CD5AA0-ABBD-4D54-997E-E847524E296D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56F8AB0-2F67-4889-958B-9D548ABABB61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5400" b="1" u="sng" cap="all"/>
              <a:t>Násobení mnohočlenu jednočlenem</a:t>
            </a: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45694" y="594928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VY_42_INOVACE_09_01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Opakování - počítání s mocninami</a:t>
            </a:r>
          </a:p>
        </p:txBody>
      </p:sp>
      <p:sp>
        <p:nvSpPr>
          <p:cNvPr id="3" name="TextovéPole 6"/>
          <p:cNvSpPr txBox="1"/>
          <p:nvPr/>
        </p:nvSpPr>
        <p:spPr>
          <a:xfrm>
            <a:off x="824459" y="1645746"/>
            <a:ext cx="165930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</a:t>
            </a:r>
          </a:p>
        </p:txBody>
      </p:sp>
      <p:sp>
        <p:nvSpPr>
          <p:cNvPr id="4" name="TextovéPole 7"/>
          <p:cNvSpPr txBox="1"/>
          <p:nvPr/>
        </p:nvSpPr>
        <p:spPr>
          <a:xfrm>
            <a:off x="2254782" y="1645746"/>
            <a:ext cx="800118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2a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5" name="TextovéPole 8"/>
          <p:cNvSpPr txBox="1"/>
          <p:nvPr/>
        </p:nvSpPr>
        <p:spPr>
          <a:xfrm>
            <a:off x="834097" y="2538301"/>
            <a:ext cx="1728188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</a:t>
            </a:r>
          </a:p>
        </p:txBody>
      </p:sp>
      <p:sp>
        <p:nvSpPr>
          <p:cNvPr id="6" name="TextovéPole 9"/>
          <p:cNvSpPr txBox="1"/>
          <p:nvPr/>
        </p:nvSpPr>
        <p:spPr>
          <a:xfrm>
            <a:off x="2321716" y="2538301"/>
            <a:ext cx="500798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0</a:t>
            </a:r>
          </a:p>
        </p:txBody>
      </p:sp>
      <p:sp>
        <p:nvSpPr>
          <p:cNvPr id="7" name="TextovéPole 10"/>
          <p:cNvSpPr txBox="1"/>
          <p:nvPr/>
        </p:nvSpPr>
        <p:spPr>
          <a:xfrm>
            <a:off x="824468" y="3330619"/>
            <a:ext cx="1590690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. 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ovéPole 11"/>
          <p:cNvSpPr txBox="1"/>
          <p:nvPr/>
        </p:nvSpPr>
        <p:spPr>
          <a:xfrm>
            <a:off x="2230523" y="3330619"/>
            <a:ext cx="64481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a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9" name="TextovéPole 12"/>
          <p:cNvSpPr txBox="1"/>
          <p:nvPr/>
        </p:nvSpPr>
        <p:spPr>
          <a:xfrm>
            <a:off x="834097" y="4149080"/>
            <a:ext cx="1975744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– 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. 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TextovéPole 13"/>
          <p:cNvSpPr txBox="1"/>
          <p:nvPr/>
        </p:nvSpPr>
        <p:spPr>
          <a:xfrm>
            <a:off x="2483766" y="4156697"/>
            <a:ext cx="1085411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– a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1" name="TextovéPole 14"/>
          <p:cNvSpPr txBox="1"/>
          <p:nvPr/>
        </p:nvSpPr>
        <p:spPr>
          <a:xfrm>
            <a:off x="4859496" y="1645746"/>
            <a:ext cx="1800197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</a:t>
            </a:r>
          </a:p>
        </p:txBody>
      </p:sp>
      <p:sp>
        <p:nvSpPr>
          <p:cNvPr id="12" name="TextovéPole 15"/>
          <p:cNvSpPr txBox="1"/>
          <p:nvPr/>
        </p:nvSpPr>
        <p:spPr>
          <a:xfrm>
            <a:off x="6516215" y="1645746"/>
            <a:ext cx="1008107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4x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3" name="TextovéPole 16"/>
          <p:cNvSpPr txBox="1"/>
          <p:nvPr/>
        </p:nvSpPr>
        <p:spPr>
          <a:xfrm>
            <a:off x="4859496" y="2538301"/>
            <a:ext cx="2232251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</a:t>
            </a:r>
          </a:p>
        </p:txBody>
      </p:sp>
      <p:sp>
        <p:nvSpPr>
          <p:cNvPr id="14" name="TextovéPole 17"/>
          <p:cNvSpPr txBox="1"/>
          <p:nvPr/>
        </p:nvSpPr>
        <p:spPr>
          <a:xfrm>
            <a:off x="6516215" y="2538301"/>
            <a:ext cx="108011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r>
              <a:rPr lang="cs-CZ" sz="1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15" name="TextovéPole 18"/>
          <p:cNvSpPr txBox="1"/>
          <p:nvPr/>
        </p:nvSpPr>
        <p:spPr>
          <a:xfrm>
            <a:off x="4859496" y="3308436"/>
            <a:ext cx="1871676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. 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=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6" name="TextovéPole 19"/>
          <p:cNvSpPr txBox="1"/>
          <p:nvPr/>
        </p:nvSpPr>
        <p:spPr>
          <a:xfrm>
            <a:off x="6372197" y="3308436"/>
            <a:ext cx="865699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6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7" name="TextovéPole 20"/>
          <p:cNvSpPr txBox="1"/>
          <p:nvPr/>
        </p:nvSpPr>
        <p:spPr>
          <a:xfrm>
            <a:off x="4896035" y="4149080"/>
            <a:ext cx="2160242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. x =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TextovéPole 21"/>
          <p:cNvSpPr txBox="1"/>
          <p:nvPr/>
        </p:nvSpPr>
        <p:spPr>
          <a:xfrm>
            <a:off x="6264993" y="4149080"/>
            <a:ext cx="108011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9" name="TextovéPole 22"/>
          <p:cNvSpPr txBox="1"/>
          <p:nvPr/>
        </p:nvSpPr>
        <p:spPr>
          <a:xfrm>
            <a:off x="4931103" y="4933910"/>
            <a:ext cx="165698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x =</a:t>
            </a:r>
          </a:p>
        </p:txBody>
      </p:sp>
      <p:sp>
        <p:nvSpPr>
          <p:cNvPr id="20" name="TextovéPole 23"/>
          <p:cNvSpPr txBox="1"/>
          <p:nvPr/>
        </p:nvSpPr>
        <p:spPr>
          <a:xfrm>
            <a:off x="6503496" y="4933910"/>
            <a:ext cx="1439357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nelze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39550" y="253581"/>
            <a:ext cx="8229600" cy="1143000"/>
          </a:xfrm>
        </p:spPr>
        <p:txBody>
          <a:bodyPr/>
          <a:lstStyle/>
          <a:p>
            <a:pPr lvl="0"/>
            <a:r>
              <a:rPr lang="cs-CZ" b="1" u="sng"/>
              <a:t>Násobení mocnin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2204865"/>
            <a:ext cx="2098575" cy="4392484"/>
          </a:xfrm>
        </p:spPr>
        <p:txBody>
          <a:bodyPr/>
          <a:lstStyle/>
          <a:p>
            <a:pPr lvl="0">
              <a:spcBef>
                <a:spcPts val="1200"/>
              </a:spcBef>
            </a:pPr>
            <a:r>
              <a:rPr lang="cs-CZ"/>
              <a:t>a</a:t>
            </a:r>
            <a:r>
              <a:rPr lang="cs-CZ" baseline="30000"/>
              <a:t>3</a:t>
            </a:r>
            <a:r>
              <a:rPr lang="cs-CZ"/>
              <a:t> . a</a:t>
            </a:r>
            <a:r>
              <a:rPr lang="cs-CZ" baseline="30000"/>
              <a:t>5</a:t>
            </a:r>
            <a:r>
              <a:rPr lang="cs-CZ"/>
              <a:t> = </a:t>
            </a:r>
          </a:p>
          <a:p>
            <a:pPr lvl="0">
              <a:spcBef>
                <a:spcPts val="1200"/>
              </a:spcBef>
            </a:pPr>
            <a:r>
              <a:rPr lang="cs-CZ"/>
              <a:t>x</a:t>
            </a:r>
            <a:r>
              <a:rPr lang="cs-CZ" baseline="30000"/>
              <a:t>2</a:t>
            </a:r>
            <a:r>
              <a:rPr lang="cs-CZ"/>
              <a:t> . x</a:t>
            </a:r>
            <a:r>
              <a:rPr lang="cs-CZ" baseline="30000"/>
              <a:t>3 </a:t>
            </a:r>
            <a:r>
              <a:rPr lang="cs-CZ"/>
              <a:t>=</a:t>
            </a:r>
          </a:p>
          <a:p>
            <a:pPr lvl="0">
              <a:spcBef>
                <a:spcPts val="1200"/>
              </a:spcBef>
            </a:pPr>
            <a:r>
              <a:rPr lang="cs-CZ"/>
              <a:t>2y . y</a:t>
            </a:r>
            <a:r>
              <a:rPr lang="cs-CZ" baseline="30000"/>
              <a:t>6</a:t>
            </a:r>
            <a:r>
              <a:rPr lang="cs-CZ"/>
              <a:t> =</a:t>
            </a:r>
          </a:p>
          <a:p>
            <a:pPr lvl="0">
              <a:spcBef>
                <a:spcPts val="1200"/>
              </a:spcBef>
            </a:pPr>
            <a:r>
              <a:rPr lang="cs-CZ"/>
              <a:t>5u . 3u</a:t>
            </a:r>
            <a:r>
              <a:rPr lang="cs-CZ" baseline="30000"/>
              <a:t>3</a:t>
            </a:r>
            <a:r>
              <a:rPr lang="cs-CZ"/>
              <a:t> =</a:t>
            </a:r>
          </a:p>
          <a:p>
            <a:pPr lvl="0">
              <a:spcBef>
                <a:spcPts val="1200"/>
              </a:spcBef>
            </a:pPr>
            <a:r>
              <a:rPr lang="cs-CZ"/>
              <a:t>4v</a:t>
            </a:r>
            <a:r>
              <a:rPr lang="cs-CZ" baseline="30000"/>
              <a:t>2</a:t>
            </a:r>
            <a:r>
              <a:rPr lang="cs-CZ"/>
              <a:t> . 3v</a:t>
            </a:r>
            <a:r>
              <a:rPr lang="cs-CZ" baseline="30000"/>
              <a:t>4</a:t>
            </a:r>
            <a:r>
              <a:rPr lang="cs-CZ"/>
              <a:t> =</a:t>
            </a:r>
          </a:p>
          <a:p>
            <a:pPr lvl="0">
              <a:spcBef>
                <a:spcPts val="1200"/>
              </a:spcBef>
            </a:pPr>
            <a:r>
              <a:rPr lang="cs-CZ"/>
              <a:t>s</a:t>
            </a:r>
            <a:r>
              <a:rPr lang="cs-CZ" baseline="30000"/>
              <a:t>3</a:t>
            </a:r>
            <a:r>
              <a:rPr lang="cs-CZ"/>
              <a:t> . 9s</a:t>
            </a:r>
            <a:r>
              <a:rPr lang="cs-CZ" baseline="30000"/>
              <a:t>3</a:t>
            </a:r>
            <a:r>
              <a:rPr lang="cs-CZ"/>
              <a:t> =</a:t>
            </a:r>
          </a:p>
          <a:p>
            <a:pPr lvl="0">
              <a:spcBef>
                <a:spcPts val="1200"/>
              </a:spcBef>
            </a:pPr>
            <a:r>
              <a:rPr lang="cs-CZ"/>
              <a:t>8z</a:t>
            </a:r>
            <a:r>
              <a:rPr lang="cs-CZ" baseline="30000"/>
              <a:t>6</a:t>
            </a:r>
            <a:r>
              <a:rPr lang="cs-CZ"/>
              <a:t> . 8z =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3923928" y="2204865"/>
            <a:ext cx="4762871" cy="3921294"/>
          </a:xfrm>
        </p:spPr>
        <p:txBody>
          <a:bodyPr/>
          <a:lstStyle/>
          <a:p>
            <a:pPr lvl="0"/>
            <a:r>
              <a:rPr lang="cs-CZ" b="1">
                <a:solidFill>
                  <a:srgbClr val="FF0000"/>
                </a:solidFill>
              </a:rPr>
              <a:t>Násobit můžeme mocniny se stejným základem</a:t>
            </a:r>
          </a:p>
          <a:p>
            <a:pPr marL="0" lvl="0" indent="0">
              <a:buNone/>
            </a:pPr>
            <a:endParaRPr lang="cs-CZ"/>
          </a:p>
          <a:p>
            <a:pPr marL="0" lvl="0" indent="0">
              <a:buNone/>
            </a:pPr>
            <a:r>
              <a:rPr lang="cs-CZ"/>
              <a:t>1)  Vynásobíme koeficienty</a:t>
            </a:r>
          </a:p>
          <a:p>
            <a:pPr marL="0" lvl="0" indent="0">
              <a:buNone/>
            </a:pPr>
            <a:r>
              <a:rPr lang="cs-CZ"/>
              <a:t>2)  Základ mocniny opíšeme</a:t>
            </a:r>
          </a:p>
          <a:p>
            <a:pPr marL="0" lvl="0" indent="0">
              <a:buNone/>
            </a:pPr>
            <a:r>
              <a:rPr lang="cs-CZ"/>
              <a:t>3)  A umocníme ho součtem    exponentů</a:t>
            </a:r>
          </a:p>
        </p:txBody>
      </p:sp>
      <p:sp>
        <p:nvSpPr>
          <p:cNvPr id="5" name="TextovéPole 5"/>
          <p:cNvSpPr txBox="1"/>
          <p:nvPr/>
        </p:nvSpPr>
        <p:spPr>
          <a:xfrm>
            <a:off x="3203847" y="1281229"/>
            <a:ext cx="2880323" cy="646334"/>
          </a:xfrm>
          <a:prstGeom prst="rect">
            <a:avLst/>
          </a:prstGeom>
          <a:solidFill>
            <a:srgbClr val="DCE6F2"/>
          </a:solidFill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m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. a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n</a:t>
            </a: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 = a</a:t>
            </a:r>
            <a:r>
              <a:rPr lang="cs-CZ" sz="36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m+n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7"/>
          <p:cNvSpPr txBox="1"/>
          <p:nvPr/>
        </p:nvSpPr>
        <p:spPr>
          <a:xfrm>
            <a:off x="2066406" y="2204865"/>
            <a:ext cx="72008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a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8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7" name="TextovéPole 8"/>
          <p:cNvSpPr txBox="1"/>
          <p:nvPr/>
        </p:nvSpPr>
        <p:spPr>
          <a:xfrm>
            <a:off x="2040593" y="2796107"/>
            <a:ext cx="561377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x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5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8" name="TextovéPole 9"/>
          <p:cNvSpPr txBox="1"/>
          <p:nvPr/>
        </p:nvSpPr>
        <p:spPr>
          <a:xfrm>
            <a:off x="2063718" y="3331716"/>
            <a:ext cx="72008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2y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7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9" name="TextovéPole 10"/>
          <p:cNvSpPr txBox="1"/>
          <p:nvPr/>
        </p:nvSpPr>
        <p:spPr>
          <a:xfrm>
            <a:off x="2332451" y="3943496"/>
            <a:ext cx="106544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15u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0" name="TextovéPole 11"/>
          <p:cNvSpPr txBox="1"/>
          <p:nvPr/>
        </p:nvSpPr>
        <p:spPr>
          <a:xfrm>
            <a:off x="2299789" y="4520985"/>
            <a:ext cx="1130765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12v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6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1" name="TextovéPole 12"/>
          <p:cNvSpPr txBox="1"/>
          <p:nvPr/>
        </p:nvSpPr>
        <p:spPr>
          <a:xfrm>
            <a:off x="2200777" y="5077946"/>
            <a:ext cx="718846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9s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6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2" name="TextovéPole 13"/>
          <p:cNvSpPr txBox="1"/>
          <p:nvPr/>
        </p:nvSpPr>
        <p:spPr>
          <a:xfrm>
            <a:off x="2200777" y="5687668"/>
            <a:ext cx="871395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64z</a:t>
            </a:r>
            <a:r>
              <a:rPr lang="cs-CZ" sz="28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7</a:t>
            </a:r>
            <a:endParaRPr lang="cs-CZ" sz="28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6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4000" b="1" u="sng"/>
              <a:t>Násobení mnohočlenu jednočlenem</a:t>
            </a:r>
          </a:p>
        </p:txBody>
      </p:sp>
      <p:sp>
        <p:nvSpPr>
          <p:cNvPr id="3" name="Zástupný symbol pro obsah 7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/>
              <a:t>Geometrický význam</a:t>
            </a:r>
          </a:p>
          <a:p>
            <a:pPr marL="0" lvl="0" indent="0">
              <a:buNone/>
            </a:pPr>
            <a:r>
              <a:rPr lang="cs-CZ"/>
              <a:t>1)</a:t>
            </a:r>
          </a:p>
          <a:p>
            <a:pPr marL="0" lvl="0" indent="0">
              <a:buNone/>
            </a:pPr>
            <a:endParaRPr lang="cs-CZ"/>
          </a:p>
          <a:p>
            <a:pPr marL="0" lvl="0" indent="0">
              <a:buNone/>
            </a:pPr>
            <a:endParaRPr lang="cs-CZ"/>
          </a:p>
          <a:p>
            <a:pPr marL="0" lvl="0" indent="0">
              <a:buNone/>
            </a:pPr>
            <a:r>
              <a:rPr lang="cs-CZ"/>
              <a:t>2)</a:t>
            </a:r>
          </a:p>
        </p:txBody>
      </p:sp>
      <p:grpSp>
        <p:nvGrpSpPr>
          <p:cNvPr id="4" name="Skupina 12"/>
          <p:cNvGrpSpPr/>
          <p:nvPr/>
        </p:nvGrpSpPr>
        <p:grpSpPr>
          <a:xfrm>
            <a:off x="1403649" y="2315461"/>
            <a:ext cx="2981593" cy="1526381"/>
            <a:chOff x="1403649" y="2315461"/>
            <a:chExt cx="2981593" cy="1526381"/>
          </a:xfrm>
        </p:grpSpPr>
        <p:sp>
          <p:nvSpPr>
            <p:cNvPr id="5" name="Obdélník 8"/>
            <p:cNvSpPr/>
            <p:nvPr/>
          </p:nvSpPr>
          <p:spPr>
            <a:xfrm>
              <a:off x="1403649" y="2315461"/>
              <a:ext cx="2592287" cy="1080116"/>
            </a:xfrm>
            <a:prstGeom prst="rect">
              <a:avLst/>
            </a:prstGeom>
            <a:solidFill>
              <a:srgbClr val="4F81BD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6" name="TextovéPole 9"/>
            <p:cNvSpPr txBox="1"/>
            <p:nvPr/>
          </p:nvSpPr>
          <p:spPr>
            <a:xfrm>
              <a:off x="2533720" y="3380180"/>
              <a:ext cx="332137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7" name="TextovéPole 10"/>
            <p:cNvSpPr txBox="1"/>
            <p:nvPr/>
          </p:nvSpPr>
          <p:spPr>
            <a:xfrm>
              <a:off x="4038676" y="2609295"/>
              <a:ext cx="346566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</p:grpSp>
      <p:sp>
        <p:nvSpPr>
          <p:cNvPr id="8" name="TextovéPole 11"/>
          <p:cNvSpPr txBox="1"/>
          <p:nvPr/>
        </p:nvSpPr>
        <p:spPr>
          <a:xfrm>
            <a:off x="4672675" y="2609286"/>
            <a:ext cx="1766831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a.b =ab</a:t>
            </a:r>
          </a:p>
        </p:txBody>
      </p:sp>
      <p:grpSp>
        <p:nvGrpSpPr>
          <p:cNvPr id="9" name="Skupina 22"/>
          <p:cNvGrpSpPr/>
          <p:nvPr/>
        </p:nvGrpSpPr>
        <p:grpSpPr>
          <a:xfrm>
            <a:off x="934489" y="4814005"/>
            <a:ext cx="3033247" cy="1505147"/>
            <a:chOff x="934489" y="4814005"/>
            <a:chExt cx="3033247" cy="1505147"/>
          </a:xfrm>
        </p:grpSpPr>
        <p:sp>
          <p:nvSpPr>
            <p:cNvPr id="10" name="Obdélník 14"/>
            <p:cNvSpPr/>
            <p:nvPr/>
          </p:nvSpPr>
          <p:spPr>
            <a:xfrm>
              <a:off x="1375449" y="4814005"/>
              <a:ext cx="2592287" cy="1080116"/>
            </a:xfrm>
            <a:prstGeom prst="rect">
              <a:avLst/>
            </a:prstGeom>
            <a:solidFill>
              <a:srgbClr val="4F81BD"/>
            </a:soli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ab</a:t>
              </a:r>
            </a:p>
          </p:txBody>
        </p:sp>
        <p:sp>
          <p:nvSpPr>
            <p:cNvPr id="11" name="TextovéPole 15"/>
            <p:cNvSpPr txBox="1"/>
            <p:nvPr/>
          </p:nvSpPr>
          <p:spPr>
            <a:xfrm>
              <a:off x="2505529" y="5857490"/>
              <a:ext cx="332137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12" name="TextovéPole 16"/>
            <p:cNvSpPr txBox="1"/>
            <p:nvPr/>
          </p:nvSpPr>
          <p:spPr>
            <a:xfrm>
              <a:off x="934489" y="5123227"/>
              <a:ext cx="346566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</p:grpSp>
      <p:grpSp>
        <p:nvGrpSpPr>
          <p:cNvPr id="13" name="Skupina 25"/>
          <p:cNvGrpSpPr/>
          <p:nvPr/>
        </p:nvGrpSpPr>
        <p:grpSpPr>
          <a:xfrm>
            <a:off x="934489" y="4149080"/>
            <a:ext cx="3033247" cy="664924"/>
            <a:chOff x="934489" y="4149080"/>
            <a:chExt cx="3033247" cy="664924"/>
          </a:xfrm>
        </p:grpSpPr>
        <p:sp>
          <p:nvSpPr>
            <p:cNvPr id="14" name="Obdélník 23"/>
            <p:cNvSpPr/>
            <p:nvPr/>
          </p:nvSpPr>
          <p:spPr>
            <a:xfrm>
              <a:off x="1375449" y="4149080"/>
              <a:ext cx="2592287" cy="664924"/>
            </a:xfrm>
            <a:prstGeom prst="rect">
              <a:avLst/>
            </a:prstGeom>
            <a:solidFill>
              <a:srgbClr val="FF0000"/>
            </a:solidFill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ac</a:t>
              </a:r>
            </a:p>
          </p:txBody>
        </p:sp>
        <p:sp>
          <p:nvSpPr>
            <p:cNvPr id="15" name="TextovéPole 24"/>
            <p:cNvSpPr txBox="1"/>
            <p:nvPr/>
          </p:nvSpPr>
          <p:spPr>
            <a:xfrm>
              <a:off x="934489" y="4250707"/>
              <a:ext cx="314507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</a:t>
              </a:r>
            </a:p>
          </p:txBody>
        </p:sp>
      </p:grpSp>
      <p:sp>
        <p:nvSpPr>
          <p:cNvPr id="16" name="TextovéPole 27"/>
          <p:cNvSpPr txBox="1"/>
          <p:nvPr/>
        </p:nvSpPr>
        <p:spPr>
          <a:xfrm>
            <a:off x="5620953" y="4092653"/>
            <a:ext cx="1720343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ab + ac</a:t>
            </a:r>
          </a:p>
        </p:txBody>
      </p:sp>
      <p:sp>
        <p:nvSpPr>
          <p:cNvPr id="17" name="Pravá složená závorka 28"/>
          <p:cNvSpPr/>
          <p:nvPr/>
        </p:nvSpPr>
        <p:spPr>
          <a:xfrm>
            <a:off x="4038676" y="4149080"/>
            <a:ext cx="533323" cy="170841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56 0 f59"/>
              <a:gd name="f64" fmla="+- f42 0 f59"/>
              <a:gd name="f65" fmla="+- f60 0 f1"/>
              <a:gd name="f66" fmla="*/ f59 f37 1"/>
              <a:gd name="f67" fmla="cos 1 f65"/>
              <a:gd name="f68" fmla="sin 1 f65"/>
              <a:gd name="f69" fmla="*/ f63 f37 1"/>
              <a:gd name="f70" fmla="*/ f64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9528">
            <a:solidFill>
              <a:srgbClr val="4A7EBB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TextovéPole 29"/>
          <p:cNvSpPr txBox="1"/>
          <p:nvPr/>
        </p:nvSpPr>
        <p:spPr>
          <a:xfrm>
            <a:off x="4572000" y="4796421"/>
            <a:ext cx="768160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 + c</a:t>
            </a:r>
          </a:p>
        </p:txBody>
      </p:sp>
      <p:sp>
        <p:nvSpPr>
          <p:cNvPr id="19" name="TextovéPole 30"/>
          <p:cNvSpPr txBox="1"/>
          <p:nvPr/>
        </p:nvSpPr>
        <p:spPr>
          <a:xfrm>
            <a:off x="5649977" y="4525411"/>
            <a:ext cx="2021710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a . (b + c)</a:t>
            </a:r>
          </a:p>
        </p:txBody>
      </p:sp>
      <p:sp>
        <p:nvSpPr>
          <p:cNvPr id="20" name="TextovéPole 31"/>
          <p:cNvSpPr txBox="1"/>
          <p:nvPr/>
        </p:nvSpPr>
        <p:spPr>
          <a:xfrm>
            <a:off x="5580107" y="5258083"/>
            <a:ext cx="2720614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a.(b + c) = </a:t>
            </a:r>
            <a:r>
              <a:rPr lang="cs-CZ" sz="2800" b="0" i="0" u="none" strike="noStrike" kern="1200" cap="none" spc="0" baseline="0">
                <a:solidFill>
                  <a:srgbClr val="00B0F0"/>
                </a:solidFill>
                <a:uFillTx/>
                <a:latin typeface="Calibri"/>
              </a:rPr>
              <a:t>ab</a:t>
            </a: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</a:t>
            </a:r>
            <a:r>
              <a:rPr lang="cs-CZ" sz="2800" b="0" i="0" u="none" strike="noStrike" kern="1200" cap="none" spc="0" baseline="0">
                <a:solidFill>
                  <a:srgbClr val="92D050"/>
                </a:solidFill>
                <a:uFillTx/>
                <a:latin typeface="Calibri"/>
              </a:rPr>
              <a:t>ac</a:t>
            </a:r>
          </a:p>
        </p:txBody>
      </p:sp>
      <p:sp>
        <p:nvSpPr>
          <p:cNvPr id="21" name="Zahnutá šipka nahoru 33"/>
          <p:cNvSpPr/>
          <p:nvPr/>
        </p:nvSpPr>
        <p:spPr>
          <a:xfrm>
            <a:off x="5724125" y="5781303"/>
            <a:ext cx="360035" cy="1535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25000"/>
              <a:gd name="f10" fmla="val 50000"/>
              <a:gd name="f11" fmla="+- 0 0 -36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*/ f11 f0 1"/>
              <a:gd name="f18" fmla="*/ f12 f0 1"/>
              <a:gd name="f19" fmla="*/ f13 f0 1"/>
              <a:gd name="f20" fmla="?: f14 f3 1"/>
              <a:gd name="f21" fmla="?: f15 f4 1"/>
              <a:gd name="f22" fmla="?: f16 f5 1"/>
              <a:gd name="f23" fmla="*/ f17 1 f2"/>
              <a:gd name="f24" fmla="*/ f18 1 f2"/>
              <a:gd name="f25" fmla="*/ f19 1 f2"/>
              <a:gd name="f26" fmla="*/ f20 1 21600"/>
              <a:gd name="f27" fmla="*/ f21 1 21600"/>
              <a:gd name="f28" fmla="*/ 21600 f20 1"/>
              <a:gd name="f29" fmla="*/ 21600 f21 1"/>
              <a:gd name="f30" fmla="+- f23 0 f1"/>
              <a:gd name="f31" fmla="+- f24 0 f1"/>
              <a:gd name="f32" fmla="+- f25 0 f1"/>
              <a:gd name="f33" fmla="min f27 f26"/>
              <a:gd name="f34" fmla="*/ f28 1 f22"/>
              <a:gd name="f35" fmla="*/ f29 1 f22"/>
              <a:gd name="f36" fmla="val f34"/>
              <a:gd name="f37" fmla="val f35"/>
              <a:gd name="f38" fmla="*/ f6 f33 1"/>
              <a:gd name="f39" fmla="+- f37 0 f6"/>
              <a:gd name="f40" fmla="+- f36 0 f6"/>
              <a:gd name="f41" fmla="*/ f36 f33 1"/>
              <a:gd name="f42" fmla="*/ f37 f33 1"/>
              <a:gd name="f43" fmla="*/ f40 1 2"/>
              <a:gd name="f44" fmla="min f40 f39"/>
              <a:gd name="f45" fmla="*/ f39 f39 1"/>
              <a:gd name="f46" fmla="*/ f39 f33 1"/>
              <a:gd name="f47" fmla="*/ f44 f9 1"/>
              <a:gd name="f48" fmla="*/ f44 f10 1"/>
              <a:gd name="f49" fmla="*/ f47 1 100000"/>
              <a:gd name="f50" fmla="*/ f48 1 100000"/>
              <a:gd name="f51" fmla="+- f49 f50 0"/>
              <a:gd name="f52" fmla="*/ f49 f49 1"/>
              <a:gd name="f53" fmla="+- f50 0 f49"/>
              <a:gd name="f54" fmla="*/ f50 1 2"/>
              <a:gd name="f55" fmla="+- f6 f49 0"/>
              <a:gd name="f56" fmla="+- 0 0 f49"/>
              <a:gd name="f57" fmla="*/ f49 1 2"/>
              <a:gd name="f58" fmla="*/ f49 f33 1"/>
              <a:gd name="f59" fmla="*/ f51 1 4"/>
              <a:gd name="f60" fmla="+- f45 0 f52"/>
              <a:gd name="f61" fmla="*/ f53 1 2"/>
              <a:gd name="f62" fmla="+- f36 0 f54"/>
              <a:gd name="f63" fmla="+- 0 0 f57"/>
              <a:gd name="f64" fmla="+- 0 0 f56"/>
              <a:gd name="f65" fmla="*/ f55 f33 1"/>
              <a:gd name="f66" fmla="*/ f57 f33 1"/>
              <a:gd name="f67" fmla="+- f43 0 f59"/>
              <a:gd name="f68" fmla="sqrt f60"/>
              <a:gd name="f69" fmla="+- 0 0 f63"/>
              <a:gd name="f70" fmla="*/ f62 f33 1"/>
              <a:gd name="f71" fmla="*/ f67 2 1"/>
              <a:gd name="f72" fmla="+- f67 f49 0"/>
              <a:gd name="f73" fmla="*/ f68 f67 1"/>
              <a:gd name="f74" fmla="*/ f67 f33 1"/>
              <a:gd name="f75" fmla="*/ f71 f71 1"/>
              <a:gd name="f76" fmla="*/ f73 1 f39"/>
              <a:gd name="f77" fmla="+- f67 f72 0"/>
              <a:gd name="f78" fmla="+- f75 0 f52"/>
              <a:gd name="f79" fmla="+- f67 f76 0"/>
              <a:gd name="f80" fmla="+- f72 f76 0"/>
              <a:gd name="f81" fmla="+- 0 0 f76"/>
              <a:gd name="f82" fmla="*/ f77 1 2"/>
              <a:gd name="f83" fmla="sqrt f78"/>
              <a:gd name="f84" fmla="+- f79 0 f61"/>
              <a:gd name="f85" fmla="+- f80 f61 0"/>
              <a:gd name="f86" fmla="+- 0 0 f81"/>
              <a:gd name="f87" fmla="*/ f80 f33 1"/>
              <a:gd name="f88" fmla="*/ f82 f33 1"/>
              <a:gd name="f89" fmla="*/ f83 f39 1"/>
              <a:gd name="f90" fmla="at2 f64 f86"/>
              <a:gd name="f91" fmla="*/ f85 f33 1"/>
              <a:gd name="f92" fmla="*/ f84 f33 1"/>
              <a:gd name="f93" fmla="+- f90 f1 0"/>
              <a:gd name="f94" fmla="*/ f89 1 f71"/>
              <a:gd name="f95" fmla="*/ f93 f7 1"/>
              <a:gd name="f96" fmla="+- f6 f94 0"/>
              <a:gd name="f97" fmla="+- 0 0 f94"/>
              <a:gd name="f98" fmla="*/ f95 1 f0"/>
              <a:gd name="f99" fmla="+- 0 0 f97"/>
              <a:gd name="f100" fmla="*/ f96 f33 1"/>
              <a:gd name="f101" fmla="+- 0 0 f98"/>
              <a:gd name="f102" fmla="at2 f99 f69"/>
              <a:gd name="f103" fmla="val f101"/>
              <a:gd name="f104" fmla="+- f102 f1 0"/>
              <a:gd name="f105" fmla="+- 0 0 f103"/>
              <a:gd name="f106" fmla="*/ f104 f7 1"/>
              <a:gd name="f107" fmla="*/ f105 f0 1"/>
              <a:gd name="f108" fmla="*/ f106 1 f0"/>
              <a:gd name="f109" fmla="*/ f107 1 f7"/>
              <a:gd name="f110" fmla="+- 0 0 f108"/>
              <a:gd name="f111" fmla="+- f109 0 f1"/>
              <a:gd name="f112" fmla="val f110"/>
              <a:gd name="f113" fmla="+- 0 0 f112"/>
              <a:gd name="f114" fmla="+- f1 0 f111"/>
              <a:gd name="f115" fmla="*/ f113 f0 1"/>
              <a:gd name="f116" fmla="*/ f115 1 f7"/>
              <a:gd name="f117" fmla="+- f116 0 f1"/>
              <a:gd name="f118" fmla="+- f117 0 f111"/>
              <a:gd name="f119" fmla="+- f111 f117 0"/>
              <a:gd name="f120" fmla="+- f1 0 f11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70" y="f38"/>
              </a:cxn>
              <a:cxn ang="f30">
                <a:pos x="f92" y="f65"/>
              </a:cxn>
              <a:cxn ang="f30">
                <a:pos x="f66" y="f38"/>
              </a:cxn>
              <a:cxn ang="f31">
                <a:pos x="f88" y="f42"/>
              </a:cxn>
              <a:cxn ang="f32">
                <a:pos x="f91" y="f65"/>
              </a:cxn>
            </a:cxnLst>
            <a:rect l="f38" t="f38" r="f41" b="f42"/>
            <a:pathLst>
              <a:path stroke="0">
                <a:moveTo>
                  <a:pt x="f70" y="f38"/>
                </a:moveTo>
                <a:lnTo>
                  <a:pt x="f91" y="f65"/>
                </a:lnTo>
                <a:lnTo>
                  <a:pt x="f87" y="f65"/>
                </a:lnTo>
                <a:arcTo wR="f74" hR="f46" stAng="f114" swAng="f119"/>
                <a:arcTo wR="f74" hR="f46" stAng="f120" swAng="f118"/>
                <a:lnTo>
                  <a:pt x="f92" y="f65"/>
                </a:lnTo>
                <a:close/>
              </a:path>
              <a:path stroke="0">
                <a:moveTo>
                  <a:pt x="f74" y="f42"/>
                </a:moveTo>
                <a:arcTo wR="f74" hR="f46" stAng="f1" swAng="f1"/>
                <a:lnTo>
                  <a:pt x="f58" y="f38"/>
                </a:lnTo>
                <a:arcTo wR="f74" hR="f46" stAng="f0" swAng="f8"/>
                <a:close/>
              </a:path>
              <a:path fill="none">
                <a:moveTo>
                  <a:pt x="f88" y="f100"/>
                </a:moveTo>
                <a:arcTo wR="f74" hR="f46" stAng="f120" swAng="f118"/>
                <a:lnTo>
                  <a:pt x="f92" y="f65"/>
                </a:lnTo>
                <a:lnTo>
                  <a:pt x="f70" y="f38"/>
                </a:lnTo>
                <a:lnTo>
                  <a:pt x="f91" y="f65"/>
                </a:lnTo>
                <a:lnTo>
                  <a:pt x="f87" y="f65"/>
                </a:lnTo>
                <a:arcTo wR="f74" hR="f46" stAng="f114" swAng="f111"/>
                <a:lnTo>
                  <a:pt x="f74" y="f42"/>
                </a:lnTo>
                <a:arcTo wR="f74" hR="f46" stAng="f1" swAng="f1"/>
                <a:lnTo>
                  <a:pt x="f58" y="f38"/>
                </a:lnTo>
                <a:arcTo wR="f74" hR="f46" stAng="f0" swAng="f8"/>
              </a:path>
            </a:pathLst>
          </a:custGeom>
          <a:solidFill>
            <a:srgbClr val="00B0F0"/>
          </a:solidFill>
          <a:ln w="25402">
            <a:solidFill>
              <a:srgbClr val="00B0F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2" name="Zahnutá šipka nahoru 35"/>
          <p:cNvSpPr/>
          <p:nvPr/>
        </p:nvSpPr>
        <p:spPr>
          <a:xfrm>
            <a:off x="5724125" y="5781303"/>
            <a:ext cx="936107" cy="3070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25000"/>
              <a:gd name="f10" fmla="val 50000"/>
              <a:gd name="f11" fmla="+- 0 0 -36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*/ f11 f0 1"/>
              <a:gd name="f18" fmla="*/ f12 f0 1"/>
              <a:gd name="f19" fmla="*/ f13 f0 1"/>
              <a:gd name="f20" fmla="?: f14 f3 1"/>
              <a:gd name="f21" fmla="?: f15 f4 1"/>
              <a:gd name="f22" fmla="?: f16 f5 1"/>
              <a:gd name="f23" fmla="*/ f17 1 f2"/>
              <a:gd name="f24" fmla="*/ f18 1 f2"/>
              <a:gd name="f25" fmla="*/ f19 1 f2"/>
              <a:gd name="f26" fmla="*/ f20 1 21600"/>
              <a:gd name="f27" fmla="*/ f21 1 21600"/>
              <a:gd name="f28" fmla="*/ 21600 f20 1"/>
              <a:gd name="f29" fmla="*/ 21600 f21 1"/>
              <a:gd name="f30" fmla="+- f23 0 f1"/>
              <a:gd name="f31" fmla="+- f24 0 f1"/>
              <a:gd name="f32" fmla="+- f25 0 f1"/>
              <a:gd name="f33" fmla="min f27 f26"/>
              <a:gd name="f34" fmla="*/ f28 1 f22"/>
              <a:gd name="f35" fmla="*/ f29 1 f22"/>
              <a:gd name="f36" fmla="val f34"/>
              <a:gd name="f37" fmla="val f35"/>
              <a:gd name="f38" fmla="*/ f6 f33 1"/>
              <a:gd name="f39" fmla="+- f37 0 f6"/>
              <a:gd name="f40" fmla="+- f36 0 f6"/>
              <a:gd name="f41" fmla="*/ f36 f33 1"/>
              <a:gd name="f42" fmla="*/ f37 f33 1"/>
              <a:gd name="f43" fmla="*/ f40 1 2"/>
              <a:gd name="f44" fmla="min f40 f39"/>
              <a:gd name="f45" fmla="*/ f39 f39 1"/>
              <a:gd name="f46" fmla="*/ f39 f33 1"/>
              <a:gd name="f47" fmla="*/ f44 f9 1"/>
              <a:gd name="f48" fmla="*/ f44 f10 1"/>
              <a:gd name="f49" fmla="*/ f47 1 100000"/>
              <a:gd name="f50" fmla="*/ f48 1 100000"/>
              <a:gd name="f51" fmla="+- f49 f50 0"/>
              <a:gd name="f52" fmla="*/ f49 f49 1"/>
              <a:gd name="f53" fmla="+- f50 0 f49"/>
              <a:gd name="f54" fmla="*/ f50 1 2"/>
              <a:gd name="f55" fmla="+- f6 f49 0"/>
              <a:gd name="f56" fmla="+- 0 0 f49"/>
              <a:gd name="f57" fmla="*/ f49 1 2"/>
              <a:gd name="f58" fmla="*/ f49 f33 1"/>
              <a:gd name="f59" fmla="*/ f51 1 4"/>
              <a:gd name="f60" fmla="+- f45 0 f52"/>
              <a:gd name="f61" fmla="*/ f53 1 2"/>
              <a:gd name="f62" fmla="+- f36 0 f54"/>
              <a:gd name="f63" fmla="+- 0 0 f57"/>
              <a:gd name="f64" fmla="+- 0 0 f56"/>
              <a:gd name="f65" fmla="*/ f55 f33 1"/>
              <a:gd name="f66" fmla="*/ f57 f33 1"/>
              <a:gd name="f67" fmla="+- f43 0 f59"/>
              <a:gd name="f68" fmla="sqrt f60"/>
              <a:gd name="f69" fmla="+- 0 0 f63"/>
              <a:gd name="f70" fmla="*/ f62 f33 1"/>
              <a:gd name="f71" fmla="*/ f67 2 1"/>
              <a:gd name="f72" fmla="+- f67 f49 0"/>
              <a:gd name="f73" fmla="*/ f68 f67 1"/>
              <a:gd name="f74" fmla="*/ f67 f33 1"/>
              <a:gd name="f75" fmla="*/ f71 f71 1"/>
              <a:gd name="f76" fmla="*/ f73 1 f39"/>
              <a:gd name="f77" fmla="+- f67 f72 0"/>
              <a:gd name="f78" fmla="+- f75 0 f52"/>
              <a:gd name="f79" fmla="+- f67 f76 0"/>
              <a:gd name="f80" fmla="+- f72 f76 0"/>
              <a:gd name="f81" fmla="+- 0 0 f76"/>
              <a:gd name="f82" fmla="*/ f77 1 2"/>
              <a:gd name="f83" fmla="sqrt f78"/>
              <a:gd name="f84" fmla="+- f79 0 f61"/>
              <a:gd name="f85" fmla="+- f80 f61 0"/>
              <a:gd name="f86" fmla="+- 0 0 f81"/>
              <a:gd name="f87" fmla="*/ f80 f33 1"/>
              <a:gd name="f88" fmla="*/ f82 f33 1"/>
              <a:gd name="f89" fmla="*/ f83 f39 1"/>
              <a:gd name="f90" fmla="at2 f64 f86"/>
              <a:gd name="f91" fmla="*/ f85 f33 1"/>
              <a:gd name="f92" fmla="*/ f84 f33 1"/>
              <a:gd name="f93" fmla="+- f90 f1 0"/>
              <a:gd name="f94" fmla="*/ f89 1 f71"/>
              <a:gd name="f95" fmla="*/ f93 f7 1"/>
              <a:gd name="f96" fmla="+- f6 f94 0"/>
              <a:gd name="f97" fmla="+- 0 0 f94"/>
              <a:gd name="f98" fmla="*/ f95 1 f0"/>
              <a:gd name="f99" fmla="+- 0 0 f97"/>
              <a:gd name="f100" fmla="*/ f96 f33 1"/>
              <a:gd name="f101" fmla="+- 0 0 f98"/>
              <a:gd name="f102" fmla="at2 f99 f69"/>
              <a:gd name="f103" fmla="val f101"/>
              <a:gd name="f104" fmla="+- f102 f1 0"/>
              <a:gd name="f105" fmla="+- 0 0 f103"/>
              <a:gd name="f106" fmla="*/ f104 f7 1"/>
              <a:gd name="f107" fmla="*/ f105 f0 1"/>
              <a:gd name="f108" fmla="*/ f106 1 f0"/>
              <a:gd name="f109" fmla="*/ f107 1 f7"/>
              <a:gd name="f110" fmla="+- 0 0 f108"/>
              <a:gd name="f111" fmla="+- f109 0 f1"/>
              <a:gd name="f112" fmla="val f110"/>
              <a:gd name="f113" fmla="+- 0 0 f112"/>
              <a:gd name="f114" fmla="+- f1 0 f111"/>
              <a:gd name="f115" fmla="*/ f113 f0 1"/>
              <a:gd name="f116" fmla="*/ f115 1 f7"/>
              <a:gd name="f117" fmla="+- f116 0 f1"/>
              <a:gd name="f118" fmla="+- f117 0 f111"/>
              <a:gd name="f119" fmla="+- f111 f117 0"/>
              <a:gd name="f120" fmla="+- f1 0 f11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70" y="f38"/>
              </a:cxn>
              <a:cxn ang="f30">
                <a:pos x="f92" y="f65"/>
              </a:cxn>
              <a:cxn ang="f30">
                <a:pos x="f66" y="f38"/>
              </a:cxn>
              <a:cxn ang="f31">
                <a:pos x="f88" y="f42"/>
              </a:cxn>
              <a:cxn ang="f32">
                <a:pos x="f91" y="f65"/>
              </a:cxn>
            </a:cxnLst>
            <a:rect l="f38" t="f38" r="f41" b="f42"/>
            <a:pathLst>
              <a:path stroke="0">
                <a:moveTo>
                  <a:pt x="f70" y="f38"/>
                </a:moveTo>
                <a:lnTo>
                  <a:pt x="f91" y="f65"/>
                </a:lnTo>
                <a:lnTo>
                  <a:pt x="f87" y="f65"/>
                </a:lnTo>
                <a:arcTo wR="f74" hR="f46" stAng="f114" swAng="f119"/>
                <a:arcTo wR="f74" hR="f46" stAng="f120" swAng="f118"/>
                <a:lnTo>
                  <a:pt x="f92" y="f65"/>
                </a:lnTo>
                <a:close/>
              </a:path>
              <a:path stroke="0">
                <a:moveTo>
                  <a:pt x="f74" y="f42"/>
                </a:moveTo>
                <a:arcTo wR="f74" hR="f46" stAng="f1" swAng="f1"/>
                <a:lnTo>
                  <a:pt x="f58" y="f38"/>
                </a:lnTo>
                <a:arcTo wR="f74" hR="f46" stAng="f0" swAng="f8"/>
                <a:close/>
              </a:path>
              <a:path fill="none">
                <a:moveTo>
                  <a:pt x="f88" y="f100"/>
                </a:moveTo>
                <a:arcTo wR="f74" hR="f46" stAng="f120" swAng="f118"/>
                <a:lnTo>
                  <a:pt x="f92" y="f65"/>
                </a:lnTo>
                <a:lnTo>
                  <a:pt x="f70" y="f38"/>
                </a:lnTo>
                <a:lnTo>
                  <a:pt x="f91" y="f65"/>
                </a:lnTo>
                <a:lnTo>
                  <a:pt x="f87" y="f65"/>
                </a:lnTo>
                <a:arcTo wR="f74" hR="f46" stAng="f114" swAng="f111"/>
                <a:lnTo>
                  <a:pt x="f74" y="f42"/>
                </a:lnTo>
                <a:arcTo wR="f74" hR="f46" stAng="f1" swAng="f1"/>
                <a:lnTo>
                  <a:pt x="f58" y="f38"/>
                </a:lnTo>
                <a:arcTo wR="f74" hR="f46" stAng="f0" swAng="f8"/>
              </a:path>
            </a:pathLst>
          </a:custGeom>
          <a:solidFill>
            <a:srgbClr val="92D050"/>
          </a:solidFill>
          <a:ln w="25402">
            <a:solidFill>
              <a:srgbClr val="92D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  <p:bldP spid="8" grpId="0"/>
      <p:bldP spid="16" grpId="0"/>
      <p:bldP spid="17" grpId="0" animBg="1"/>
      <p:bldP spid="18" grpId="0"/>
      <p:bldP spid="19" grpId="0"/>
      <p:bldP spid="20" grpId="0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4000" b="1" u="sng"/>
              <a:t>Násobení mnohočlenu jednočlenem</a:t>
            </a:r>
            <a:endParaRPr lang="cs-CZ" sz="4000"/>
          </a:p>
        </p:txBody>
      </p:sp>
      <p:grpSp>
        <p:nvGrpSpPr>
          <p:cNvPr id="3" name="Skupina 14"/>
          <p:cNvGrpSpPr/>
          <p:nvPr/>
        </p:nvGrpSpPr>
        <p:grpSpPr>
          <a:xfrm>
            <a:off x="1846484" y="2851656"/>
            <a:ext cx="3393055" cy="3738268"/>
            <a:chOff x="1846484" y="2851656"/>
            <a:chExt cx="3393055" cy="3738268"/>
          </a:xfrm>
        </p:grpSpPr>
        <p:sp>
          <p:nvSpPr>
            <p:cNvPr id="4" name="Obdélník 3"/>
            <p:cNvSpPr/>
            <p:nvPr/>
          </p:nvSpPr>
          <p:spPr>
            <a:xfrm>
              <a:off x="2431225" y="2851656"/>
              <a:ext cx="2808314" cy="1008107"/>
            </a:xfrm>
            <a:prstGeom prst="rect">
              <a:avLst/>
            </a:prstGeom>
            <a:solidFill>
              <a:srgbClr val="558ED5"/>
            </a:solidFill>
            <a:ln w="25402">
              <a:solidFill>
                <a:srgbClr val="558ED5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2431225" y="3859764"/>
              <a:ext cx="2808314" cy="720080"/>
            </a:xfrm>
            <a:prstGeom prst="rect">
              <a:avLst/>
            </a:prstGeom>
            <a:solidFill>
              <a:srgbClr val="FF0000"/>
            </a:solidFill>
            <a:ln w="25402">
              <a:solidFill>
                <a:srgbClr val="FF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2431225" y="4579845"/>
              <a:ext cx="2808314" cy="1512170"/>
            </a:xfrm>
            <a:prstGeom prst="rect">
              <a:avLst/>
            </a:prstGeom>
            <a:solidFill>
              <a:srgbClr val="00FF00"/>
            </a:solidFill>
            <a:ln w="25402">
              <a:solidFill>
                <a:srgbClr val="00FF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619359" y="6066705"/>
              <a:ext cx="432044" cy="52321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906889" y="3094101"/>
              <a:ext cx="504053" cy="52321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882493" y="3958199"/>
              <a:ext cx="519781" cy="52321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c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846484" y="5074325"/>
              <a:ext cx="555781" cy="52321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8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d</a:t>
              </a:r>
            </a:p>
          </p:txBody>
        </p:sp>
      </p:grpSp>
      <p:sp>
        <p:nvSpPr>
          <p:cNvPr id="11" name="Pravá složená závorka 10"/>
          <p:cNvSpPr/>
          <p:nvPr/>
        </p:nvSpPr>
        <p:spPr>
          <a:xfrm>
            <a:off x="5249890" y="2851656"/>
            <a:ext cx="576062" cy="324035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60 0 f1"/>
              <a:gd name="f64" fmla="+- f56 0 f59"/>
              <a:gd name="f65" fmla="+- f42 0 f59"/>
              <a:gd name="f66" fmla="*/ f59 f37 1"/>
              <a:gd name="f67" fmla="cos 1 f63"/>
              <a:gd name="f68" fmla="sin 1 f63"/>
              <a:gd name="f69" fmla="*/ f64 f37 1"/>
              <a:gd name="f70" fmla="*/ f65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4219809"/>
            <a:ext cx="1656179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 + c + d</a:t>
            </a:r>
          </a:p>
        </p:txBody>
      </p:sp>
      <p:sp>
        <p:nvSpPr>
          <p:cNvPr id="13" name="TextovéPole 15"/>
          <p:cNvSpPr txBox="1"/>
          <p:nvPr/>
        </p:nvSpPr>
        <p:spPr>
          <a:xfrm>
            <a:off x="3554803" y="5050176"/>
            <a:ext cx="72008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ad</a:t>
            </a:r>
          </a:p>
        </p:txBody>
      </p:sp>
      <p:sp>
        <p:nvSpPr>
          <p:cNvPr id="14" name="TextovéPole 16"/>
          <p:cNvSpPr txBox="1"/>
          <p:nvPr/>
        </p:nvSpPr>
        <p:spPr>
          <a:xfrm>
            <a:off x="3554803" y="3958199"/>
            <a:ext cx="561148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ac</a:t>
            </a:r>
          </a:p>
        </p:txBody>
      </p:sp>
      <p:sp>
        <p:nvSpPr>
          <p:cNvPr id="15" name="TextovéPole 17"/>
          <p:cNvSpPr txBox="1"/>
          <p:nvPr/>
        </p:nvSpPr>
        <p:spPr>
          <a:xfrm>
            <a:off x="3554803" y="3094101"/>
            <a:ext cx="561148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ab</a:t>
            </a:r>
          </a:p>
        </p:txBody>
      </p:sp>
      <p:sp>
        <p:nvSpPr>
          <p:cNvPr id="16" name="TextovéPole 18"/>
          <p:cNvSpPr txBox="1"/>
          <p:nvPr/>
        </p:nvSpPr>
        <p:spPr>
          <a:xfrm>
            <a:off x="1007047" y="1412775"/>
            <a:ext cx="356495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a . (b + c+ d) =</a:t>
            </a:r>
            <a:endParaRPr lang="cs-CZ" sz="3600" b="0" i="0" u="none" strike="noStrike" kern="1200" cap="none" spc="0" baseline="0">
              <a:solidFill>
                <a:srgbClr val="00FF00"/>
              </a:solidFill>
              <a:uFillTx/>
              <a:latin typeface="Calibri"/>
            </a:endParaRPr>
          </a:p>
        </p:txBody>
      </p:sp>
      <p:sp>
        <p:nvSpPr>
          <p:cNvPr id="17" name="Zahnutá šipka nahoru 19"/>
          <p:cNvSpPr/>
          <p:nvPr/>
        </p:nvSpPr>
        <p:spPr>
          <a:xfrm>
            <a:off x="1847883" y="1915091"/>
            <a:ext cx="685351" cy="28803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25000"/>
              <a:gd name="f10" fmla="val 50000"/>
              <a:gd name="f11" fmla="+- 0 0 -36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*/ f11 f0 1"/>
              <a:gd name="f18" fmla="*/ f12 f0 1"/>
              <a:gd name="f19" fmla="*/ f13 f0 1"/>
              <a:gd name="f20" fmla="?: f14 f3 1"/>
              <a:gd name="f21" fmla="?: f15 f4 1"/>
              <a:gd name="f22" fmla="?: f16 f5 1"/>
              <a:gd name="f23" fmla="*/ f17 1 f2"/>
              <a:gd name="f24" fmla="*/ f18 1 f2"/>
              <a:gd name="f25" fmla="*/ f19 1 f2"/>
              <a:gd name="f26" fmla="*/ f20 1 21600"/>
              <a:gd name="f27" fmla="*/ f21 1 21600"/>
              <a:gd name="f28" fmla="*/ 21600 f20 1"/>
              <a:gd name="f29" fmla="*/ 21600 f21 1"/>
              <a:gd name="f30" fmla="+- f23 0 f1"/>
              <a:gd name="f31" fmla="+- f24 0 f1"/>
              <a:gd name="f32" fmla="+- f25 0 f1"/>
              <a:gd name="f33" fmla="min f27 f26"/>
              <a:gd name="f34" fmla="*/ f28 1 f22"/>
              <a:gd name="f35" fmla="*/ f29 1 f22"/>
              <a:gd name="f36" fmla="val f34"/>
              <a:gd name="f37" fmla="val f35"/>
              <a:gd name="f38" fmla="*/ f6 f33 1"/>
              <a:gd name="f39" fmla="+- f37 0 f6"/>
              <a:gd name="f40" fmla="+- f36 0 f6"/>
              <a:gd name="f41" fmla="*/ f36 f33 1"/>
              <a:gd name="f42" fmla="*/ f37 f33 1"/>
              <a:gd name="f43" fmla="*/ f40 1 2"/>
              <a:gd name="f44" fmla="min f40 f39"/>
              <a:gd name="f45" fmla="*/ f39 f39 1"/>
              <a:gd name="f46" fmla="*/ f39 f33 1"/>
              <a:gd name="f47" fmla="*/ f44 f9 1"/>
              <a:gd name="f48" fmla="*/ f44 f10 1"/>
              <a:gd name="f49" fmla="*/ f47 1 100000"/>
              <a:gd name="f50" fmla="*/ f48 1 100000"/>
              <a:gd name="f51" fmla="+- f49 f50 0"/>
              <a:gd name="f52" fmla="*/ f49 f49 1"/>
              <a:gd name="f53" fmla="+- f50 0 f49"/>
              <a:gd name="f54" fmla="*/ f50 1 2"/>
              <a:gd name="f55" fmla="+- f6 f49 0"/>
              <a:gd name="f56" fmla="+- 0 0 f49"/>
              <a:gd name="f57" fmla="*/ f49 1 2"/>
              <a:gd name="f58" fmla="*/ f49 f33 1"/>
              <a:gd name="f59" fmla="*/ f51 1 4"/>
              <a:gd name="f60" fmla="+- f45 0 f52"/>
              <a:gd name="f61" fmla="*/ f53 1 2"/>
              <a:gd name="f62" fmla="+- f36 0 f54"/>
              <a:gd name="f63" fmla="+- 0 0 f57"/>
              <a:gd name="f64" fmla="+- 0 0 f56"/>
              <a:gd name="f65" fmla="*/ f55 f33 1"/>
              <a:gd name="f66" fmla="*/ f57 f33 1"/>
              <a:gd name="f67" fmla="+- f43 0 f59"/>
              <a:gd name="f68" fmla="sqrt f60"/>
              <a:gd name="f69" fmla="+- 0 0 f63"/>
              <a:gd name="f70" fmla="*/ f62 f33 1"/>
              <a:gd name="f71" fmla="*/ f67 2 1"/>
              <a:gd name="f72" fmla="+- f67 f49 0"/>
              <a:gd name="f73" fmla="*/ f68 f67 1"/>
              <a:gd name="f74" fmla="*/ f67 f33 1"/>
              <a:gd name="f75" fmla="*/ f71 f71 1"/>
              <a:gd name="f76" fmla="*/ f73 1 f39"/>
              <a:gd name="f77" fmla="+- f67 f72 0"/>
              <a:gd name="f78" fmla="+- f75 0 f52"/>
              <a:gd name="f79" fmla="+- f67 f76 0"/>
              <a:gd name="f80" fmla="+- f72 f76 0"/>
              <a:gd name="f81" fmla="+- 0 0 f76"/>
              <a:gd name="f82" fmla="*/ f77 1 2"/>
              <a:gd name="f83" fmla="sqrt f78"/>
              <a:gd name="f84" fmla="+- f79 0 f61"/>
              <a:gd name="f85" fmla="+- f80 f61 0"/>
              <a:gd name="f86" fmla="+- 0 0 f81"/>
              <a:gd name="f87" fmla="*/ f80 f33 1"/>
              <a:gd name="f88" fmla="*/ f82 f33 1"/>
              <a:gd name="f89" fmla="*/ f83 f39 1"/>
              <a:gd name="f90" fmla="at2 f64 f86"/>
              <a:gd name="f91" fmla="*/ f85 f33 1"/>
              <a:gd name="f92" fmla="*/ f84 f33 1"/>
              <a:gd name="f93" fmla="+- f90 f1 0"/>
              <a:gd name="f94" fmla="*/ f89 1 f71"/>
              <a:gd name="f95" fmla="*/ f93 f7 1"/>
              <a:gd name="f96" fmla="+- f6 f94 0"/>
              <a:gd name="f97" fmla="+- 0 0 f94"/>
              <a:gd name="f98" fmla="*/ f95 1 f0"/>
              <a:gd name="f99" fmla="+- 0 0 f97"/>
              <a:gd name="f100" fmla="*/ f96 f33 1"/>
              <a:gd name="f101" fmla="+- 0 0 f98"/>
              <a:gd name="f102" fmla="at2 f99 f69"/>
              <a:gd name="f103" fmla="val f101"/>
              <a:gd name="f104" fmla="+- f102 f1 0"/>
              <a:gd name="f105" fmla="+- 0 0 f103"/>
              <a:gd name="f106" fmla="*/ f104 f7 1"/>
              <a:gd name="f107" fmla="*/ f105 f0 1"/>
              <a:gd name="f108" fmla="*/ f106 1 f0"/>
              <a:gd name="f109" fmla="*/ f107 1 f7"/>
              <a:gd name="f110" fmla="+- 0 0 f108"/>
              <a:gd name="f111" fmla="+- f109 0 f1"/>
              <a:gd name="f112" fmla="val f110"/>
              <a:gd name="f113" fmla="+- 0 0 f112"/>
              <a:gd name="f114" fmla="+- f1 0 f111"/>
              <a:gd name="f115" fmla="*/ f113 f0 1"/>
              <a:gd name="f116" fmla="*/ f115 1 f7"/>
              <a:gd name="f117" fmla="+- f116 0 f1"/>
              <a:gd name="f118" fmla="+- f117 0 f111"/>
              <a:gd name="f119" fmla="+- f111 f117 0"/>
              <a:gd name="f120" fmla="+- f1 0 f11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70" y="f38"/>
              </a:cxn>
              <a:cxn ang="f30">
                <a:pos x="f92" y="f65"/>
              </a:cxn>
              <a:cxn ang="f30">
                <a:pos x="f66" y="f38"/>
              </a:cxn>
              <a:cxn ang="f31">
                <a:pos x="f88" y="f42"/>
              </a:cxn>
              <a:cxn ang="f32">
                <a:pos x="f91" y="f65"/>
              </a:cxn>
            </a:cxnLst>
            <a:rect l="f38" t="f38" r="f41" b="f42"/>
            <a:pathLst>
              <a:path stroke="0">
                <a:moveTo>
                  <a:pt x="f70" y="f38"/>
                </a:moveTo>
                <a:lnTo>
                  <a:pt x="f91" y="f65"/>
                </a:lnTo>
                <a:lnTo>
                  <a:pt x="f87" y="f65"/>
                </a:lnTo>
                <a:arcTo wR="f74" hR="f46" stAng="f114" swAng="f119"/>
                <a:arcTo wR="f74" hR="f46" stAng="f120" swAng="f118"/>
                <a:lnTo>
                  <a:pt x="f92" y="f65"/>
                </a:lnTo>
                <a:close/>
              </a:path>
              <a:path stroke="0">
                <a:moveTo>
                  <a:pt x="f74" y="f42"/>
                </a:moveTo>
                <a:arcTo wR="f74" hR="f46" stAng="f1" swAng="f1"/>
                <a:lnTo>
                  <a:pt x="f58" y="f38"/>
                </a:lnTo>
                <a:arcTo wR="f74" hR="f46" stAng="f0" swAng="f8"/>
                <a:close/>
              </a:path>
              <a:path fill="none">
                <a:moveTo>
                  <a:pt x="f88" y="f100"/>
                </a:moveTo>
                <a:arcTo wR="f74" hR="f46" stAng="f120" swAng="f118"/>
                <a:lnTo>
                  <a:pt x="f92" y="f65"/>
                </a:lnTo>
                <a:lnTo>
                  <a:pt x="f70" y="f38"/>
                </a:lnTo>
                <a:lnTo>
                  <a:pt x="f91" y="f65"/>
                </a:lnTo>
                <a:lnTo>
                  <a:pt x="f87" y="f65"/>
                </a:lnTo>
                <a:arcTo wR="f74" hR="f46" stAng="f114" swAng="f111"/>
                <a:lnTo>
                  <a:pt x="f74" y="f42"/>
                </a:lnTo>
                <a:arcTo wR="f74" hR="f46" stAng="f1" swAng="f1"/>
                <a:lnTo>
                  <a:pt x="f58" y="f38"/>
                </a:lnTo>
                <a:arcTo wR="f74" hR="f46" stAng="f0" swAng="f8"/>
              </a:path>
            </a:pathLst>
          </a:custGeom>
          <a:solidFill>
            <a:srgbClr val="558ED5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Zahnutá šipka nahoru 20"/>
          <p:cNvSpPr/>
          <p:nvPr/>
        </p:nvSpPr>
        <p:spPr>
          <a:xfrm>
            <a:off x="1847883" y="1915091"/>
            <a:ext cx="1427972" cy="43379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25000"/>
              <a:gd name="f10" fmla="val 50000"/>
              <a:gd name="f11" fmla="+- 0 0 -36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*/ f11 f0 1"/>
              <a:gd name="f18" fmla="*/ f12 f0 1"/>
              <a:gd name="f19" fmla="*/ f13 f0 1"/>
              <a:gd name="f20" fmla="?: f14 f3 1"/>
              <a:gd name="f21" fmla="?: f15 f4 1"/>
              <a:gd name="f22" fmla="?: f16 f5 1"/>
              <a:gd name="f23" fmla="*/ f17 1 f2"/>
              <a:gd name="f24" fmla="*/ f18 1 f2"/>
              <a:gd name="f25" fmla="*/ f19 1 f2"/>
              <a:gd name="f26" fmla="*/ f20 1 21600"/>
              <a:gd name="f27" fmla="*/ f21 1 21600"/>
              <a:gd name="f28" fmla="*/ 21600 f20 1"/>
              <a:gd name="f29" fmla="*/ 21600 f21 1"/>
              <a:gd name="f30" fmla="+- f23 0 f1"/>
              <a:gd name="f31" fmla="+- f24 0 f1"/>
              <a:gd name="f32" fmla="+- f25 0 f1"/>
              <a:gd name="f33" fmla="min f27 f26"/>
              <a:gd name="f34" fmla="*/ f28 1 f22"/>
              <a:gd name="f35" fmla="*/ f29 1 f22"/>
              <a:gd name="f36" fmla="val f34"/>
              <a:gd name="f37" fmla="val f35"/>
              <a:gd name="f38" fmla="*/ f6 f33 1"/>
              <a:gd name="f39" fmla="+- f37 0 f6"/>
              <a:gd name="f40" fmla="+- f36 0 f6"/>
              <a:gd name="f41" fmla="*/ f36 f33 1"/>
              <a:gd name="f42" fmla="*/ f37 f33 1"/>
              <a:gd name="f43" fmla="*/ f40 1 2"/>
              <a:gd name="f44" fmla="min f40 f39"/>
              <a:gd name="f45" fmla="*/ f39 f39 1"/>
              <a:gd name="f46" fmla="*/ f39 f33 1"/>
              <a:gd name="f47" fmla="*/ f44 f9 1"/>
              <a:gd name="f48" fmla="*/ f44 f10 1"/>
              <a:gd name="f49" fmla="*/ f47 1 100000"/>
              <a:gd name="f50" fmla="*/ f48 1 100000"/>
              <a:gd name="f51" fmla="+- f49 f50 0"/>
              <a:gd name="f52" fmla="*/ f49 f49 1"/>
              <a:gd name="f53" fmla="+- f50 0 f49"/>
              <a:gd name="f54" fmla="*/ f50 1 2"/>
              <a:gd name="f55" fmla="+- f6 f49 0"/>
              <a:gd name="f56" fmla="+- 0 0 f49"/>
              <a:gd name="f57" fmla="*/ f49 1 2"/>
              <a:gd name="f58" fmla="*/ f49 f33 1"/>
              <a:gd name="f59" fmla="*/ f51 1 4"/>
              <a:gd name="f60" fmla="+- f45 0 f52"/>
              <a:gd name="f61" fmla="*/ f53 1 2"/>
              <a:gd name="f62" fmla="+- f36 0 f54"/>
              <a:gd name="f63" fmla="+- 0 0 f57"/>
              <a:gd name="f64" fmla="+- 0 0 f56"/>
              <a:gd name="f65" fmla="*/ f55 f33 1"/>
              <a:gd name="f66" fmla="*/ f57 f33 1"/>
              <a:gd name="f67" fmla="+- f43 0 f59"/>
              <a:gd name="f68" fmla="sqrt f60"/>
              <a:gd name="f69" fmla="+- 0 0 f63"/>
              <a:gd name="f70" fmla="*/ f62 f33 1"/>
              <a:gd name="f71" fmla="*/ f67 2 1"/>
              <a:gd name="f72" fmla="+- f67 f49 0"/>
              <a:gd name="f73" fmla="*/ f68 f67 1"/>
              <a:gd name="f74" fmla="*/ f67 f33 1"/>
              <a:gd name="f75" fmla="*/ f71 f71 1"/>
              <a:gd name="f76" fmla="*/ f73 1 f39"/>
              <a:gd name="f77" fmla="+- f67 f72 0"/>
              <a:gd name="f78" fmla="+- f75 0 f52"/>
              <a:gd name="f79" fmla="+- f67 f76 0"/>
              <a:gd name="f80" fmla="+- f72 f76 0"/>
              <a:gd name="f81" fmla="+- 0 0 f76"/>
              <a:gd name="f82" fmla="*/ f77 1 2"/>
              <a:gd name="f83" fmla="sqrt f78"/>
              <a:gd name="f84" fmla="+- f79 0 f61"/>
              <a:gd name="f85" fmla="+- f80 f61 0"/>
              <a:gd name="f86" fmla="+- 0 0 f81"/>
              <a:gd name="f87" fmla="*/ f80 f33 1"/>
              <a:gd name="f88" fmla="*/ f82 f33 1"/>
              <a:gd name="f89" fmla="*/ f83 f39 1"/>
              <a:gd name="f90" fmla="at2 f64 f86"/>
              <a:gd name="f91" fmla="*/ f85 f33 1"/>
              <a:gd name="f92" fmla="*/ f84 f33 1"/>
              <a:gd name="f93" fmla="+- f90 f1 0"/>
              <a:gd name="f94" fmla="*/ f89 1 f71"/>
              <a:gd name="f95" fmla="*/ f93 f7 1"/>
              <a:gd name="f96" fmla="+- f6 f94 0"/>
              <a:gd name="f97" fmla="+- 0 0 f94"/>
              <a:gd name="f98" fmla="*/ f95 1 f0"/>
              <a:gd name="f99" fmla="+- 0 0 f97"/>
              <a:gd name="f100" fmla="*/ f96 f33 1"/>
              <a:gd name="f101" fmla="+- 0 0 f98"/>
              <a:gd name="f102" fmla="at2 f99 f69"/>
              <a:gd name="f103" fmla="val f101"/>
              <a:gd name="f104" fmla="+- f102 f1 0"/>
              <a:gd name="f105" fmla="+- 0 0 f103"/>
              <a:gd name="f106" fmla="*/ f104 f7 1"/>
              <a:gd name="f107" fmla="*/ f105 f0 1"/>
              <a:gd name="f108" fmla="*/ f106 1 f0"/>
              <a:gd name="f109" fmla="*/ f107 1 f7"/>
              <a:gd name="f110" fmla="+- 0 0 f108"/>
              <a:gd name="f111" fmla="+- f109 0 f1"/>
              <a:gd name="f112" fmla="val f110"/>
              <a:gd name="f113" fmla="+- 0 0 f112"/>
              <a:gd name="f114" fmla="+- f1 0 f111"/>
              <a:gd name="f115" fmla="*/ f113 f0 1"/>
              <a:gd name="f116" fmla="*/ f115 1 f7"/>
              <a:gd name="f117" fmla="+- f116 0 f1"/>
              <a:gd name="f118" fmla="+- f117 0 f111"/>
              <a:gd name="f119" fmla="+- f111 f117 0"/>
              <a:gd name="f120" fmla="+- f1 0 f11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70" y="f38"/>
              </a:cxn>
              <a:cxn ang="f30">
                <a:pos x="f92" y="f65"/>
              </a:cxn>
              <a:cxn ang="f30">
                <a:pos x="f66" y="f38"/>
              </a:cxn>
              <a:cxn ang="f31">
                <a:pos x="f88" y="f42"/>
              </a:cxn>
              <a:cxn ang="f32">
                <a:pos x="f91" y="f65"/>
              </a:cxn>
            </a:cxnLst>
            <a:rect l="f38" t="f38" r="f41" b="f42"/>
            <a:pathLst>
              <a:path stroke="0">
                <a:moveTo>
                  <a:pt x="f70" y="f38"/>
                </a:moveTo>
                <a:lnTo>
                  <a:pt x="f91" y="f65"/>
                </a:lnTo>
                <a:lnTo>
                  <a:pt x="f87" y="f65"/>
                </a:lnTo>
                <a:arcTo wR="f74" hR="f46" stAng="f114" swAng="f119"/>
                <a:arcTo wR="f74" hR="f46" stAng="f120" swAng="f118"/>
                <a:lnTo>
                  <a:pt x="f92" y="f65"/>
                </a:lnTo>
                <a:close/>
              </a:path>
              <a:path stroke="0">
                <a:moveTo>
                  <a:pt x="f74" y="f42"/>
                </a:moveTo>
                <a:arcTo wR="f74" hR="f46" stAng="f1" swAng="f1"/>
                <a:lnTo>
                  <a:pt x="f58" y="f38"/>
                </a:lnTo>
                <a:arcTo wR="f74" hR="f46" stAng="f0" swAng="f8"/>
                <a:close/>
              </a:path>
              <a:path fill="none">
                <a:moveTo>
                  <a:pt x="f88" y="f100"/>
                </a:moveTo>
                <a:arcTo wR="f74" hR="f46" stAng="f120" swAng="f118"/>
                <a:lnTo>
                  <a:pt x="f92" y="f65"/>
                </a:lnTo>
                <a:lnTo>
                  <a:pt x="f70" y="f38"/>
                </a:lnTo>
                <a:lnTo>
                  <a:pt x="f91" y="f65"/>
                </a:lnTo>
                <a:lnTo>
                  <a:pt x="f87" y="f65"/>
                </a:lnTo>
                <a:arcTo wR="f74" hR="f46" stAng="f114" swAng="f111"/>
                <a:lnTo>
                  <a:pt x="f74" y="f42"/>
                </a:lnTo>
                <a:arcTo wR="f74" hR="f46" stAng="f1" swAng="f1"/>
                <a:lnTo>
                  <a:pt x="f58" y="f38"/>
                </a:lnTo>
                <a:arcTo wR="f74" hR="f46" stAng="f0" swAng="f8"/>
              </a:path>
            </a:pathLst>
          </a:custGeom>
          <a:solidFill>
            <a:srgbClr val="FF0000"/>
          </a:solidFill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Zahnutá šipka nahoru 21"/>
          <p:cNvSpPr/>
          <p:nvPr/>
        </p:nvSpPr>
        <p:spPr>
          <a:xfrm>
            <a:off x="1847883" y="1915091"/>
            <a:ext cx="2148053" cy="6498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5400000"/>
              <a:gd name="f9" fmla="val 25000"/>
              <a:gd name="f10" fmla="val 50000"/>
              <a:gd name="f11" fmla="+- 0 0 -36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*/ f11 f0 1"/>
              <a:gd name="f18" fmla="*/ f12 f0 1"/>
              <a:gd name="f19" fmla="*/ f13 f0 1"/>
              <a:gd name="f20" fmla="?: f14 f3 1"/>
              <a:gd name="f21" fmla="?: f15 f4 1"/>
              <a:gd name="f22" fmla="?: f16 f5 1"/>
              <a:gd name="f23" fmla="*/ f17 1 f2"/>
              <a:gd name="f24" fmla="*/ f18 1 f2"/>
              <a:gd name="f25" fmla="*/ f19 1 f2"/>
              <a:gd name="f26" fmla="*/ f20 1 21600"/>
              <a:gd name="f27" fmla="*/ f21 1 21600"/>
              <a:gd name="f28" fmla="*/ 21600 f20 1"/>
              <a:gd name="f29" fmla="*/ 21600 f21 1"/>
              <a:gd name="f30" fmla="+- f23 0 f1"/>
              <a:gd name="f31" fmla="+- f24 0 f1"/>
              <a:gd name="f32" fmla="+- f25 0 f1"/>
              <a:gd name="f33" fmla="min f27 f26"/>
              <a:gd name="f34" fmla="*/ f28 1 f22"/>
              <a:gd name="f35" fmla="*/ f29 1 f22"/>
              <a:gd name="f36" fmla="val f34"/>
              <a:gd name="f37" fmla="val f35"/>
              <a:gd name="f38" fmla="*/ f6 f33 1"/>
              <a:gd name="f39" fmla="+- f37 0 f6"/>
              <a:gd name="f40" fmla="+- f36 0 f6"/>
              <a:gd name="f41" fmla="*/ f36 f33 1"/>
              <a:gd name="f42" fmla="*/ f37 f33 1"/>
              <a:gd name="f43" fmla="*/ f40 1 2"/>
              <a:gd name="f44" fmla="min f40 f39"/>
              <a:gd name="f45" fmla="*/ f39 f39 1"/>
              <a:gd name="f46" fmla="*/ f39 f33 1"/>
              <a:gd name="f47" fmla="*/ f44 f9 1"/>
              <a:gd name="f48" fmla="*/ f44 f10 1"/>
              <a:gd name="f49" fmla="*/ f47 1 100000"/>
              <a:gd name="f50" fmla="*/ f48 1 100000"/>
              <a:gd name="f51" fmla="+- f49 f50 0"/>
              <a:gd name="f52" fmla="*/ f49 f49 1"/>
              <a:gd name="f53" fmla="+- f50 0 f49"/>
              <a:gd name="f54" fmla="*/ f50 1 2"/>
              <a:gd name="f55" fmla="+- f6 f49 0"/>
              <a:gd name="f56" fmla="+- 0 0 f49"/>
              <a:gd name="f57" fmla="*/ f49 1 2"/>
              <a:gd name="f58" fmla="*/ f49 f33 1"/>
              <a:gd name="f59" fmla="*/ f51 1 4"/>
              <a:gd name="f60" fmla="+- f45 0 f52"/>
              <a:gd name="f61" fmla="*/ f53 1 2"/>
              <a:gd name="f62" fmla="+- f36 0 f54"/>
              <a:gd name="f63" fmla="+- 0 0 f57"/>
              <a:gd name="f64" fmla="+- 0 0 f56"/>
              <a:gd name="f65" fmla="*/ f55 f33 1"/>
              <a:gd name="f66" fmla="*/ f57 f33 1"/>
              <a:gd name="f67" fmla="+- f43 0 f59"/>
              <a:gd name="f68" fmla="sqrt f60"/>
              <a:gd name="f69" fmla="+- 0 0 f63"/>
              <a:gd name="f70" fmla="*/ f62 f33 1"/>
              <a:gd name="f71" fmla="*/ f67 2 1"/>
              <a:gd name="f72" fmla="+- f67 f49 0"/>
              <a:gd name="f73" fmla="*/ f68 f67 1"/>
              <a:gd name="f74" fmla="*/ f67 f33 1"/>
              <a:gd name="f75" fmla="*/ f71 f71 1"/>
              <a:gd name="f76" fmla="*/ f73 1 f39"/>
              <a:gd name="f77" fmla="+- f67 f72 0"/>
              <a:gd name="f78" fmla="+- f75 0 f52"/>
              <a:gd name="f79" fmla="+- f67 f76 0"/>
              <a:gd name="f80" fmla="+- f72 f76 0"/>
              <a:gd name="f81" fmla="+- 0 0 f76"/>
              <a:gd name="f82" fmla="*/ f77 1 2"/>
              <a:gd name="f83" fmla="sqrt f78"/>
              <a:gd name="f84" fmla="+- f79 0 f61"/>
              <a:gd name="f85" fmla="+- f80 f61 0"/>
              <a:gd name="f86" fmla="+- 0 0 f81"/>
              <a:gd name="f87" fmla="*/ f80 f33 1"/>
              <a:gd name="f88" fmla="*/ f82 f33 1"/>
              <a:gd name="f89" fmla="*/ f83 f39 1"/>
              <a:gd name="f90" fmla="at2 f64 f86"/>
              <a:gd name="f91" fmla="*/ f85 f33 1"/>
              <a:gd name="f92" fmla="*/ f84 f33 1"/>
              <a:gd name="f93" fmla="+- f90 f1 0"/>
              <a:gd name="f94" fmla="*/ f89 1 f71"/>
              <a:gd name="f95" fmla="*/ f93 f7 1"/>
              <a:gd name="f96" fmla="+- f6 f94 0"/>
              <a:gd name="f97" fmla="+- 0 0 f94"/>
              <a:gd name="f98" fmla="*/ f95 1 f0"/>
              <a:gd name="f99" fmla="+- 0 0 f97"/>
              <a:gd name="f100" fmla="*/ f96 f33 1"/>
              <a:gd name="f101" fmla="+- 0 0 f98"/>
              <a:gd name="f102" fmla="at2 f99 f69"/>
              <a:gd name="f103" fmla="val f101"/>
              <a:gd name="f104" fmla="+- f102 f1 0"/>
              <a:gd name="f105" fmla="+- 0 0 f103"/>
              <a:gd name="f106" fmla="*/ f104 f7 1"/>
              <a:gd name="f107" fmla="*/ f105 f0 1"/>
              <a:gd name="f108" fmla="*/ f106 1 f0"/>
              <a:gd name="f109" fmla="*/ f107 1 f7"/>
              <a:gd name="f110" fmla="+- 0 0 f108"/>
              <a:gd name="f111" fmla="+- f109 0 f1"/>
              <a:gd name="f112" fmla="val f110"/>
              <a:gd name="f113" fmla="+- 0 0 f112"/>
              <a:gd name="f114" fmla="+- f1 0 f111"/>
              <a:gd name="f115" fmla="*/ f113 f0 1"/>
              <a:gd name="f116" fmla="*/ f115 1 f7"/>
              <a:gd name="f117" fmla="+- f116 0 f1"/>
              <a:gd name="f118" fmla="+- f117 0 f111"/>
              <a:gd name="f119" fmla="+- f111 f117 0"/>
              <a:gd name="f120" fmla="+- f1 0 f11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70" y="f38"/>
              </a:cxn>
              <a:cxn ang="f30">
                <a:pos x="f92" y="f65"/>
              </a:cxn>
              <a:cxn ang="f30">
                <a:pos x="f66" y="f38"/>
              </a:cxn>
              <a:cxn ang="f31">
                <a:pos x="f88" y="f42"/>
              </a:cxn>
              <a:cxn ang="f32">
                <a:pos x="f91" y="f65"/>
              </a:cxn>
            </a:cxnLst>
            <a:rect l="f38" t="f38" r="f41" b="f42"/>
            <a:pathLst>
              <a:path stroke="0">
                <a:moveTo>
                  <a:pt x="f70" y="f38"/>
                </a:moveTo>
                <a:lnTo>
                  <a:pt x="f91" y="f65"/>
                </a:lnTo>
                <a:lnTo>
                  <a:pt x="f87" y="f65"/>
                </a:lnTo>
                <a:arcTo wR="f74" hR="f46" stAng="f114" swAng="f119"/>
                <a:arcTo wR="f74" hR="f46" stAng="f120" swAng="f118"/>
                <a:lnTo>
                  <a:pt x="f92" y="f65"/>
                </a:lnTo>
                <a:close/>
              </a:path>
              <a:path stroke="0">
                <a:moveTo>
                  <a:pt x="f74" y="f42"/>
                </a:moveTo>
                <a:arcTo wR="f74" hR="f46" stAng="f1" swAng="f1"/>
                <a:lnTo>
                  <a:pt x="f58" y="f38"/>
                </a:lnTo>
                <a:arcTo wR="f74" hR="f46" stAng="f0" swAng="f8"/>
                <a:close/>
              </a:path>
              <a:path fill="none">
                <a:moveTo>
                  <a:pt x="f88" y="f100"/>
                </a:moveTo>
                <a:arcTo wR="f74" hR="f46" stAng="f120" swAng="f118"/>
                <a:lnTo>
                  <a:pt x="f92" y="f65"/>
                </a:lnTo>
                <a:lnTo>
                  <a:pt x="f70" y="f38"/>
                </a:lnTo>
                <a:lnTo>
                  <a:pt x="f91" y="f65"/>
                </a:lnTo>
                <a:lnTo>
                  <a:pt x="f87" y="f65"/>
                </a:lnTo>
                <a:arcTo wR="f74" hR="f46" stAng="f114" swAng="f111"/>
                <a:lnTo>
                  <a:pt x="f74" y="f42"/>
                </a:lnTo>
                <a:arcTo wR="f74" hR="f46" stAng="f1" swAng="f1"/>
                <a:lnTo>
                  <a:pt x="f58" y="f38"/>
                </a:lnTo>
                <a:arcTo wR="f74" hR="f46" stAng="f0" swAng="f8"/>
              </a:path>
            </a:pathLst>
          </a:custGeom>
          <a:solidFill>
            <a:srgbClr val="00FF00"/>
          </a:solidFill>
          <a:ln w="25402">
            <a:solidFill>
              <a:srgbClr val="00FF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0" name="TextovéPole 23"/>
          <p:cNvSpPr txBox="1"/>
          <p:nvPr/>
        </p:nvSpPr>
        <p:spPr>
          <a:xfrm>
            <a:off x="4274884" y="1409986"/>
            <a:ext cx="72008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558ED5"/>
                </a:solidFill>
                <a:uFillTx/>
                <a:latin typeface="Calibri"/>
              </a:rPr>
              <a:t>ab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1" name="TextovéPole 24"/>
          <p:cNvSpPr txBox="1"/>
          <p:nvPr/>
        </p:nvSpPr>
        <p:spPr>
          <a:xfrm>
            <a:off x="4860036" y="1409986"/>
            <a:ext cx="122413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+ </a:t>
            </a:r>
            <a:r>
              <a:rPr lang="cs-CZ" sz="36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ac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2" name="TextovéPole 25"/>
          <p:cNvSpPr txBox="1"/>
          <p:nvPr/>
        </p:nvSpPr>
        <p:spPr>
          <a:xfrm>
            <a:off x="5724125" y="1412775"/>
            <a:ext cx="1260143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+ </a:t>
            </a:r>
            <a:r>
              <a:rPr lang="cs-CZ" sz="3600" b="0" i="0" u="none" strike="noStrike" kern="1200" cap="none" spc="0" baseline="0">
                <a:solidFill>
                  <a:srgbClr val="00FF00"/>
                </a:solidFill>
                <a:uFillTx/>
                <a:latin typeface="Calibri"/>
              </a:rPr>
              <a:t>ad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/>
      <p:bldP spid="13" grpId="0"/>
      <p:bldP spid="14" grpId="0"/>
      <p:bldP spid="15" grpId="0"/>
      <p:bldP spid="16" grpId="0"/>
      <p:bldP spid="17" grpId="0" animBg="1"/>
      <p:bldP spid="18" grpId="0" animBg="1"/>
      <p:bldP spid="19" grpId="0" animBg="1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4000" b="1" u="sng"/>
              <a:t>Násobení mnohočlenu jednočlenem</a:t>
            </a:r>
            <a:endParaRPr lang="cs-CZ" sz="400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Mnohočlen násobíme jednočlenem tak, že vynásobíme každý člen mnohočlenu a získané jednočleny sečteme.</a:t>
            </a:r>
          </a:p>
          <a:p>
            <a:pPr lvl="0"/>
            <a:r>
              <a:rPr lang="cs-CZ"/>
              <a:t>(3c – 5d</a:t>
            </a:r>
            <a:r>
              <a:rPr lang="cs-CZ" baseline="30000"/>
              <a:t>2</a:t>
            </a:r>
            <a:r>
              <a:rPr lang="cs-CZ"/>
              <a:t>) . 6cd =</a:t>
            </a:r>
            <a:endParaRPr lang="cs-CZ" baseline="30000">
              <a:solidFill>
                <a:srgbClr val="00FF00"/>
              </a:solidFill>
            </a:endParaRPr>
          </a:p>
          <a:p>
            <a:pPr lvl="0"/>
            <a:endParaRPr lang="cs-CZ" baseline="30000">
              <a:solidFill>
                <a:srgbClr val="00FF00"/>
              </a:solidFill>
            </a:endParaRPr>
          </a:p>
          <a:p>
            <a:pPr lvl="0"/>
            <a:r>
              <a:rPr lang="cs-CZ"/>
              <a:t>2x</a:t>
            </a:r>
            <a:r>
              <a:rPr lang="cs-CZ" baseline="30000"/>
              <a:t>2</a:t>
            </a:r>
            <a:r>
              <a:rPr lang="cs-CZ"/>
              <a:t>y</a:t>
            </a:r>
            <a:r>
              <a:rPr lang="cs-CZ" baseline="30000"/>
              <a:t>3</a:t>
            </a:r>
            <a:r>
              <a:rPr lang="cs-CZ"/>
              <a:t> . (4x</a:t>
            </a:r>
            <a:r>
              <a:rPr lang="cs-CZ" baseline="30000"/>
              <a:t>2</a:t>
            </a:r>
            <a:r>
              <a:rPr lang="cs-CZ"/>
              <a:t>y + 5xy - 3) = </a:t>
            </a:r>
            <a:endParaRPr lang="cs-CZ">
              <a:solidFill>
                <a:srgbClr val="00FF00"/>
              </a:solidFill>
            </a:endParaRPr>
          </a:p>
          <a:p>
            <a:pPr marL="0" lvl="0" indent="0">
              <a:buNone/>
            </a:pPr>
            <a:endParaRPr lang="cs-CZ"/>
          </a:p>
        </p:txBody>
      </p:sp>
      <p:sp>
        <p:nvSpPr>
          <p:cNvPr id="4" name="Volný tvar 13"/>
          <p:cNvSpPr/>
          <p:nvPr/>
        </p:nvSpPr>
        <p:spPr>
          <a:xfrm>
            <a:off x="1177637" y="3671471"/>
            <a:ext cx="1870359" cy="52648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870364"/>
              <a:gd name="f7" fmla="val 526488"/>
              <a:gd name="f8" fmla="val 384464"/>
              <a:gd name="f9" fmla="val 262082"/>
              <a:gd name="f10" fmla="val 768928"/>
              <a:gd name="f11" fmla="val 524164"/>
              <a:gd name="f12" fmla="val 1080655"/>
              <a:gd name="f13" fmla="val 526473"/>
              <a:gd name="f14" fmla="val 1392382"/>
              <a:gd name="f15" fmla="val 528782"/>
              <a:gd name="f16" fmla="val 1631373"/>
              <a:gd name="f17" fmla="val 271318"/>
              <a:gd name="f18" fmla="val 13855"/>
              <a:gd name="f19" fmla="+- 0 0 -90"/>
              <a:gd name="f20" fmla="*/ f3 1 1870364"/>
              <a:gd name="f21" fmla="*/ f4 1 526488"/>
              <a:gd name="f22" fmla="+- f7 0 f5"/>
              <a:gd name="f23" fmla="+- f6 0 f5"/>
              <a:gd name="f24" fmla="*/ f19 f0 1"/>
              <a:gd name="f25" fmla="*/ f23 1 1870364"/>
              <a:gd name="f26" fmla="*/ f22 1 526488"/>
              <a:gd name="f27" fmla="*/ 0 f23 1"/>
              <a:gd name="f28" fmla="*/ 0 f22 1"/>
              <a:gd name="f29" fmla="*/ 1080655 f23 1"/>
              <a:gd name="f30" fmla="*/ 526473 f22 1"/>
              <a:gd name="f31" fmla="*/ 1870364 f23 1"/>
              <a:gd name="f32" fmla="*/ 13855 f22 1"/>
              <a:gd name="f33" fmla="*/ f24 1 f2"/>
              <a:gd name="f34" fmla="*/ f27 1 1870364"/>
              <a:gd name="f35" fmla="*/ f28 1 526488"/>
              <a:gd name="f36" fmla="*/ f29 1 1870364"/>
              <a:gd name="f37" fmla="*/ f30 1 526488"/>
              <a:gd name="f38" fmla="*/ f31 1 1870364"/>
              <a:gd name="f39" fmla="*/ f32 1 526488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870364" h="526488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31747">
            <a:solidFill>
              <a:srgbClr val="002060"/>
            </a:solidFill>
            <a:prstDash val="solid"/>
            <a:head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Volný tvar 15"/>
          <p:cNvSpPr/>
          <p:nvPr/>
        </p:nvSpPr>
        <p:spPr>
          <a:xfrm>
            <a:off x="1953487" y="3671453"/>
            <a:ext cx="1094509" cy="31880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4509"/>
              <a:gd name="f7" fmla="val 318802"/>
              <a:gd name="f8" fmla="val 26554"/>
              <a:gd name="f9" fmla="val 155863"/>
              <a:gd name="f10" fmla="val 53109"/>
              <a:gd name="f11" fmla="val 311727"/>
              <a:gd name="f12" fmla="val 235527"/>
              <a:gd name="f13" fmla="val 318654"/>
              <a:gd name="f14" fmla="val 417945"/>
              <a:gd name="f15" fmla="val 325581"/>
              <a:gd name="f16" fmla="val 944418"/>
              <a:gd name="f17" fmla="val 87745"/>
              <a:gd name="f18" fmla="val 41563"/>
              <a:gd name="f19" fmla="+- 0 0 -90"/>
              <a:gd name="f20" fmla="*/ f3 1 1094509"/>
              <a:gd name="f21" fmla="*/ f4 1 318802"/>
              <a:gd name="f22" fmla="+- f7 0 f5"/>
              <a:gd name="f23" fmla="+- f6 0 f5"/>
              <a:gd name="f24" fmla="*/ f19 f0 1"/>
              <a:gd name="f25" fmla="*/ f23 1 1094509"/>
              <a:gd name="f26" fmla="*/ f22 1 318802"/>
              <a:gd name="f27" fmla="*/ 0 f23 1"/>
              <a:gd name="f28" fmla="*/ 0 f22 1"/>
              <a:gd name="f29" fmla="*/ 235527 f23 1"/>
              <a:gd name="f30" fmla="*/ 318654 f22 1"/>
              <a:gd name="f31" fmla="*/ 1094509 f23 1"/>
              <a:gd name="f32" fmla="*/ 41563 f22 1"/>
              <a:gd name="f33" fmla="*/ f24 1 f2"/>
              <a:gd name="f34" fmla="*/ f27 1 1094509"/>
              <a:gd name="f35" fmla="*/ f28 1 318802"/>
              <a:gd name="f36" fmla="*/ f29 1 1094509"/>
              <a:gd name="f37" fmla="*/ f30 1 318802"/>
              <a:gd name="f38" fmla="*/ f31 1 1094509"/>
              <a:gd name="f39" fmla="*/ f32 1 31880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094509" h="318802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31747">
            <a:solidFill>
              <a:srgbClr val="00FF00"/>
            </a:solidFill>
            <a:prstDash val="solid"/>
            <a:head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Volný tvar 16"/>
          <p:cNvSpPr/>
          <p:nvPr/>
        </p:nvSpPr>
        <p:spPr>
          <a:xfrm>
            <a:off x="1191490" y="4654616"/>
            <a:ext cx="1330040" cy="43000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330036"/>
              <a:gd name="f7" fmla="val 430002"/>
              <a:gd name="f8" fmla="val 166254"/>
              <a:gd name="f9" fmla="val 208973"/>
              <a:gd name="f10" fmla="val 332509"/>
              <a:gd name="f11" fmla="val 417946"/>
              <a:gd name="f12" fmla="val 554182"/>
              <a:gd name="f13" fmla="val 429491"/>
              <a:gd name="f14" fmla="val 775855"/>
              <a:gd name="f15" fmla="val 441036"/>
              <a:gd name="f16" fmla="val 1052945"/>
              <a:gd name="f17" fmla="val 255154"/>
              <a:gd name="f18" fmla="val 69273"/>
              <a:gd name="f19" fmla="+- 0 0 -90"/>
              <a:gd name="f20" fmla="*/ f3 1 1330036"/>
              <a:gd name="f21" fmla="*/ f4 1 430002"/>
              <a:gd name="f22" fmla="+- f7 0 f5"/>
              <a:gd name="f23" fmla="+- f6 0 f5"/>
              <a:gd name="f24" fmla="*/ f19 f0 1"/>
              <a:gd name="f25" fmla="*/ f23 1 1330036"/>
              <a:gd name="f26" fmla="*/ f22 1 430002"/>
              <a:gd name="f27" fmla="*/ 0 f23 1"/>
              <a:gd name="f28" fmla="*/ 0 f22 1"/>
              <a:gd name="f29" fmla="*/ 554182 f23 1"/>
              <a:gd name="f30" fmla="*/ 429491 f22 1"/>
              <a:gd name="f31" fmla="*/ 1330036 f23 1"/>
              <a:gd name="f32" fmla="*/ 69273 f22 1"/>
              <a:gd name="f33" fmla="*/ f24 1 f2"/>
              <a:gd name="f34" fmla="*/ f27 1 1330036"/>
              <a:gd name="f35" fmla="*/ f28 1 430002"/>
              <a:gd name="f36" fmla="*/ f29 1 1330036"/>
              <a:gd name="f37" fmla="*/ f30 1 430002"/>
              <a:gd name="f38" fmla="*/ f31 1 1330036"/>
              <a:gd name="f39" fmla="*/ f32 1 43000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330036" h="430002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31747">
            <a:solidFill>
              <a:srgbClr val="FF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Volný tvar 18"/>
          <p:cNvSpPr/>
          <p:nvPr/>
        </p:nvSpPr>
        <p:spPr>
          <a:xfrm>
            <a:off x="1205883" y="4654616"/>
            <a:ext cx="2382981" cy="7071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382982"/>
              <a:gd name="f7" fmla="val 707182"/>
              <a:gd name="f8" fmla="val 417945"/>
              <a:gd name="f9" fmla="val 345209"/>
              <a:gd name="f10" fmla="val 835890"/>
              <a:gd name="f11" fmla="val 690418"/>
              <a:gd name="f12" fmla="val 1233054"/>
              <a:gd name="f13" fmla="val 706582"/>
              <a:gd name="f14" fmla="val 1630218"/>
              <a:gd name="f15" fmla="val 722746"/>
              <a:gd name="f16" fmla="val 2006600"/>
              <a:gd name="f17" fmla="val 409864"/>
              <a:gd name="f18" fmla="val 96982"/>
              <a:gd name="f19" fmla="+- 0 0 -90"/>
              <a:gd name="f20" fmla="*/ f3 1 2382982"/>
              <a:gd name="f21" fmla="*/ f4 1 707182"/>
              <a:gd name="f22" fmla="+- f7 0 f5"/>
              <a:gd name="f23" fmla="+- f6 0 f5"/>
              <a:gd name="f24" fmla="*/ f19 f0 1"/>
              <a:gd name="f25" fmla="*/ f23 1 2382982"/>
              <a:gd name="f26" fmla="*/ f22 1 707182"/>
              <a:gd name="f27" fmla="*/ 0 f23 1"/>
              <a:gd name="f28" fmla="*/ 0 f22 1"/>
              <a:gd name="f29" fmla="*/ 1233054 f23 1"/>
              <a:gd name="f30" fmla="*/ 706582 f22 1"/>
              <a:gd name="f31" fmla="*/ 2382982 f23 1"/>
              <a:gd name="f32" fmla="*/ 96982 f22 1"/>
              <a:gd name="f33" fmla="*/ f24 1 f2"/>
              <a:gd name="f34" fmla="*/ f27 1 2382982"/>
              <a:gd name="f35" fmla="*/ f28 1 707182"/>
              <a:gd name="f36" fmla="*/ f29 1 2382982"/>
              <a:gd name="f37" fmla="*/ f30 1 707182"/>
              <a:gd name="f38" fmla="*/ f31 1 2382982"/>
              <a:gd name="f39" fmla="*/ f32 1 707182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2382982" h="707182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31747">
            <a:solidFill>
              <a:srgbClr val="00206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Volný tvar 19"/>
          <p:cNvSpPr/>
          <p:nvPr/>
        </p:nvSpPr>
        <p:spPr>
          <a:xfrm>
            <a:off x="1206413" y="4654616"/>
            <a:ext cx="3006437" cy="83163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06436"/>
              <a:gd name="f7" fmla="val 831639"/>
              <a:gd name="f8" fmla="val 726209"/>
              <a:gd name="f9" fmla="val 408709"/>
              <a:gd name="f10" fmla="val 1452418"/>
              <a:gd name="f11" fmla="val 817418"/>
              <a:gd name="f12" fmla="val 1953491"/>
              <a:gd name="f13" fmla="val 831273"/>
              <a:gd name="f14" fmla="val 2454564"/>
              <a:gd name="f15" fmla="val 845128"/>
              <a:gd name="f16" fmla="val 2730500"/>
              <a:gd name="f17" fmla="val 464128"/>
              <a:gd name="f18" fmla="val 83128"/>
              <a:gd name="f19" fmla="+- 0 0 -90"/>
              <a:gd name="f20" fmla="*/ f3 1 3006436"/>
              <a:gd name="f21" fmla="*/ f4 1 831639"/>
              <a:gd name="f22" fmla="+- f7 0 f5"/>
              <a:gd name="f23" fmla="+- f6 0 f5"/>
              <a:gd name="f24" fmla="*/ f19 f0 1"/>
              <a:gd name="f25" fmla="*/ f23 1 3006436"/>
              <a:gd name="f26" fmla="*/ f22 1 831639"/>
              <a:gd name="f27" fmla="*/ 0 f23 1"/>
              <a:gd name="f28" fmla="*/ 0 f22 1"/>
              <a:gd name="f29" fmla="*/ 1953491 f23 1"/>
              <a:gd name="f30" fmla="*/ 831273 f22 1"/>
              <a:gd name="f31" fmla="*/ 3006436 f23 1"/>
              <a:gd name="f32" fmla="*/ 83128 f22 1"/>
              <a:gd name="f33" fmla="*/ f24 1 f2"/>
              <a:gd name="f34" fmla="*/ f27 1 3006436"/>
              <a:gd name="f35" fmla="*/ f28 1 831639"/>
              <a:gd name="f36" fmla="*/ f29 1 3006436"/>
              <a:gd name="f37" fmla="*/ f30 1 831639"/>
              <a:gd name="f38" fmla="*/ f31 1 3006436"/>
              <a:gd name="f39" fmla="*/ f32 1 831639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3006436" h="831639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31747">
            <a:solidFill>
              <a:srgbClr val="00FF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ovéPole 20"/>
          <p:cNvSpPr txBox="1"/>
          <p:nvPr/>
        </p:nvSpPr>
        <p:spPr>
          <a:xfrm>
            <a:off x="3738350" y="3148251"/>
            <a:ext cx="1152125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18c</a:t>
            </a:r>
            <a:r>
              <a:rPr lang="cs-CZ" sz="32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d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TextovéPole 21"/>
          <p:cNvSpPr txBox="1"/>
          <p:nvPr/>
        </p:nvSpPr>
        <p:spPr>
          <a:xfrm>
            <a:off x="4716017" y="3148251"/>
            <a:ext cx="1440161" cy="1015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FF00"/>
                </a:solidFill>
                <a:uFillTx/>
                <a:latin typeface="Calibri"/>
              </a:rPr>
              <a:t>- 30cd</a:t>
            </a:r>
            <a:r>
              <a:rPr lang="cs-CZ" sz="3200" b="0" i="0" u="none" strike="noStrike" kern="1200" cap="none" spc="0" baseline="30000">
                <a:solidFill>
                  <a:srgbClr val="00FF00"/>
                </a:solidFill>
                <a:uFillTx/>
                <a:latin typeface="Calibri"/>
              </a:rPr>
              <a:t>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ovéPole 22"/>
          <p:cNvSpPr txBox="1"/>
          <p:nvPr/>
        </p:nvSpPr>
        <p:spPr>
          <a:xfrm>
            <a:off x="4798935" y="4163912"/>
            <a:ext cx="135724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8x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y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2" name="TextovéPole 24"/>
          <p:cNvSpPr txBox="1"/>
          <p:nvPr/>
        </p:nvSpPr>
        <p:spPr>
          <a:xfrm>
            <a:off x="5816919" y="4197955"/>
            <a:ext cx="1974655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+ 10x</a:t>
            </a:r>
            <a:r>
              <a:rPr lang="cs-CZ" sz="28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3</a:t>
            </a:r>
            <a:r>
              <a:rPr lang="cs-CZ" sz="28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y</a:t>
            </a:r>
            <a:r>
              <a:rPr lang="cs-CZ" sz="28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4</a:t>
            </a:r>
            <a:endParaRPr lang="cs-CZ" sz="2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ovéPole 25"/>
          <p:cNvSpPr txBox="1"/>
          <p:nvPr/>
        </p:nvSpPr>
        <p:spPr>
          <a:xfrm>
            <a:off x="7092278" y="4163912"/>
            <a:ext cx="1800197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FF00"/>
                </a:solidFill>
                <a:uFillTx/>
                <a:latin typeface="Calibri"/>
              </a:rPr>
              <a:t>- 6x</a:t>
            </a:r>
            <a:r>
              <a:rPr lang="cs-CZ" sz="3200" b="0" i="0" u="none" strike="noStrike" kern="1200" cap="none" spc="0" baseline="30000">
                <a:solidFill>
                  <a:srgbClr val="00FF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FF00"/>
                </a:solidFill>
                <a:uFillTx/>
                <a:latin typeface="Calibri"/>
              </a:rPr>
              <a:t>y</a:t>
            </a:r>
            <a:r>
              <a:rPr lang="cs-CZ" sz="3200" b="0" i="0" u="none" strike="noStrike" kern="1200" cap="none" spc="0" baseline="30000">
                <a:solidFill>
                  <a:srgbClr val="00FF00"/>
                </a:solidFill>
                <a:uFillTx/>
                <a:latin typeface="Calibri"/>
              </a:rPr>
              <a:t>3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/>
              <a:t>Vynásob: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1" y="1628802"/>
            <a:ext cx="5184574" cy="4525959"/>
          </a:xfrm>
        </p:spPr>
        <p:txBody>
          <a:bodyPr/>
          <a:lstStyle/>
          <a:p>
            <a:pPr lvl="0"/>
            <a:r>
              <a:rPr lang="cs-CZ"/>
              <a:t>6 . (3x + 8) =</a:t>
            </a:r>
          </a:p>
          <a:p>
            <a:pPr lvl="0"/>
            <a:r>
              <a:rPr lang="cs-CZ"/>
              <a:t>a . (2a – b) =</a:t>
            </a:r>
          </a:p>
          <a:p>
            <a:pPr lvl="0"/>
            <a:r>
              <a:rPr lang="cs-CZ"/>
              <a:t> –4c . (3b – 8c) = </a:t>
            </a:r>
          </a:p>
          <a:p>
            <a:pPr lvl="0"/>
            <a:r>
              <a:rPr lang="cs-CZ"/>
              <a:t>5x . (–x</a:t>
            </a:r>
            <a:r>
              <a:rPr lang="cs-CZ" baseline="30000"/>
              <a:t>2</a:t>
            </a:r>
            <a:r>
              <a:rPr lang="cs-CZ"/>
              <a:t> – 7y) =</a:t>
            </a:r>
          </a:p>
          <a:p>
            <a:pPr lvl="0"/>
            <a:r>
              <a:rPr lang="cs-CZ"/>
              <a:t>3n . (6m – 4n + 2) =</a:t>
            </a:r>
          </a:p>
          <a:p>
            <a:pPr lvl="0"/>
            <a:r>
              <a:rPr lang="cs-CZ"/>
              <a:t>r</a:t>
            </a:r>
            <a:r>
              <a:rPr lang="cs-CZ" baseline="30000"/>
              <a:t>2</a:t>
            </a:r>
            <a:r>
              <a:rPr lang="cs-CZ"/>
              <a:t>s . (–3r + 2s – 5rs) =</a:t>
            </a:r>
          </a:p>
          <a:p>
            <a:pPr lvl="0"/>
            <a:r>
              <a:rPr lang="cs-CZ"/>
              <a:t>2x</a:t>
            </a:r>
            <a:r>
              <a:rPr lang="cs-CZ" baseline="30000"/>
              <a:t>2</a:t>
            </a:r>
            <a:r>
              <a:rPr lang="cs-CZ"/>
              <a:t>y</a:t>
            </a:r>
            <a:r>
              <a:rPr lang="cs-CZ" baseline="30000"/>
              <a:t>5</a:t>
            </a:r>
            <a:r>
              <a:rPr lang="cs-CZ"/>
              <a:t> . (x</a:t>
            </a:r>
            <a:r>
              <a:rPr lang="cs-CZ" baseline="30000"/>
              <a:t>3</a:t>
            </a:r>
            <a:r>
              <a:rPr lang="cs-CZ"/>
              <a:t>y – 3x</a:t>
            </a:r>
            <a:r>
              <a:rPr lang="cs-CZ" baseline="30000"/>
              <a:t>2</a:t>
            </a:r>
            <a:r>
              <a:rPr lang="cs-CZ"/>
              <a:t>y</a:t>
            </a:r>
            <a:r>
              <a:rPr lang="cs-CZ" baseline="30000"/>
              <a:t>2</a:t>
            </a:r>
            <a:r>
              <a:rPr lang="cs-CZ"/>
              <a:t> – 6xy</a:t>
            </a:r>
            <a:r>
              <a:rPr lang="cs-CZ" baseline="30000"/>
              <a:t>4</a:t>
            </a:r>
            <a:r>
              <a:rPr lang="cs-CZ"/>
              <a:t>)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04875" y="1628802"/>
            <a:ext cx="187220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18x + 48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04875" y="2226179"/>
            <a:ext cx="2448269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2a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– ab</a:t>
            </a:r>
          </a:p>
        </p:txBody>
      </p:sp>
      <p:sp>
        <p:nvSpPr>
          <p:cNvPr id="6" name="TextovéPole 6"/>
          <p:cNvSpPr txBox="1"/>
          <p:nvPr/>
        </p:nvSpPr>
        <p:spPr>
          <a:xfrm>
            <a:off x="3588946" y="2810957"/>
            <a:ext cx="2376260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–12bc + 32c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7" name="TextovéPole 7"/>
          <p:cNvSpPr txBox="1"/>
          <p:nvPr/>
        </p:nvSpPr>
        <p:spPr>
          <a:xfrm>
            <a:off x="3444937" y="3414872"/>
            <a:ext cx="266429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–5x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– 35xy</a:t>
            </a:r>
          </a:p>
        </p:txBody>
      </p:sp>
      <p:sp>
        <p:nvSpPr>
          <p:cNvPr id="8" name="TextovéPole 8"/>
          <p:cNvSpPr txBox="1"/>
          <p:nvPr/>
        </p:nvSpPr>
        <p:spPr>
          <a:xfrm>
            <a:off x="4097316" y="4019812"/>
            <a:ext cx="349238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18mn – 12n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+ 6n</a:t>
            </a:r>
          </a:p>
        </p:txBody>
      </p:sp>
      <p:sp>
        <p:nvSpPr>
          <p:cNvPr id="9" name="TextovéPole 9"/>
          <p:cNvSpPr txBox="1"/>
          <p:nvPr/>
        </p:nvSpPr>
        <p:spPr>
          <a:xfrm>
            <a:off x="4355973" y="4604580"/>
            <a:ext cx="3564395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–3r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 + 2r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 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– 5r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s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0" name="TextovéPole 11"/>
          <p:cNvSpPr txBox="1"/>
          <p:nvPr/>
        </p:nvSpPr>
        <p:spPr>
          <a:xfrm>
            <a:off x="5340781" y="5189357"/>
            <a:ext cx="3907377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5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y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6 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– 6x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4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y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7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 – 12x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y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9 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malkova\Pictures\2012-02-13 001\SCAN008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347865" y="32790"/>
            <a:ext cx="5385816" cy="669340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6"/>
          <p:cNvSpPr/>
          <p:nvPr/>
        </p:nvSpPr>
        <p:spPr>
          <a:xfrm>
            <a:off x="604601" y="235970"/>
            <a:ext cx="1619292" cy="76944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Oprav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9937" y="1351313"/>
            <a:ext cx="8229600" cy="4525959"/>
          </a:xfrm>
        </p:spPr>
        <p:txBody>
          <a:bodyPr/>
          <a:lstStyle/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Škola: Základní škola Trávníky Otrokovice, příspěvková organizace</a:t>
            </a: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Číslo projektu: CZ.1.07/1.4.00/21.2637</a:t>
            </a: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Násobení mnohočlenu jednočlenem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Autor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Mgr. Miroslava Málková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6. února 2012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8.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Vzdělávací oblast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Matematika a její aplikace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Matematika a její aplikace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Číslo a proměnná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Téma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Mnohočleny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notebook, dataprojektor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Vzdělávací materiál je určen k vysvětlení násobení mnohočlenu jednočlenem na základě geometrickém představy a doplněn příklady na procvičení.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467544" y="1886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877654"/>
            <a:ext cx="828599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Texty jsou vlastní originální tvorbou autora</a:t>
            </a:r>
            <a:endParaRPr lang="cs-CZ" dirty="0"/>
          </a:p>
          <a:p>
            <a:endParaRPr lang="cs-CZ" sz="2000" dirty="0"/>
          </a:p>
        </p:txBody>
      </p:sp>
      <p:sp>
        <p:nvSpPr>
          <p:cNvPr id="6" name="TextovéPole 3"/>
          <p:cNvSpPr txBox="1"/>
          <p:nvPr/>
        </p:nvSpPr>
        <p:spPr>
          <a:xfrm>
            <a:off x="467544" y="5733256"/>
            <a:ext cx="828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96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453</Words>
  <Application>Microsoft Office PowerPoint</Application>
  <PresentationFormat>Předvádění na obrazovce (4:3)</PresentationFormat>
  <Paragraphs>114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Násobení mnohočlenu jednočlenem</vt:lpstr>
      <vt:lpstr>Opakování - počítání s mocninami</vt:lpstr>
      <vt:lpstr>Násobení mocnin</vt:lpstr>
      <vt:lpstr>Násobení mnohočlenu jednočlenem</vt:lpstr>
      <vt:lpstr>Násobení mnohočlenu jednočlenem</vt:lpstr>
      <vt:lpstr>Násobení mnohočlenu jednočlenem</vt:lpstr>
      <vt:lpstr>Vynásob: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mnohočlenu jednočlenem</dc:title>
  <dc:creator>malkova</dc:creator>
  <cp:lastModifiedBy>malkova</cp:lastModifiedBy>
  <cp:revision>19</cp:revision>
  <dcterms:created xsi:type="dcterms:W3CDTF">2012-02-26T16:57:31Z</dcterms:created>
  <dcterms:modified xsi:type="dcterms:W3CDTF">2013-06-01T19:23:49Z</dcterms:modified>
</cp:coreProperties>
</file>