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B45B5-F1F9-4346-B4FB-2413B7ACB6AC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86E04D-24C5-4AF9-940E-57C09F291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36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86E04D-24C5-4AF9-940E-57C09F291AC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99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F4AEDC-6103-45A0-9050-93B91CD66EDA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896BE1-32B4-4449-9EAF-DBEB938C26D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65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6B7251-49D6-4E35-91D3-D55F0EF2FC9F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87B19F-D751-4E7E-B128-49DCB65F673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579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7B0FA4-5A02-4168-810E-5C38D18DED05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8CC13A-5286-43A9-AE8A-A780B81BCB2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9B556A-63FC-4059-84A0-7C9F2203902B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E62B78-C8A7-4AD1-8499-7D7BDC4CE1C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03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A28D9D-0EBC-49EA-B5A3-CD0E6A6CD282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88E021-D1C6-4B15-8A51-3DFE9B2FE77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651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2D783F-8039-439B-B04B-BD1A7FC620DC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1EC575-AA47-4838-9D36-E27EE4CD990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320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3A8F85-9315-41DA-A4DD-AD7FB4F35357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9A2C69-69CF-4C69-A862-DBAED3BFC94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718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E90110-2AAE-45A3-A344-B9227200DDD8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5B9197-1DCE-41B2-B9BC-41C4A8E9F2A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88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E1DDEA-55A2-4BB3-A05D-760DC81C9F26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BD8F07-D0CA-4E37-AB66-C3752C21092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239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E9648B-9A06-4A8B-B524-F2930C07AF2F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0E53C12-C42A-48D7-87F3-D66BC609357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85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B41DC6-E05E-4556-82A0-62DD13227D25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DA06DF-D2DF-4B76-8BF8-1ACFACE657A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415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E6B9B8"/>
            </a:gs>
            <a:gs pos="100000">
              <a:srgbClr val="F0EBD5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04B8B2A3-728E-450D-968E-06C47328C78A}" type="datetime1">
              <a:rPr lang="cs-CZ"/>
              <a:pPr lvl="0"/>
              <a:t>1.6.2013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0A18A624-20E5-4397-A42F-8E8589DE731E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539550" y="2130423"/>
            <a:ext cx="7918649" cy="1802629"/>
          </a:xfrm>
        </p:spPr>
        <p:txBody>
          <a:bodyPr/>
          <a:lstStyle/>
          <a:p>
            <a:pPr lvl="0"/>
            <a:r>
              <a:rPr lang="cs-CZ" sz="5400" b="1" dirty="0">
                <a:effectLst>
                  <a:outerShdw dist="38096" dir="2700000">
                    <a:srgbClr val="000000"/>
                  </a:outerShdw>
                </a:effectLst>
              </a:rPr>
              <a:t>NÁSOBENÍ </a:t>
            </a:r>
            <a:r>
              <a:rPr lang="cs-CZ" sz="5400" b="1" dirty="0" smtClean="0">
                <a:effectLst>
                  <a:outerShdw dist="38096" dir="2700000">
                    <a:srgbClr val="000000"/>
                  </a:outerShdw>
                </a:effectLst>
              </a:rPr>
              <a:t>MNOHOČLENŮ</a:t>
            </a:r>
            <a:endParaRPr lang="cs-CZ" sz="5400" b="1" dirty="0">
              <a:effectLst>
                <a:outerShdw dist="38096" dir="2700000">
                  <a:srgbClr val="000000"/>
                </a:outerShdw>
              </a:effectLst>
            </a:endParaRPr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755576" y="594928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VY_42_INOVACE_10_01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73"/>
    </mc:Choice>
    <mc:Fallback xmlns="">
      <p:transition spd="slow" advTm="10073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026" y="116631"/>
            <a:ext cx="8229600" cy="1143000"/>
          </a:xfrm>
        </p:spPr>
        <p:txBody>
          <a:bodyPr/>
          <a:lstStyle/>
          <a:p>
            <a:pPr lvl="0"/>
            <a:r>
              <a:rPr lang="cs-CZ" b="1" u="sng"/>
              <a:t>Opakování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 txBox="1">
                <a:spLocks noGrp="1"/>
              </p:cNvSpPr>
              <p:nvPr>
                <p:ph idx="1"/>
              </p:nvPr>
            </p:nvSpPr>
            <p:spPr>
              <a:xfrm>
                <a:off x="395532" y="1193356"/>
                <a:ext cx="8229600" cy="5259976"/>
              </a:xfrm>
            </p:spPr>
            <p:txBody>
              <a:bodyPr/>
              <a:lstStyle/>
              <a:p>
                <a:pPr marL="0" lvl="0" indent="0">
                  <a:buNone/>
                </a:pPr>
                <a:r>
                  <a:rPr lang="cs-CZ"/>
                  <a:t>Proveď naznačené početní operace:</a:t>
                </a:r>
              </a:p>
              <a:p>
                <a:pPr marL="0" lvl="0" indent="0">
                  <a:buNone/>
                </a:pPr>
                <a:r>
                  <a:rPr lang="cs-CZ"/>
                  <a:t>(4x + 5) . 3 =</a:t>
                </a:r>
              </a:p>
              <a:p>
                <a:pPr marL="0" lvl="0" indent="0">
                  <a:buNone/>
                </a:pPr>
                <a:r>
                  <a:rPr lang="cs-CZ"/>
                  <a:t>                       . xy = </a:t>
                </a:r>
              </a:p>
              <a:p>
                <a:pPr marL="0" lvl="0" indent="0">
                  <a:buNone/>
                </a:pPr>
                <a:r>
                  <a:rPr lang="cs-CZ"/>
                  <a:t>                       . 2z =   </a:t>
                </a:r>
              </a:p>
              <a:p>
                <a:pPr marL="0" lvl="0" indent="0">
                  <a:buNone/>
                </a:pPr>
                <a:r>
                  <a:rPr lang="cs-CZ"/>
                  <a:t>                      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/>
                  <a:t> = </a:t>
                </a:r>
              </a:p>
              <a:p>
                <a:pPr marL="0" lvl="0" indent="0">
                  <a:buNone/>
                </a:pPr>
                <a:r>
                  <a:rPr lang="cs-CZ"/>
                  <a:t>                       – 5xyz = </a:t>
                </a:r>
              </a:p>
              <a:p>
                <a:pPr marL="0" lvl="0" indent="0">
                  <a:buNone/>
                </a:pPr>
                <a:r>
                  <a:rPr lang="cs-CZ"/>
                  <a:t>                       . (2y – 5) =</a:t>
                </a:r>
              </a:p>
              <a:p>
                <a:pPr marL="0" lvl="0" indent="0">
                  <a:buNone/>
                </a:pPr>
                <a:r>
                  <a:rPr lang="cs-CZ"/>
                  <a:t>                       + 20x</a:t>
                </a:r>
                <a:r>
                  <a:rPr lang="cs-CZ" baseline="30000"/>
                  <a:t>2</a:t>
                </a:r>
                <a:r>
                  <a:rPr lang="cs-CZ"/>
                  <a:t>yz =</a:t>
                </a:r>
              </a:p>
              <a:p>
                <a:pPr marL="0" lvl="0" indent="0">
                  <a:buNone/>
                </a:pPr>
                <a:endParaRPr lang="cs-CZ"/>
              </a:p>
            </p:txBody>
          </p:sp>
        </mc:Choice>
        <mc:Fallback xmlns="">
          <p:sp>
            <p:nvSpPr>
              <p:cNvPr id="3" name="Zástupný symbol pro obsah 2"/>
              <p:cNvSpPr txBox="1"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2" y="1193356"/>
                <a:ext cx="8229600" cy="5259976"/>
              </a:xfrm>
              <a:blipFill rotWithShape="1">
                <a:blip r:embed="rId2"/>
                <a:stretch>
                  <a:fillRect l="-1926" t="-1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627784" y="1844820"/>
            <a:ext cx="1977399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9256" y="2492892"/>
            <a:ext cx="1915969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cxnSp>
        <p:nvCxnSpPr>
          <p:cNvPr id="6" name="Přímá spojnice se šipkou 6"/>
          <p:cNvCxnSpPr/>
          <p:nvPr/>
        </p:nvCxnSpPr>
        <p:spPr>
          <a:xfrm flipH="1">
            <a:off x="2015712" y="2103330"/>
            <a:ext cx="1224144" cy="605589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sp>
        <p:nvSpPr>
          <p:cNvPr id="7" name="Obdélník 9"/>
          <p:cNvSpPr/>
          <p:nvPr/>
        </p:nvSpPr>
        <p:spPr>
          <a:xfrm>
            <a:off x="564193" y="3098480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8" name="Obdélník 11"/>
          <p:cNvSpPr/>
          <p:nvPr/>
        </p:nvSpPr>
        <p:spPr>
          <a:xfrm>
            <a:off x="3491883" y="3738204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Obdélník 12"/>
          <p:cNvSpPr/>
          <p:nvPr/>
        </p:nvSpPr>
        <p:spPr>
          <a:xfrm>
            <a:off x="3635270" y="3065836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0" name="Obdélník 13"/>
          <p:cNvSpPr/>
          <p:nvPr/>
        </p:nvSpPr>
        <p:spPr>
          <a:xfrm>
            <a:off x="561725" y="3738204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1" name="Obdélník 14"/>
          <p:cNvSpPr/>
          <p:nvPr/>
        </p:nvSpPr>
        <p:spPr>
          <a:xfrm>
            <a:off x="3616305" y="2492892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2" name="Obdélník 15"/>
          <p:cNvSpPr/>
          <p:nvPr/>
        </p:nvSpPr>
        <p:spPr>
          <a:xfrm>
            <a:off x="576538" y="4457005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3" name="Obdélník 16"/>
          <p:cNvSpPr/>
          <p:nvPr/>
        </p:nvSpPr>
        <p:spPr>
          <a:xfrm>
            <a:off x="4067946" y="4453548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4" name="Obdélník 17"/>
          <p:cNvSpPr/>
          <p:nvPr/>
        </p:nvSpPr>
        <p:spPr>
          <a:xfrm>
            <a:off x="559256" y="5065172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5" name="Obdélník 18"/>
          <p:cNvSpPr/>
          <p:nvPr/>
        </p:nvSpPr>
        <p:spPr>
          <a:xfrm>
            <a:off x="4447394" y="5065172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6" name="Obdélník 19"/>
          <p:cNvSpPr/>
          <p:nvPr/>
        </p:nvSpPr>
        <p:spPr>
          <a:xfrm>
            <a:off x="559256" y="5661251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7" name="Obdélník 20"/>
          <p:cNvSpPr/>
          <p:nvPr/>
        </p:nvSpPr>
        <p:spPr>
          <a:xfrm>
            <a:off x="4447394" y="5635172"/>
            <a:ext cx="1911031" cy="432044"/>
          </a:xfrm>
          <a:prstGeom prst="rect">
            <a:avLst/>
          </a:prstGeom>
          <a:noFill/>
          <a:ln w="25402">
            <a:solidFill>
              <a:srgbClr val="FF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8" name="TextovéPole 21"/>
          <p:cNvSpPr txBox="1"/>
          <p:nvPr/>
        </p:nvSpPr>
        <p:spPr>
          <a:xfrm>
            <a:off x="4878817" y="1918667"/>
            <a:ext cx="1334969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12x + 15</a:t>
            </a:r>
          </a:p>
        </p:txBody>
      </p:sp>
      <p:sp>
        <p:nvSpPr>
          <p:cNvPr id="19" name="TextovéPole 22"/>
          <p:cNvSpPr txBox="1"/>
          <p:nvPr/>
        </p:nvSpPr>
        <p:spPr>
          <a:xfrm>
            <a:off x="5742386" y="2555610"/>
            <a:ext cx="1368152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12x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y + 15xy</a:t>
            </a:r>
          </a:p>
        </p:txBody>
      </p:sp>
      <p:sp>
        <p:nvSpPr>
          <p:cNvPr id="20" name="TextovéPole 23"/>
          <p:cNvSpPr txBox="1"/>
          <p:nvPr/>
        </p:nvSpPr>
        <p:spPr>
          <a:xfrm>
            <a:off x="5742386" y="3128555"/>
            <a:ext cx="2286000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24x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yz + 30xyz</a:t>
            </a:r>
          </a:p>
        </p:txBody>
      </p:sp>
      <p:sp>
        <p:nvSpPr>
          <p:cNvPr id="21" name="TextovéPole 24"/>
          <p:cNvSpPr txBox="1"/>
          <p:nvPr/>
        </p:nvSpPr>
        <p:spPr>
          <a:xfrm>
            <a:off x="5527337" y="3800913"/>
            <a:ext cx="226604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4x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yz + 5xyz</a:t>
            </a:r>
          </a:p>
        </p:txBody>
      </p:sp>
      <p:sp>
        <p:nvSpPr>
          <p:cNvPr id="22" name="TextovéPole 25"/>
          <p:cNvSpPr txBox="1"/>
          <p:nvPr/>
        </p:nvSpPr>
        <p:spPr>
          <a:xfrm>
            <a:off x="6095536" y="4519714"/>
            <a:ext cx="2029986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4x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yz</a:t>
            </a:r>
          </a:p>
        </p:txBody>
      </p:sp>
      <p:sp>
        <p:nvSpPr>
          <p:cNvPr id="23" name="TextovéPole 26"/>
          <p:cNvSpPr txBox="1"/>
          <p:nvPr/>
        </p:nvSpPr>
        <p:spPr>
          <a:xfrm>
            <a:off x="6449894" y="5127891"/>
            <a:ext cx="2160105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8x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y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z – 20x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yz</a:t>
            </a:r>
          </a:p>
        </p:txBody>
      </p:sp>
      <p:sp>
        <p:nvSpPr>
          <p:cNvPr id="24" name="TextovéPole 27"/>
          <p:cNvSpPr txBox="1"/>
          <p:nvPr/>
        </p:nvSpPr>
        <p:spPr>
          <a:xfrm>
            <a:off x="6555132" y="5723961"/>
            <a:ext cx="1949637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8x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y</a:t>
            </a:r>
            <a:r>
              <a:rPr lang="cs-CZ" sz="1800" b="0" i="1" u="none" strike="noStrike" kern="1200" cap="none" spc="0" baseline="30000">
                <a:solidFill>
                  <a:srgbClr val="17375E"/>
                </a:solidFill>
                <a:uFillTx/>
                <a:latin typeface="Calibri"/>
              </a:rPr>
              <a:t>2</a:t>
            </a:r>
            <a:r>
              <a:rPr lang="cs-CZ" sz="1800" b="0" i="1" u="none" strike="noStrike" kern="1200" cap="none" spc="0" baseline="0">
                <a:solidFill>
                  <a:srgbClr val="17375E"/>
                </a:solidFill>
                <a:uFillTx/>
                <a:latin typeface="Calibri"/>
              </a:rPr>
              <a:t>z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96"/>
    </mc:Choice>
    <mc:Fallback xmlns="">
      <p:transition spd="slow" advTm="12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26"/>
          <p:cNvSpPr/>
          <p:nvPr/>
        </p:nvSpPr>
        <p:spPr>
          <a:xfrm>
            <a:off x="788670" y="1602376"/>
            <a:ext cx="5860764" cy="523219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DCDB">
              <a:alpha val="29000"/>
            </a:srgbClr>
          </a:solidFill>
          <a:ln>
            <a:noFill/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Nadpis 1"/>
          <p:cNvSpPr txBox="1">
            <a:spLocks noGrp="1"/>
          </p:cNvSpPr>
          <p:nvPr>
            <p:ph type="title"/>
          </p:nvPr>
        </p:nvSpPr>
        <p:spPr/>
        <p:txBody>
          <a:bodyPr anchorCtr="0"/>
          <a:lstStyle/>
          <a:p>
            <a:pPr lvl="0" algn="r"/>
            <a:r>
              <a:rPr lang="cs-CZ" b="1" u="sng"/>
              <a:t>Násobení</a:t>
            </a:r>
            <a:r>
              <a:rPr lang="cs-CZ" u="sng"/>
              <a:t> </a:t>
            </a:r>
            <a:r>
              <a:rPr lang="cs-CZ" b="1" u="sng"/>
              <a:t>dvojčlenů</a:t>
            </a:r>
          </a:p>
        </p:txBody>
      </p:sp>
      <p:grpSp>
        <p:nvGrpSpPr>
          <p:cNvPr id="4" name="Skupina 12"/>
          <p:cNvGrpSpPr/>
          <p:nvPr/>
        </p:nvGrpSpPr>
        <p:grpSpPr>
          <a:xfrm>
            <a:off x="3130530" y="3487530"/>
            <a:ext cx="3859115" cy="2556287"/>
            <a:chOff x="3130530" y="3487530"/>
            <a:chExt cx="3859115" cy="2556287"/>
          </a:xfrm>
        </p:grpSpPr>
        <p:sp>
          <p:nvSpPr>
            <p:cNvPr id="5" name="Obdélník 6"/>
            <p:cNvSpPr/>
            <p:nvPr/>
          </p:nvSpPr>
          <p:spPr>
            <a:xfrm>
              <a:off x="5837520" y="4352909"/>
              <a:ext cx="1152125" cy="1224134"/>
            </a:xfrm>
            <a:prstGeom prst="rect">
              <a:avLst/>
            </a:prstGeom>
            <a:solidFill>
              <a:srgbClr val="FF00FF"/>
            </a:solidFill>
            <a:ln w="25402">
              <a:solidFill>
                <a:srgbClr val="000000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grpSp>
          <p:nvGrpSpPr>
            <p:cNvPr id="6" name="Skupina 11"/>
            <p:cNvGrpSpPr/>
            <p:nvPr/>
          </p:nvGrpSpPr>
          <p:grpSpPr>
            <a:xfrm>
              <a:off x="3130530" y="3487530"/>
              <a:ext cx="3859115" cy="2556287"/>
              <a:chOff x="3130530" y="3487530"/>
              <a:chExt cx="3859115" cy="2556287"/>
            </a:xfrm>
          </p:grpSpPr>
          <p:sp>
            <p:nvSpPr>
              <p:cNvPr id="7" name="Obdélník 3"/>
              <p:cNvSpPr/>
              <p:nvPr/>
            </p:nvSpPr>
            <p:spPr>
              <a:xfrm>
                <a:off x="3533259" y="3487530"/>
                <a:ext cx="2304260" cy="864098"/>
              </a:xfrm>
              <a:prstGeom prst="rect">
                <a:avLst/>
              </a:prstGeom>
              <a:solidFill>
                <a:srgbClr val="FF00FF"/>
              </a:solidFill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8" name="Obdélník 4"/>
              <p:cNvSpPr/>
              <p:nvPr/>
            </p:nvSpPr>
            <p:spPr>
              <a:xfrm>
                <a:off x="3533259" y="4352909"/>
                <a:ext cx="2304260" cy="1224134"/>
              </a:xfrm>
              <a:prstGeom prst="rect">
                <a:avLst/>
              </a:prstGeom>
              <a:solidFill>
                <a:srgbClr val="16E4EE"/>
              </a:solidFill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9" name="Obdélník 5"/>
              <p:cNvSpPr/>
              <p:nvPr/>
            </p:nvSpPr>
            <p:spPr>
              <a:xfrm>
                <a:off x="5837520" y="3487530"/>
                <a:ext cx="1152125" cy="864098"/>
              </a:xfrm>
              <a:prstGeom prst="rect">
                <a:avLst/>
              </a:prstGeom>
              <a:solidFill>
                <a:srgbClr val="16E4EE"/>
              </a:solidFill>
              <a:ln w="25402">
                <a:solidFill>
                  <a:srgbClr val="000000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10" name="TextovéPole 7"/>
              <p:cNvSpPr txBox="1"/>
              <p:nvPr/>
            </p:nvSpPr>
            <p:spPr>
              <a:xfrm>
                <a:off x="4541367" y="5582155"/>
                <a:ext cx="288036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c</a:t>
                </a:r>
              </a:p>
            </p:txBody>
          </p:sp>
          <p:sp>
            <p:nvSpPr>
              <p:cNvPr id="11" name="TextovéPole 8"/>
              <p:cNvSpPr txBox="1"/>
              <p:nvPr/>
            </p:nvSpPr>
            <p:spPr>
              <a:xfrm>
                <a:off x="6233556" y="5582155"/>
                <a:ext cx="360035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d</a:t>
                </a:r>
              </a:p>
            </p:txBody>
          </p:sp>
          <p:sp>
            <p:nvSpPr>
              <p:cNvPr id="12" name="TextovéPole 9"/>
              <p:cNvSpPr txBox="1"/>
              <p:nvPr/>
            </p:nvSpPr>
            <p:spPr>
              <a:xfrm>
                <a:off x="3130530" y="3688744"/>
                <a:ext cx="332137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non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a</a:t>
                </a:r>
              </a:p>
            </p:txBody>
          </p:sp>
          <p:sp>
            <p:nvSpPr>
              <p:cNvPr id="13" name="TextovéPole 10"/>
              <p:cNvSpPr txBox="1"/>
              <p:nvPr/>
            </p:nvSpPr>
            <p:spPr>
              <a:xfrm>
                <a:off x="3130530" y="4734141"/>
                <a:ext cx="312514" cy="461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0" compatLnSpc="1">
                <a:spAutoFit/>
              </a:bodyPr>
              <a:lstStyle/>
              <a:p>
                <a:pPr marL="0" marR="0" lvl="0" indent="0" algn="l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2400" b="0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b</a:t>
                </a:r>
              </a:p>
            </p:txBody>
          </p:sp>
        </p:grpSp>
      </p:grpSp>
      <p:grpSp>
        <p:nvGrpSpPr>
          <p:cNvPr id="14" name="Skupina 17"/>
          <p:cNvGrpSpPr/>
          <p:nvPr/>
        </p:nvGrpSpPr>
        <p:grpSpPr>
          <a:xfrm>
            <a:off x="4425220" y="3693517"/>
            <a:ext cx="2373334" cy="1507059"/>
            <a:chOff x="4425220" y="3693517"/>
            <a:chExt cx="2373334" cy="1507059"/>
          </a:xfrm>
        </p:grpSpPr>
        <p:sp>
          <p:nvSpPr>
            <p:cNvPr id="15" name="TextovéPole 13"/>
            <p:cNvSpPr txBox="1"/>
            <p:nvPr/>
          </p:nvSpPr>
          <p:spPr>
            <a:xfrm>
              <a:off x="4425220" y="3693517"/>
              <a:ext cx="551803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ac</a:t>
              </a:r>
            </a:p>
          </p:txBody>
        </p:sp>
        <p:sp>
          <p:nvSpPr>
            <p:cNvPr id="16" name="TextovéPole 14"/>
            <p:cNvSpPr txBox="1"/>
            <p:nvPr/>
          </p:nvSpPr>
          <p:spPr>
            <a:xfrm>
              <a:off x="6147154" y="3693517"/>
              <a:ext cx="564321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ad</a:t>
              </a:r>
            </a:p>
          </p:txBody>
        </p:sp>
        <p:sp>
          <p:nvSpPr>
            <p:cNvPr id="17" name="TextovéPole 15"/>
            <p:cNvSpPr txBox="1"/>
            <p:nvPr/>
          </p:nvSpPr>
          <p:spPr>
            <a:xfrm>
              <a:off x="4425220" y="4738914"/>
              <a:ext cx="551803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bc</a:t>
              </a:r>
            </a:p>
          </p:txBody>
        </p:sp>
        <p:sp>
          <p:nvSpPr>
            <p:cNvPr id="18" name="TextovéPole 16"/>
            <p:cNvSpPr txBox="1"/>
            <p:nvPr/>
          </p:nvSpPr>
          <p:spPr>
            <a:xfrm>
              <a:off x="6060085" y="4738914"/>
              <a:ext cx="738469" cy="461662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square" lIns="91440" tIns="45720" rIns="91440" bIns="45720" anchor="t" anchorCtr="1" compatLnSpc="1">
              <a:sp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24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bd</a:t>
              </a: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788670" y="1602376"/>
            <a:ext cx="3134892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 (a + b) . ( c + d)</a:t>
            </a:r>
          </a:p>
        </p:txBody>
      </p:sp>
      <p:sp>
        <p:nvSpPr>
          <p:cNvPr id="20" name="Pravá složená závorka 20"/>
          <p:cNvSpPr/>
          <p:nvPr/>
        </p:nvSpPr>
        <p:spPr>
          <a:xfrm>
            <a:off x="6979414" y="3487530"/>
            <a:ext cx="600321" cy="2089513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-180"/>
              <a:gd name="f13" fmla="+- 0 0 -270"/>
              <a:gd name="f14" fmla="+- 0 0 -360"/>
              <a:gd name="f15" fmla="abs f4"/>
              <a:gd name="f16" fmla="abs f5"/>
              <a:gd name="f17" fmla="abs f6"/>
              <a:gd name="f18" fmla="+- 2700000 f1 0"/>
              <a:gd name="f19" fmla="*/ f12 f0 1"/>
              <a:gd name="f20" fmla="*/ f13 f0 1"/>
              <a:gd name="f21" fmla="*/ f14 f0 1"/>
              <a:gd name="f22" fmla="?: f15 f4 1"/>
              <a:gd name="f23" fmla="?: f16 f5 1"/>
              <a:gd name="f24" fmla="?: f17 f6 1"/>
              <a:gd name="f25" fmla="+- f18 0 f1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f1 0"/>
              <a:gd name="f34" fmla="+- f26 0 f1"/>
              <a:gd name="f35" fmla="+- f27 0 f1"/>
              <a:gd name="f36" fmla="+- f28 0 f1"/>
              <a:gd name="f37" fmla="min f30 f29"/>
              <a:gd name="f38" fmla="*/ f31 1 f24"/>
              <a:gd name="f39" fmla="*/ f32 1 f24"/>
              <a:gd name="f40" fmla="*/ f33 f8 1"/>
              <a:gd name="f41" fmla="val f38"/>
              <a:gd name="f42" fmla="val f39"/>
              <a:gd name="f43" fmla="*/ f40 1 f0"/>
              <a:gd name="f44" fmla="*/ f7 f37 1"/>
              <a:gd name="f45" fmla="+- f42 0 f7"/>
              <a:gd name="f46" fmla="+- f41 0 f7"/>
              <a:gd name="f47" fmla="+- 0 0 f43"/>
              <a:gd name="f48" fmla="*/ f41 f37 1"/>
              <a:gd name="f49" fmla="*/ f42 f37 1"/>
              <a:gd name="f50" fmla="*/ f46 1 2"/>
              <a:gd name="f51" fmla="min f46 f45"/>
              <a:gd name="f52" fmla="*/ f45 f11 1"/>
              <a:gd name="f53" fmla="+- 0 0 f47"/>
              <a:gd name="f54" fmla="+- f7 f50 0"/>
              <a:gd name="f55" fmla="*/ f51 f10 1"/>
              <a:gd name="f56" fmla="*/ f52 1 100000"/>
              <a:gd name="f57" fmla="*/ f53 f0 1"/>
              <a:gd name="f58" fmla="*/ f50 f37 1"/>
              <a:gd name="f59" fmla="*/ f55 1 100000"/>
              <a:gd name="f60" fmla="*/ f57 1 f8"/>
              <a:gd name="f61" fmla="*/ f54 f37 1"/>
              <a:gd name="f62" fmla="*/ f56 f37 1"/>
              <a:gd name="f63" fmla="+- f56 0 f59"/>
              <a:gd name="f64" fmla="+- f42 0 f59"/>
              <a:gd name="f65" fmla="+- f60 0 f1"/>
              <a:gd name="f66" fmla="*/ f59 f37 1"/>
              <a:gd name="f67" fmla="cos 1 f65"/>
              <a:gd name="f68" fmla="sin 1 f65"/>
              <a:gd name="f69" fmla="*/ f63 f37 1"/>
              <a:gd name="f70" fmla="*/ f64 f37 1"/>
              <a:gd name="f71" fmla="+- 0 0 f67"/>
              <a:gd name="f72" fmla="+- 0 0 f68"/>
              <a:gd name="f73" fmla="+- 0 0 f71"/>
              <a:gd name="f74" fmla="+- 0 0 f72"/>
              <a:gd name="f75" fmla="val f73"/>
              <a:gd name="f76" fmla="val f74"/>
              <a:gd name="f77" fmla="*/ f75 f50 1"/>
              <a:gd name="f78" fmla="*/ f76 f59 1"/>
              <a:gd name="f79" fmla="+- f7 f77 0"/>
              <a:gd name="f80" fmla="+- f59 0 f78"/>
              <a:gd name="f81" fmla="+- f42 f78 0"/>
              <a:gd name="f82" fmla="+- f81 0 f59"/>
              <a:gd name="f83" fmla="*/ f80 f37 1"/>
              <a:gd name="f84" fmla="*/ f79 f37 1"/>
              <a:gd name="f85" fmla="*/ f8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4" y="f44"/>
              </a:cxn>
              <a:cxn ang="f35">
                <a:pos x="f48" y="f62"/>
              </a:cxn>
              <a:cxn ang="f36">
                <a:pos x="f44" y="f49"/>
              </a:cxn>
            </a:cxnLst>
            <a:rect l="f44" t="f83" r="f84" b="f85"/>
            <a:pathLst>
              <a:path stroke="0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  <a:close/>
              </a:path>
              <a:path fill="none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1" name="TextovéPole 21"/>
          <p:cNvSpPr txBox="1"/>
          <p:nvPr/>
        </p:nvSpPr>
        <p:spPr>
          <a:xfrm>
            <a:off x="7579745" y="4301456"/>
            <a:ext cx="108172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 + b</a:t>
            </a:r>
          </a:p>
        </p:txBody>
      </p:sp>
      <p:sp>
        <p:nvSpPr>
          <p:cNvPr id="22" name="Pravá složená závorka 23"/>
          <p:cNvSpPr/>
          <p:nvPr/>
        </p:nvSpPr>
        <p:spPr>
          <a:xfrm rot="16200004">
            <a:off x="4973436" y="1471320"/>
            <a:ext cx="576035" cy="345638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5400000"/>
              <a:gd name="f10" fmla="val 8333"/>
              <a:gd name="f11" fmla="val 50000"/>
              <a:gd name="f12" fmla="+- 0 0 -180"/>
              <a:gd name="f13" fmla="+- 0 0 -270"/>
              <a:gd name="f14" fmla="+- 0 0 -360"/>
              <a:gd name="f15" fmla="abs f4"/>
              <a:gd name="f16" fmla="abs f5"/>
              <a:gd name="f17" fmla="abs f6"/>
              <a:gd name="f18" fmla="+- 2700000 f1 0"/>
              <a:gd name="f19" fmla="*/ f12 f0 1"/>
              <a:gd name="f20" fmla="*/ f13 f0 1"/>
              <a:gd name="f21" fmla="*/ f14 f0 1"/>
              <a:gd name="f22" fmla="?: f15 f4 1"/>
              <a:gd name="f23" fmla="?: f16 f5 1"/>
              <a:gd name="f24" fmla="?: f17 f6 1"/>
              <a:gd name="f25" fmla="+- f18 0 f1"/>
              <a:gd name="f26" fmla="*/ f19 1 f3"/>
              <a:gd name="f27" fmla="*/ f20 1 f3"/>
              <a:gd name="f28" fmla="*/ f21 1 f3"/>
              <a:gd name="f29" fmla="*/ f22 1 21600"/>
              <a:gd name="f30" fmla="*/ f23 1 21600"/>
              <a:gd name="f31" fmla="*/ 21600 f22 1"/>
              <a:gd name="f32" fmla="*/ 21600 f23 1"/>
              <a:gd name="f33" fmla="+- f25 f1 0"/>
              <a:gd name="f34" fmla="+- f26 0 f1"/>
              <a:gd name="f35" fmla="+- f27 0 f1"/>
              <a:gd name="f36" fmla="+- f28 0 f1"/>
              <a:gd name="f37" fmla="min f30 f29"/>
              <a:gd name="f38" fmla="*/ f31 1 f24"/>
              <a:gd name="f39" fmla="*/ f32 1 f24"/>
              <a:gd name="f40" fmla="*/ f33 f8 1"/>
              <a:gd name="f41" fmla="val f38"/>
              <a:gd name="f42" fmla="val f39"/>
              <a:gd name="f43" fmla="*/ f40 1 f0"/>
              <a:gd name="f44" fmla="*/ f7 f37 1"/>
              <a:gd name="f45" fmla="+- f42 0 f7"/>
              <a:gd name="f46" fmla="+- f41 0 f7"/>
              <a:gd name="f47" fmla="+- 0 0 f43"/>
              <a:gd name="f48" fmla="*/ f41 f37 1"/>
              <a:gd name="f49" fmla="*/ f42 f37 1"/>
              <a:gd name="f50" fmla="*/ f46 1 2"/>
              <a:gd name="f51" fmla="min f46 f45"/>
              <a:gd name="f52" fmla="*/ f45 f11 1"/>
              <a:gd name="f53" fmla="+- 0 0 f47"/>
              <a:gd name="f54" fmla="+- f7 f50 0"/>
              <a:gd name="f55" fmla="*/ f51 f10 1"/>
              <a:gd name="f56" fmla="*/ f52 1 100000"/>
              <a:gd name="f57" fmla="*/ f53 f0 1"/>
              <a:gd name="f58" fmla="*/ f50 f37 1"/>
              <a:gd name="f59" fmla="*/ f55 1 100000"/>
              <a:gd name="f60" fmla="*/ f57 1 f8"/>
              <a:gd name="f61" fmla="*/ f54 f37 1"/>
              <a:gd name="f62" fmla="*/ f56 f37 1"/>
              <a:gd name="f63" fmla="+- f56 0 f59"/>
              <a:gd name="f64" fmla="+- f42 0 f59"/>
              <a:gd name="f65" fmla="+- f60 0 f1"/>
              <a:gd name="f66" fmla="*/ f59 f37 1"/>
              <a:gd name="f67" fmla="cos 1 f65"/>
              <a:gd name="f68" fmla="sin 1 f65"/>
              <a:gd name="f69" fmla="*/ f63 f37 1"/>
              <a:gd name="f70" fmla="*/ f64 f37 1"/>
              <a:gd name="f71" fmla="+- 0 0 f67"/>
              <a:gd name="f72" fmla="+- 0 0 f68"/>
              <a:gd name="f73" fmla="+- 0 0 f71"/>
              <a:gd name="f74" fmla="+- 0 0 f72"/>
              <a:gd name="f75" fmla="val f73"/>
              <a:gd name="f76" fmla="val f74"/>
              <a:gd name="f77" fmla="*/ f75 f50 1"/>
              <a:gd name="f78" fmla="*/ f76 f59 1"/>
              <a:gd name="f79" fmla="+- f7 f77 0"/>
              <a:gd name="f80" fmla="+- f59 0 f78"/>
              <a:gd name="f81" fmla="+- f42 f78 0"/>
              <a:gd name="f82" fmla="+- f81 0 f59"/>
              <a:gd name="f83" fmla="*/ f80 f37 1"/>
              <a:gd name="f84" fmla="*/ f79 f37 1"/>
              <a:gd name="f85" fmla="*/ f82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4" y="f44"/>
              </a:cxn>
              <a:cxn ang="f35">
                <a:pos x="f48" y="f62"/>
              </a:cxn>
              <a:cxn ang="f36">
                <a:pos x="f44" y="f49"/>
              </a:cxn>
            </a:cxnLst>
            <a:rect l="f44" t="f83" r="f84" b="f85"/>
            <a:pathLst>
              <a:path stroke="0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  <a:close/>
              </a:path>
              <a:path fill="none">
                <a:moveTo>
                  <a:pt x="f44" y="f44"/>
                </a:moveTo>
                <a:arcTo wR="f58" hR="f66" stAng="f2" swAng="f1"/>
                <a:lnTo>
                  <a:pt x="f61" y="f69"/>
                </a:lnTo>
                <a:arcTo wR="f58" hR="f66" stAng="f0" swAng="f9"/>
                <a:arcTo wR="f58" hR="f66" stAng="f2" swAng="f9"/>
                <a:lnTo>
                  <a:pt x="f61" y="f70"/>
                </a:lnTo>
                <a:arcTo wR="f58" hR="f66" stAng="f7" swAng="f1"/>
              </a:path>
            </a:pathLst>
          </a:custGeom>
          <a:noFill/>
          <a:ln w="9528">
            <a:solidFill>
              <a:srgbClr val="000000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3" name="TextovéPole 24"/>
          <p:cNvSpPr txBox="1"/>
          <p:nvPr/>
        </p:nvSpPr>
        <p:spPr>
          <a:xfrm>
            <a:off x="4781269" y="2424595"/>
            <a:ext cx="960366" cy="46166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 + d</a:t>
            </a:r>
          </a:p>
        </p:txBody>
      </p:sp>
      <p:sp>
        <p:nvSpPr>
          <p:cNvPr id="24" name="TextovéPole 25"/>
          <p:cNvSpPr txBox="1"/>
          <p:nvPr/>
        </p:nvSpPr>
        <p:spPr>
          <a:xfrm>
            <a:off x="3591635" y="1602376"/>
            <a:ext cx="305779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=  </a:t>
            </a:r>
            <a:r>
              <a:rPr lang="cs-CZ" sz="2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ac</a:t>
            </a: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</a:t>
            </a:r>
            <a:r>
              <a:rPr lang="cs-CZ" sz="2800" b="0" i="0" u="none" strike="noStrike" kern="1200" cap="none" spc="0" baseline="0">
                <a:solidFill>
                  <a:srgbClr val="2FB210"/>
                </a:solidFill>
                <a:uFillTx/>
                <a:latin typeface="Calibri"/>
              </a:rPr>
              <a:t>ad</a:t>
            </a: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</a:t>
            </a:r>
            <a:r>
              <a:rPr lang="cs-CZ" sz="2800" b="0" i="0" u="none" strike="noStrike" kern="1200" cap="none" spc="0" baseline="0">
                <a:solidFill>
                  <a:srgbClr val="E46C0A"/>
                </a:solidFill>
                <a:uFillTx/>
                <a:latin typeface="Calibri"/>
              </a:rPr>
              <a:t>bc</a:t>
            </a: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</a:t>
            </a:r>
            <a:r>
              <a:rPr lang="cs-CZ" sz="2800" b="0" i="0" u="none" strike="noStrike" kern="1200" cap="none" spc="0" baseline="0">
                <a:solidFill>
                  <a:srgbClr val="00B0F0"/>
                </a:solidFill>
                <a:uFillTx/>
                <a:latin typeface="Calibri"/>
              </a:rPr>
              <a:t>bd</a:t>
            </a:r>
          </a:p>
        </p:txBody>
      </p:sp>
      <p:sp>
        <p:nvSpPr>
          <p:cNvPr id="25" name="Volný tvar 28"/>
          <p:cNvSpPr/>
          <p:nvPr/>
        </p:nvSpPr>
        <p:spPr>
          <a:xfrm>
            <a:off x="1551709" y="2036615"/>
            <a:ext cx="1717965" cy="63731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17964"/>
              <a:gd name="f7" fmla="val 637321"/>
              <a:gd name="f8" fmla="val 251691"/>
              <a:gd name="f9" fmla="val 317500"/>
              <a:gd name="f10" fmla="val 503382"/>
              <a:gd name="f11" fmla="val 635000"/>
              <a:gd name="f12" fmla="val 789709"/>
              <a:gd name="f13" fmla="val 637309"/>
              <a:gd name="f14" fmla="val 1076036"/>
              <a:gd name="f15" fmla="val 639618"/>
              <a:gd name="f16" fmla="val 1397000"/>
              <a:gd name="f17" fmla="val 326736"/>
              <a:gd name="f18" fmla="val 13855"/>
              <a:gd name="f19" fmla="+- 0 0 -90"/>
              <a:gd name="f20" fmla="*/ f3 1 1717964"/>
              <a:gd name="f21" fmla="*/ f4 1 637321"/>
              <a:gd name="f22" fmla="+- f7 0 f5"/>
              <a:gd name="f23" fmla="+- f6 0 f5"/>
              <a:gd name="f24" fmla="*/ f19 f0 1"/>
              <a:gd name="f25" fmla="*/ f23 1 1717964"/>
              <a:gd name="f26" fmla="*/ f22 1 637321"/>
              <a:gd name="f27" fmla="*/ 0 f23 1"/>
              <a:gd name="f28" fmla="*/ 0 f22 1"/>
              <a:gd name="f29" fmla="*/ 789709 f23 1"/>
              <a:gd name="f30" fmla="*/ 637309 f22 1"/>
              <a:gd name="f31" fmla="*/ 1717964 f23 1"/>
              <a:gd name="f32" fmla="*/ 13855 f22 1"/>
              <a:gd name="f33" fmla="*/ f24 1 f2"/>
              <a:gd name="f34" fmla="*/ f27 1 1717964"/>
              <a:gd name="f35" fmla="*/ f28 1 637321"/>
              <a:gd name="f36" fmla="*/ f29 1 1717964"/>
              <a:gd name="f37" fmla="*/ f30 1 637321"/>
              <a:gd name="f38" fmla="*/ f31 1 1717964"/>
              <a:gd name="f39" fmla="*/ f32 1 637321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717964" h="637321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25402">
            <a:solidFill>
              <a:srgbClr val="2FB21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6" name="Volný tvar 29"/>
          <p:cNvSpPr/>
          <p:nvPr/>
        </p:nvSpPr>
        <p:spPr>
          <a:xfrm>
            <a:off x="2050468" y="1398885"/>
            <a:ext cx="748143" cy="3329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48145"/>
              <a:gd name="f7" fmla="val 332933"/>
              <a:gd name="f8" fmla="val 277515"/>
              <a:gd name="f9" fmla="val 131618"/>
              <a:gd name="f10" fmla="val 134351"/>
              <a:gd name="f11" fmla="val 263236"/>
              <a:gd name="f12" fmla="+- 0 0 8812"/>
              <a:gd name="f13" fmla="val 387927"/>
              <a:gd name="f14" fmla="val 424"/>
              <a:gd name="f15" fmla="val 512618"/>
              <a:gd name="f16" fmla="val 9660"/>
              <a:gd name="f17" fmla="val 688109"/>
              <a:gd name="f18" fmla="val 286751"/>
              <a:gd name="f19" fmla="+- 0 0 -90"/>
              <a:gd name="f20" fmla="*/ f3 1 748145"/>
              <a:gd name="f21" fmla="*/ f4 1 332933"/>
              <a:gd name="f22" fmla="+- f7 0 f5"/>
              <a:gd name="f23" fmla="+- f6 0 f5"/>
              <a:gd name="f24" fmla="*/ f19 f0 1"/>
              <a:gd name="f25" fmla="*/ f23 1 748145"/>
              <a:gd name="f26" fmla="*/ f22 1 332933"/>
              <a:gd name="f27" fmla="*/ 0 f23 1"/>
              <a:gd name="f28" fmla="*/ 277515 f22 1"/>
              <a:gd name="f29" fmla="*/ 387927 f23 1"/>
              <a:gd name="f30" fmla="*/ 424 f22 1"/>
              <a:gd name="f31" fmla="*/ 748145 f23 1"/>
              <a:gd name="f32" fmla="*/ 332933 f22 1"/>
              <a:gd name="f33" fmla="*/ f24 1 f2"/>
              <a:gd name="f34" fmla="*/ f27 1 748145"/>
              <a:gd name="f35" fmla="*/ f28 1 332933"/>
              <a:gd name="f36" fmla="*/ f29 1 748145"/>
              <a:gd name="f37" fmla="*/ f30 1 332933"/>
              <a:gd name="f38" fmla="*/ f31 1 748145"/>
              <a:gd name="f39" fmla="*/ f32 1 332933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748145" h="332933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6" y="f7"/>
                </a:cubicBezTo>
              </a:path>
            </a:pathLst>
          </a:custGeom>
          <a:noFill/>
          <a:ln w="25402">
            <a:solidFill>
              <a:srgbClr val="E46C0A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7" name="Volný tvar 31"/>
          <p:cNvSpPr/>
          <p:nvPr/>
        </p:nvSpPr>
        <p:spPr>
          <a:xfrm>
            <a:off x="2064331" y="1219187"/>
            <a:ext cx="1219196" cy="4710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"/>
              <a:gd name="f7" fmla="val 471063"/>
              <a:gd name="f8" fmla="val 16164"/>
              <a:gd name="f9" fmla="val 236690"/>
              <a:gd name="f10" fmla="val 32328"/>
              <a:gd name="f11" fmla="val 2317"/>
              <a:gd name="f12" fmla="val 235528"/>
              <a:gd name="f13" fmla="val 8"/>
              <a:gd name="f14" fmla="val 438728"/>
              <a:gd name="f15" fmla="+- 0 0 2301"/>
              <a:gd name="f16" fmla="val 457208"/>
              <a:gd name="f17" fmla="+- 0 0 -90"/>
              <a:gd name="f18" fmla="*/ f3 1 1219200"/>
              <a:gd name="f19" fmla="*/ f4 1 471063"/>
              <a:gd name="f20" fmla="+- f7 0 f5"/>
              <a:gd name="f21" fmla="+- f6 0 f5"/>
              <a:gd name="f22" fmla="*/ f17 f0 1"/>
              <a:gd name="f23" fmla="*/ f21 1 1219200"/>
              <a:gd name="f24" fmla="*/ f20 1 471063"/>
              <a:gd name="f25" fmla="*/ 0 f21 1"/>
              <a:gd name="f26" fmla="*/ 471063 f20 1"/>
              <a:gd name="f27" fmla="*/ 235528 f21 1"/>
              <a:gd name="f28" fmla="*/ 8 f20 1"/>
              <a:gd name="f29" fmla="*/ 1219200 f21 1"/>
              <a:gd name="f30" fmla="*/ 457208 f20 1"/>
              <a:gd name="f31" fmla="*/ f22 1 f2"/>
              <a:gd name="f32" fmla="*/ f25 1 1219200"/>
              <a:gd name="f33" fmla="*/ f26 1 471063"/>
              <a:gd name="f34" fmla="*/ f27 1 1219200"/>
              <a:gd name="f35" fmla="*/ f28 1 471063"/>
              <a:gd name="f36" fmla="*/ f29 1 1219200"/>
              <a:gd name="f37" fmla="*/ f30 1 471063"/>
              <a:gd name="f38" fmla="*/ f5 1 f23"/>
              <a:gd name="f39" fmla="*/ f6 1 f23"/>
              <a:gd name="f40" fmla="*/ f5 1 f24"/>
              <a:gd name="f41" fmla="*/ f7 1 f24"/>
              <a:gd name="f42" fmla="+- f31 0 f1"/>
              <a:gd name="f43" fmla="*/ f32 1 f23"/>
              <a:gd name="f44" fmla="*/ f33 1 f24"/>
              <a:gd name="f45" fmla="*/ f34 1 f23"/>
              <a:gd name="f46" fmla="*/ f35 1 f24"/>
              <a:gd name="f47" fmla="*/ f36 1 f23"/>
              <a:gd name="f48" fmla="*/ f37 1 f24"/>
              <a:gd name="f49" fmla="*/ f38 f18 1"/>
              <a:gd name="f50" fmla="*/ f39 f18 1"/>
              <a:gd name="f51" fmla="*/ f41 f19 1"/>
              <a:gd name="f52" fmla="*/ f40 f19 1"/>
              <a:gd name="f53" fmla="*/ f43 f18 1"/>
              <a:gd name="f54" fmla="*/ f44 f19 1"/>
              <a:gd name="f55" fmla="*/ f45 f18 1"/>
              <a:gd name="f56" fmla="*/ f46 f19 1"/>
              <a:gd name="f57" fmla="*/ f47 f18 1"/>
              <a:gd name="f58" fmla="*/ f48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53" y="f54"/>
              </a:cxn>
              <a:cxn ang="f42">
                <a:pos x="f55" y="f56"/>
              </a:cxn>
              <a:cxn ang="f42">
                <a:pos x="f57" y="f58"/>
              </a:cxn>
            </a:cxnLst>
            <a:rect l="f49" t="f52" r="f50" b="f51"/>
            <a:pathLst>
              <a:path w="1219200" h="471063">
                <a:moveTo>
                  <a:pt x="f5" y="f7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6" y="f16"/>
                  <a:pt x="f6" y="f16"/>
                </a:cubicBezTo>
              </a:path>
            </a:pathLst>
          </a:custGeom>
          <a:noFill/>
          <a:ln w="25402">
            <a:solidFill>
              <a:srgbClr val="00B0F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28" name="TextovéPole 32"/>
          <p:cNvSpPr txBox="1"/>
          <p:nvPr/>
        </p:nvSpPr>
        <p:spPr>
          <a:xfrm>
            <a:off x="788670" y="1602376"/>
            <a:ext cx="763039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 =</a:t>
            </a:r>
          </a:p>
        </p:txBody>
      </p:sp>
      <p:sp>
        <p:nvSpPr>
          <p:cNvPr id="29" name="Volný tvar 30"/>
          <p:cNvSpPr/>
          <p:nvPr/>
        </p:nvSpPr>
        <p:spPr>
          <a:xfrm>
            <a:off x="1579415" y="2050468"/>
            <a:ext cx="1260765" cy="37407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60764"/>
              <a:gd name="f7" fmla="val 374072"/>
              <a:gd name="f8" fmla="val 158173"/>
              <a:gd name="f9" fmla="val 187036"/>
              <a:gd name="f10" fmla="val 316346"/>
              <a:gd name="f11" fmla="val 526473"/>
              <a:gd name="f12" fmla="val 736600"/>
              <a:gd name="f13" fmla="val 998682"/>
              <a:gd name="f14" fmla="+- 0 0 -90"/>
              <a:gd name="f15" fmla="*/ f3 1 1260764"/>
              <a:gd name="f16" fmla="*/ f4 1 374072"/>
              <a:gd name="f17" fmla="val f5"/>
              <a:gd name="f18" fmla="val f6"/>
              <a:gd name="f19" fmla="val f7"/>
              <a:gd name="f20" fmla="*/ f14 f0 1"/>
              <a:gd name="f21" fmla="+- f19 0 f17"/>
              <a:gd name="f22" fmla="+- f18 0 f17"/>
              <a:gd name="f23" fmla="*/ f20 1 f2"/>
              <a:gd name="f24" fmla="*/ f22 1 1260764"/>
              <a:gd name="f25" fmla="*/ f21 1 374072"/>
              <a:gd name="f26" fmla="*/ 0 f22 1"/>
              <a:gd name="f27" fmla="*/ 0 f21 1"/>
              <a:gd name="f28" fmla="*/ 526473 f22 1"/>
              <a:gd name="f29" fmla="*/ 374072 f21 1"/>
              <a:gd name="f30" fmla="*/ 1260764 f22 1"/>
              <a:gd name="f31" fmla="+- f23 0 f1"/>
              <a:gd name="f32" fmla="*/ f26 1 1260764"/>
              <a:gd name="f33" fmla="*/ f27 1 374072"/>
              <a:gd name="f34" fmla="*/ f28 1 1260764"/>
              <a:gd name="f35" fmla="*/ f29 1 374072"/>
              <a:gd name="f36" fmla="*/ f30 1 1260764"/>
              <a:gd name="f37" fmla="*/ f17 1 f24"/>
              <a:gd name="f38" fmla="*/ f18 1 f24"/>
              <a:gd name="f39" fmla="*/ f17 1 f25"/>
              <a:gd name="f40" fmla="*/ f19 1 f25"/>
              <a:gd name="f41" fmla="*/ f32 1 f24"/>
              <a:gd name="f42" fmla="*/ f33 1 f25"/>
              <a:gd name="f43" fmla="*/ f34 1 f24"/>
              <a:gd name="f44" fmla="*/ f35 1 f25"/>
              <a:gd name="f45" fmla="*/ f36 1 f24"/>
              <a:gd name="f46" fmla="*/ f37 f15 1"/>
              <a:gd name="f47" fmla="*/ f38 f15 1"/>
              <a:gd name="f48" fmla="*/ f40 f16 1"/>
              <a:gd name="f49" fmla="*/ f39 f16 1"/>
              <a:gd name="f50" fmla="*/ f41 f15 1"/>
              <a:gd name="f51" fmla="*/ f42 f16 1"/>
              <a:gd name="f52" fmla="*/ f43 f15 1"/>
              <a:gd name="f53" fmla="*/ f44 f16 1"/>
              <a:gd name="f54" fmla="*/ f4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50" y="f51"/>
              </a:cxn>
              <a:cxn ang="f31">
                <a:pos x="f52" y="f53"/>
              </a:cxn>
              <a:cxn ang="f31">
                <a:pos x="f54" y="f51"/>
              </a:cxn>
            </a:cxnLst>
            <a:rect l="f46" t="f49" r="f47" b="f48"/>
            <a:pathLst>
              <a:path w="1260764" h="374072">
                <a:moveTo>
                  <a:pt x="f5" y="f5"/>
                </a:moveTo>
                <a:cubicBezTo>
                  <a:pt x="f8" y="f9"/>
                  <a:pt x="f10" y="f7"/>
                  <a:pt x="f11" y="f7"/>
                </a:cubicBezTo>
                <a:cubicBezTo>
                  <a:pt x="f12" y="f7"/>
                  <a:pt x="f13" y="f9"/>
                  <a:pt x="f6" y="f5"/>
                </a:cubicBezTo>
              </a:path>
            </a:pathLst>
          </a:custGeom>
          <a:noFill/>
          <a:ln w="25402">
            <a:solidFill>
              <a:srgbClr val="FF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9" grpId="0"/>
      <p:bldP spid="20" grpId="0" animBg="1"/>
      <p:bldP spid="21" grpId="0"/>
      <p:bldP spid="22" grpId="0" animBg="1"/>
      <p:bldP spid="23" grpId="0"/>
      <p:bldP spid="24" grpId="0"/>
      <p:bldP spid="25" grpId="0" animBg="1"/>
      <p:bldP spid="26" grpId="0" animBg="1"/>
      <p:bldP spid="27" grpId="0" animBg="1"/>
      <p:bldP spid="28" grpId="0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u="sng"/>
              <a:t>Násobení mnohočlenu mnohočlenem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Mnohočlen vynásobíme mnohočlenem tak, že každý člen jednoho mnohočlenu vynásobíme každým členem druhého mnohočlenu a získané jednočleny sečteme.</a:t>
            </a:r>
          </a:p>
          <a:p>
            <a:pPr lvl="0"/>
            <a:endParaRPr lang="cs-CZ"/>
          </a:p>
          <a:p>
            <a:pPr lvl="0"/>
            <a:r>
              <a:rPr lang="cs-CZ"/>
              <a:t>(2x + 3) . (5x + 4) = </a:t>
            </a:r>
          </a:p>
        </p:txBody>
      </p:sp>
      <p:sp>
        <p:nvSpPr>
          <p:cNvPr id="4" name="Volný tvar 6"/>
          <p:cNvSpPr/>
          <p:nvPr/>
        </p:nvSpPr>
        <p:spPr>
          <a:xfrm>
            <a:off x="1163784" y="4710549"/>
            <a:ext cx="1565562" cy="29787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65563"/>
              <a:gd name="f7" fmla="val 595753"/>
              <a:gd name="f8" fmla="val 312882"/>
              <a:gd name="f9" fmla="val 296718"/>
              <a:gd name="f10" fmla="val 625764"/>
              <a:gd name="f11" fmla="val 593437"/>
              <a:gd name="f12" fmla="val 886691"/>
              <a:gd name="f13" fmla="val 595746"/>
              <a:gd name="f14" fmla="val 1147618"/>
              <a:gd name="f15" fmla="val 598055"/>
              <a:gd name="f16" fmla="val 1473199"/>
              <a:gd name="f17" fmla="val 83128"/>
              <a:gd name="f18" fmla="val 13855"/>
              <a:gd name="f19" fmla="+- 0 0 -90"/>
              <a:gd name="f20" fmla="*/ f3 1 1565563"/>
              <a:gd name="f21" fmla="*/ f4 1 595753"/>
              <a:gd name="f22" fmla="+- f7 0 f5"/>
              <a:gd name="f23" fmla="+- f6 0 f5"/>
              <a:gd name="f24" fmla="*/ f19 f0 1"/>
              <a:gd name="f25" fmla="*/ f23 1 1565563"/>
              <a:gd name="f26" fmla="*/ f22 1 595753"/>
              <a:gd name="f27" fmla="*/ 0 f23 1"/>
              <a:gd name="f28" fmla="*/ 0 f22 1"/>
              <a:gd name="f29" fmla="*/ 886691 f23 1"/>
              <a:gd name="f30" fmla="*/ 595746 f22 1"/>
              <a:gd name="f31" fmla="*/ 1565563 f23 1"/>
              <a:gd name="f32" fmla="*/ 13855 f22 1"/>
              <a:gd name="f33" fmla="*/ f24 1 f2"/>
              <a:gd name="f34" fmla="*/ f27 1 1565563"/>
              <a:gd name="f35" fmla="*/ f28 1 595753"/>
              <a:gd name="f36" fmla="*/ f29 1 1565563"/>
              <a:gd name="f37" fmla="*/ f30 1 595753"/>
              <a:gd name="f38" fmla="*/ f31 1 1565563"/>
              <a:gd name="f39" fmla="*/ f32 1 595753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565563" h="595753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25402">
            <a:solidFill>
              <a:srgbClr val="00B05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Volný tvar 8"/>
          <p:cNvSpPr/>
          <p:nvPr/>
        </p:nvSpPr>
        <p:spPr>
          <a:xfrm>
            <a:off x="1163784" y="4696687"/>
            <a:ext cx="2189018" cy="7758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89018"/>
              <a:gd name="f7" fmla="val 775896"/>
              <a:gd name="f8" fmla="val 27709"/>
              <a:gd name="f9" fmla="val 240145"/>
              <a:gd name="f10" fmla="val 404090"/>
              <a:gd name="f11" fmla="val 480291"/>
              <a:gd name="f12" fmla="val 780472"/>
              <a:gd name="f13" fmla="val 845127"/>
              <a:gd name="f14" fmla="val 775854"/>
              <a:gd name="f15" fmla="val 1209963"/>
              <a:gd name="f16" fmla="val 771236"/>
              <a:gd name="f17" fmla="val 1978891"/>
              <a:gd name="f18" fmla="val 122382"/>
              <a:gd name="f19" fmla="+- 0 0 -90"/>
              <a:gd name="f20" fmla="*/ f3 1 2189018"/>
              <a:gd name="f21" fmla="*/ f4 1 775896"/>
              <a:gd name="f22" fmla="+- f7 0 f5"/>
              <a:gd name="f23" fmla="+- f6 0 f5"/>
              <a:gd name="f24" fmla="*/ f19 f0 1"/>
              <a:gd name="f25" fmla="*/ f23 1 2189018"/>
              <a:gd name="f26" fmla="*/ f22 1 775896"/>
              <a:gd name="f27" fmla="*/ 0 f23 1"/>
              <a:gd name="f28" fmla="*/ 27709 f22 1"/>
              <a:gd name="f29" fmla="*/ 845127 f23 1"/>
              <a:gd name="f30" fmla="*/ 775854 f22 1"/>
              <a:gd name="f31" fmla="*/ 2189018 f23 1"/>
              <a:gd name="f32" fmla="*/ 0 f22 1"/>
              <a:gd name="f33" fmla="*/ f24 1 f2"/>
              <a:gd name="f34" fmla="*/ f27 1 2189018"/>
              <a:gd name="f35" fmla="*/ f28 1 775896"/>
              <a:gd name="f36" fmla="*/ f29 1 2189018"/>
              <a:gd name="f37" fmla="*/ f30 1 775896"/>
              <a:gd name="f38" fmla="*/ f31 1 2189018"/>
              <a:gd name="f39" fmla="*/ f32 1 775896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2189018" h="775896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6" y="f5"/>
                </a:cubicBezTo>
              </a:path>
            </a:pathLst>
          </a:custGeom>
          <a:noFill/>
          <a:ln w="25402">
            <a:solidFill>
              <a:srgbClr val="FF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Volný tvar 9"/>
          <p:cNvSpPr/>
          <p:nvPr/>
        </p:nvSpPr>
        <p:spPr>
          <a:xfrm>
            <a:off x="1856506" y="4017818"/>
            <a:ext cx="872840" cy="34636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72836"/>
              <a:gd name="f7" fmla="val 346364"/>
              <a:gd name="f8" fmla="val 128154"/>
              <a:gd name="f9" fmla="val 173182"/>
              <a:gd name="f10" fmla="val 256309"/>
              <a:gd name="f11" fmla="val 401782"/>
              <a:gd name="f12" fmla="val 547255"/>
              <a:gd name="f13" fmla="val 803563"/>
              <a:gd name="f14" fmla="val 286328"/>
              <a:gd name="f15" fmla="+- 0 0 -90"/>
              <a:gd name="f16" fmla="*/ f3 1 872836"/>
              <a:gd name="f17" fmla="*/ f4 1 346364"/>
              <a:gd name="f18" fmla="+- f7 0 f5"/>
              <a:gd name="f19" fmla="+- f6 0 f5"/>
              <a:gd name="f20" fmla="*/ f15 f0 1"/>
              <a:gd name="f21" fmla="*/ f19 1 872836"/>
              <a:gd name="f22" fmla="*/ f18 1 346364"/>
              <a:gd name="f23" fmla="*/ 0 f19 1"/>
              <a:gd name="f24" fmla="*/ 346364 f18 1"/>
              <a:gd name="f25" fmla="*/ 401782 f19 1"/>
              <a:gd name="f26" fmla="*/ 0 f18 1"/>
              <a:gd name="f27" fmla="*/ 872836 f19 1"/>
              <a:gd name="f28" fmla="*/ f20 1 f2"/>
              <a:gd name="f29" fmla="*/ f23 1 872836"/>
              <a:gd name="f30" fmla="*/ f24 1 346364"/>
              <a:gd name="f31" fmla="*/ f25 1 872836"/>
              <a:gd name="f32" fmla="*/ f26 1 346364"/>
              <a:gd name="f33" fmla="*/ f27 1 872836"/>
              <a:gd name="f34" fmla="*/ f5 1 f21"/>
              <a:gd name="f35" fmla="*/ f6 1 f21"/>
              <a:gd name="f36" fmla="*/ f5 1 f22"/>
              <a:gd name="f37" fmla="*/ f7 1 f22"/>
              <a:gd name="f38" fmla="+- f28 0 f1"/>
              <a:gd name="f39" fmla="*/ f29 1 f21"/>
              <a:gd name="f40" fmla="*/ f30 1 f22"/>
              <a:gd name="f41" fmla="*/ f31 1 f21"/>
              <a:gd name="f42" fmla="*/ f32 1 f22"/>
              <a:gd name="f43" fmla="*/ f33 1 f21"/>
              <a:gd name="f44" fmla="*/ f34 f16 1"/>
              <a:gd name="f45" fmla="*/ f35 f16 1"/>
              <a:gd name="f46" fmla="*/ f37 f17 1"/>
              <a:gd name="f47" fmla="*/ f36 f17 1"/>
              <a:gd name="f48" fmla="*/ f39 f16 1"/>
              <a:gd name="f49" fmla="*/ f40 f17 1"/>
              <a:gd name="f50" fmla="*/ f41 f16 1"/>
              <a:gd name="f51" fmla="*/ f42 f17 1"/>
              <a:gd name="f52" fmla="*/ f43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48" y="f49"/>
              </a:cxn>
              <a:cxn ang="f38">
                <a:pos x="f50" y="f51"/>
              </a:cxn>
              <a:cxn ang="f38">
                <a:pos x="f52" y="f49"/>
              </a:cxn>
            </a:cxnLst>
            <a:rect l="f44" t="f47" r="f45" b="f46"/>
            <a:pathLst>
              <a:path w="872836" h="346364">
                <a:moveTo>
                  <a:pt x="f5" y="f7"/>
                </a:moveTo>
                <a:cubicBezTo>
                  <a:pt x="f8" y="f9"/>
                  <a:pt x="f10" y="f5"/>
                  <a:pt x="f11" y="f5"/>
                </a:cubicBezTo>
                <a:cubicBezTo>
                  <a:pt x="f12" y="f5"/>
                  <a:pt x="f13" y="f14"/>
                  <a:pt x="f6" y="f7"/>
                </a:cubicBezTo>
              </a:path>
            </a:pathLst>
          </a:custGeom>
          <a:noFill/>
          <a:ln w="25402">
            <a:solidFill>
              <a:srgbClr val="00B0F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Volný tvar 10"/>
          <p:cNvSpPr/>
          <p:nvPr/>
        </p:nvSpPr>
        <p:spPr>
          <a:xfrm>
            <a:off x="1856506" y="3699150"/>
            <a:ext cx="1496287" cy="63731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96291"/>
              <a:gd name="f7" fmla="val 637321"/>
              <a:gd name="f8" fmla="val 159327"/>
              <a:gd name="f9" fmla="val 319821"/>
              <a:gd name="f10" fmla="val 318654"/>
              <a:gd name="f11" fmla="val 2321"/>
              <a:gd name="f12" fmla="val 568036"/>
              <a:gd name="f13" fmla="val 12"/>
              <a:gd name="f14" fmla="val 817418"/>
              <a:gd name="f15" fmla="+- 0 0 2297"/>
              <a:gd name="f16" fmla="val 1156854"/>
              <a:gd name="f17" fmla="val 310584"/>
              <a:gd name="f18" fmla="val 623466"/>
              <a:gd name="f19" fmla="+- 0 0 -90"/>
              <a:gd name="f20" fmla="*/ f3 1 1496291"/>
              <a:gd name="f21" fmla="*/ f4 1 637321"/>
              <a:gd name="f22" fmla="+- f7 0 f5"/>
              <a:gd name="f23" fmla="+- f6 0 f5"/>
              <a:gd name="f24" fmla="*/ f19 f0 1"/>
              <a:gd name="f25" fmla="*/ f23 1 1496291"/>
              <a:gd name="f26" fmla="*/ f22 1 637321"/>
              <a:gd name="f27" fmla="*/ 0 f23 1"/>
              <a:gd name="f28" fmla="*/ 637321 f22 1"/>
              <a:gd name="f29" fmla="*/ 568036 f23 1"/>
              <a:gd name="f30" fmla="*/ 12 f22 1"/>
              <a:gd name="f31" fmla="*/ 1496291 f23 1"/>
              <a:gd name="f32" fmla="*/ 623466 f22 1"/>
              <a:gd name="f33" fmla="*/ f24 1 f2"/>
              <a:gd name="f34" fmla="*/ f27 1 1496291"/>
              <a:gd name="f35" fmla="*/ f28 1 637321"/>
              <a:gd name="f36" fmla="*/ f29 1 1496291"/>
              <a:gd name="f37" fmla="*/ f30 1 637321"/>
              <a:gd name="f38" fmla="*/ f31 1 1496291"/>
              <a:gd name="f39" fmla="*/ f32 1 637321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496291" h="637321">
                <a:moveTo>
                  <a:pt x="f5" y="f7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25402">
            <a:solidFill>
              <a:srgbClr val="E46C0A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8" name="TextovéPole 11"/>
          <p:cNvSpPr txBox="1"/>
          <p:nvPr/>
        </p:nvSpPr>
        <p:spPr>
          <a:xfrm>
            <a:off x="3954194" y="4240072"/>
            <a:ext cx="133788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B050"/>
                </a:solidFill>
                <a:uFillTx/>
                <a:latin typeface="Calibri"/>
              </a:rPr>
              <a:t>10x</a:t>
            </a:r>
            <a:r>
              <a:rPr lang="cs-CZ" sz="3200" b="0" i="0" u="none" strike="noStrike" kern="1200" cap="none" spc="0" baseline="30000">
                <a:solidFill>
                  <a:srgbClr val="00B050"/>
                </a:solidFill>
                <a:uFillTx/>
                <a:latin typeface="Calibri"/>
              </a:rPr>
              <a:t>2</a:t>
            </a:r>
          </a:p>
        </p:txBody>
      </p:sp>
      <p:sp>
        <p:nvSpPr>
          <p:cNvPr id="9" name="TextovéPole 12"/>
          <p:cNvSpPr txBox="1"/>
          <p:nvPr/>
        </p:nvSpPr>
        <p:spPr>
          <a:xfrm>
            <a:off x="4716017" y="4232437"/>
            <a:ext cx="1008107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+ 8x</a:t>
            </a:r>
          </a:p>
        </p:txBody>
      </p:sp>
      <p:sp>
        <p:nvSpPr>
          <p:cNvPr id="10" name="TextovéPole 13"/>
          <p:cNvSpPr txBox="1"/>
          <p:nvPr/>
        </p:nvSpPr>
        <p:spPr>
          <a:xfrm>
            <a:off x="5508107" y="4240072"/>
            <a:ext cx="129614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B0F0"/>
                </a:solidFill>
                <a:uFillTx/>
                <a:latin typeface="Calibri"/>
              </a:rPr>
              <a:t>+ 15x</a:t>
            </a:r>
          </a:p>
        </p:txBody>
      </p:sp>
      <p:sp>
        <p:nvSpPr>
          <p:cNvPr id="11" name="TextovéPole 14"/>
          <p:cNvSpPr txBox="1"/>
          <p:nvPr/>
        </p:nvSpPr>
        <p:spPr>
          <a:xfrm>
            <a:off x="6444206" y="4232437"/>
            <a:ext cx="1512170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E46C0A"/>
                </a:solidFill>
                <a:uFillTx/>
                <a:latin typeface="Calibri"/>
              </a:rPr>
              <a:t>+ 12 =</a:t>
            </a:r>
          </a:p>
        </p:txBody>
      </p:sp>
      <p:sp>
        <p:nvSpPr>
          <p:cNvPr id="12" name="TextovéPole 15"/>
          <p:cNvSpPr txBox="1"/>
          <p:nvPr/>
        </p:nvSpPr>
        <p:spPr>
          <a:xfrm>
            <a:off x="3651025" y="4901686"/>
            <a:ext cx="4146200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= 10x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+ 22x + 12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cs-CZ"/>
              <a:t>Vynásob: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1" y="1196748"/>
            <a:ext cx="8229600" cy="4997150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cs-CZ"/>
              <a:t>(a + 3) . (b – 2) =</a:t>
            </a:r>
          </a:p>
          <a:p>
            <a:pPr lvl="0">
              <a:lnSpc>
                <a:spcPct val="150000"/>
              </a:lnSpc>
            </a:pPr>
            <a:r>
              <a:rPr lang="cs-CZ"/>
              <a:t>(4u – 1) . (3u – 5) =</a:t>
            </a:r>
          </a:p>
          <a:p>
            <a:pPr lvl="0">
              <a:lnSpc>
                <a:spcPct val="150000"/>
              </a:lnSpc>
            </a:pPr>
            <a:r>
              <a:rPr lang="cs-CZ"/>
              <a:t>(7p + 3q) . (2p + 5q) =</a:t>
            </a:r>
          </a:p>
          <a:p>
            <a:pPr lvl="0">
              <a:lnSpc>
                <a:spcPct val="150000"/>
              </a:lnSpc>
            </a:pPr>
            <a:r>
              <a:rPr lang="cs-CZ"/>
              <a:t>(c – 6d) . (–3c – 2d) =</a:t>
            </a:r>
          </a:p>
          <a:p>
            <a:pPr lvl="0">
              <a:lnSpc>
                <a:spcPct val="150000"/>
              </a:lnSpc>
            </a:pPr>
            <a:r>
              <a:rPr lang="cs-CZ"/>
              <a:t>(2r – s) . ( 6r + 5s) =</a:t>
            </a:r>
          </a:p>
          <a:p>
            <a:pPr lvl="0">
              <a:lnSpc>
                <a:spcPct val="150000"/>
              </a:lnSpc>
            </a:pPr>
            <a:r>
              <a:rPr lang="cs-CZ"/>
              <a:t>( –1 + 3t) . ( 9 – 2t)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07703" y="1867232"/>
            <a:ext cx="1656179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ab – 2a + 3b - 6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39748" y="2637029"/>
            <a:ext cx="1656179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12u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– 23u + 5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95739" y="3501009"/>
            <a:ext cx="2267739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14p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+41pq +15q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endParaRPr lang="cs-CZ" sz="1600" b="0" i="0" u="none" strike="noStrike" kern="1200" cap="none" spc="0" baseline="0">
              <a:solidFill>
                <a:srgbClr val="002060"/>
              </a:solidFill>
              <a:uFillTx/>
              <a:latin typeface="Calibri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9748" y="4318354"/>
            <a:ext cx="2016224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-3c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+ 16cd + 12d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endParaRPr lang="cs-CZ" sz="1600" b="0" i="0" u="none" strike="noStrike" kern="1200" cap="none" spc="0" baseline="0">
              <a:solidFill>
                <a:srgbClr val="002060"/>
              </a:solidFill>
              <a:uFillTx/>
              <a:latin typeface="Calibri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5" y="5229197"/>
            <a:ext cx="2376260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12r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+ 4rs – 5s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endParaRPr lang="cs-CZ" sz="1600" b="0" i="0" u="none" strike="noStrike" kern="1200" cap="none" spc="0" baseline="0">
              <a:solidFill>
                <a:srgbClr val="002060"/>
              </a:solidFill>
              <a:uFillTx/>
              <a:latin typeface="Calibri"/>
            </a:endParaRPr>
          </a:p>
        </p:txBody>
      </p:sp>
      <p:sp>
        <p:nvSpPr>
          <p:cNvPr id="9" name="TextovéPole 10"/>
          <p:cNvSpPr txBox="1"/>
          <p:nvPr/>
        </p:nvSpPr>
        <p:spPr>
          <a:xfrm>
            <a:off x="2699793" y="6021287"/>
            <a:ext cx="1656179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–9 + 29t – 6t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endParaRPr lang="cs-CZ" sz="1600" b="0" i="0" u="none" strike="noStrike" kern="1200" cap="none" spc="0" baseline="0">
              <a:solidFill>
                <a:srgbClr val="00206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21200" y="404667"/>
            <a:ext cx="8229600" cy="1001450"/>
          </a:xfrm>
        </p:spPr>
        <p:txBody>
          <a:bodyPr/>
          <a:lstStyle/>
          <a:p>
            <a:pPr lvl="0"/>
            <a:r>
              <a:rPr lang="cs-CZ"/>
              <a:t>Vynásob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86813" y="1484784"/>
            <a:ext cx="8229600" cy="4525959"/>
          </a:xfrm>
        </p:spPr>
        <p:txBody>
          <a:bodyPr/>
          <a:lstStyle/>
          <a:p>
            <a:pPr marL="0" lvl="0" indent="0">
              <a:buNone/>
            </a:pPr>
            <a:endParaRPr lang="cs-CZ"/>
          </a:p>
          <a:p>
            <a:pPr marL="0" lvl="0" indent="0">
              <a:buNone/>
            </a:pPr>
            <a:r>
              <a:rPr lang="cs-CZ"/>
              <a:t>(a + b) . ( a + 2b – 3) =</a:t>
            </a:r>
          </a:p>
        </p:txBody>
      </p:sp>
      <p:sp>
        <p:nvSpPr>
          <p:cNvPr id="4" name="Volný tvar 5"/>
          <p:cNvSpPr/>
          <p:nvPr/>
        </p:nvSpPr>
        <p:spPr>
          <a:xfrm>
            <a:off x="467541" y="2602482"/>
            <a:ext cx="1454728" cy="30916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54727"/>
              <a:gd name="f7" fmla="val 443363"/>
              <a:gd name="f8" fmla="val 432955"/>
              <a:gd name="f9" fmla="val 220518"/>
              <a:gd name="f10" fmla="val 865910"/>
              <a:gd name="f11" fmla="val 441036"/>
              <a:gd name="f12" fmla="val 1108364"/>
              <a:gd name="f13" fmla="val 443345"/>
              <a:gd name="f14" fmla="val 1350818"/>
              <a:gd name="f15" fmla="val 445654"/>
              <a:gd name="f16" fmla="val 1402772"/>
              <a:gd name="f17" fmla="val 229754"/>
              <a:gd name="f18" fmla="val 13854"/>
              <a:gd name="f19" fmla="+- 0 0 -90"/>
              <a:gd name="f20" fmla="*/ f3 1 1454727"/>
              <a:gd name="f21" fmla="*/ f4 1 443363"/>
              <a:gd name="f22" fmla="+- f7 0 f5"/>
              <a:gd name="f23" fmla="+- f6 0 f5"/>
              <a:gd name="f24" fmla="*/ f19 f0 1"/>
              <a:gd name="f25" fmla="*/ f23 1 1454727"/>
              <a:gd name="f26" fmla="*/ f22 1 443363"/>
              <a:gd name="f27" fmla="*/ 0 f23 1"/>
              <a:gd name="f28" fmla="*/ 0 f22 1"/>
              <a:gd name="f29" fmla="*/ 1108364 f23 1"/>
              <a:gd name="f30" fmla="*/ 443345 f22 1"/>
              <a:gd name="f31" fmla="*/ 1454727 f23 1"/>
              <a:gd name="f32" fmla="*/ 13854 f22 1"/>
              <a:gd name="f33" fmla="*/ f24 1 f2"/>
              <a:gd name="f34" fmla="*/ f27 1 1454727"/>
              <a:gd name="f35" fmla="*/ f28 1 443363"/>
              <a:gd name="f36" fmla="*/ f29 1 1454727"/>
              <a:gd name="f37" fmla="*/ f30 1 443363"/>
              <a:gd name="f38" fmla="*/ f31 1 1454727"/>
              <a:gd name="f39" fmla="*/ f32 1 443363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454727" h="443363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25402">
            <a:solidFill>
              <a:srgbClr val="FF00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5" name="Volný tvar 6"/>
          <p:cNvSpPr/>
          <p:nvPr/>
        </p:nvSpPr>
        <p:spPr>
          <a:xfrm>
            <a:off x="509110" y="2620697"/>
            <a:ext cx="1981203" cy="58192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81200"/>
              <a:gd name="f7" fmla="val 581925"/>
              <a:gd name="f8" fmla="val 513772"/>
              <a:gd name="f9" fmla="val 288636"/>
              <a:gd name="f10" fmla="val 1027545"/>
              <a:gd name="f11" fmla="val 577273"/>
              <a:gd name="f12" fmla="val 1357745"/>
              <a:gd name="f13" fmla="val 581891"/>
              <a:gd name="f14" fmla="val 1687945"/>
              <a:gd name="f15" fmla="val 586509"/>
              <a:gd name="f16" fmla="val 1879600"/>
              <a:gd name="f17" fmla="val 122382"/>
              <a:gd name="f18" fmla="val 27709"/>
              <a:gd name="f19" fmla="+- 0 0 -90"/>
              <a:gd name="f20" fmla="*/ f3 1 1981200"/>
              <a:gd name="f21" fmla="*/ f4 1 581925"/>
              <a:gd name="f22" fmla="+- f7 0 f5"/>
              <a:gd name="f23" fmla="+- f6 0 f5"/>
              <a:gd name="f24" fmla="*/ f19 f0 1"/>
              <a:gd name="f25" fmla="*/ f23 1 1981200"/>
              <a:gd name="f26" fmla="*/ f22 1 581925"/>
              <a:gd name="f27" fmla="*/ 0 f23 1"/>
              <a:gd name="f28" fmla="*/ 0 f22 1"/>
              <a:gd name="f29" fmla="*/ 1357745 f23 1"/>
              <a:gd name="f30" fmla="*/ 581891 f22 1"/>
              <a:gd name="f31" fmla="*/ 1981200 f23 1"/>
              <a:gd name="f32" fmla="*/ 27709 f22 1"/>
              <a:gd name="f33" fmla="*/ f24 1 f2"/>
              <a:gd name="f34" fmla="*/ f27 1 1981200"/>
              <a:gd name="f35" fmla="*/ f28 1 581925"/>
              <a:gd name="f36" fmla="*/ f29 1 1981200"/>
              <a:gd name="f37" fmla="*/ f30 1 581925"/>
              <a:gd name="f38" fmla="*/ f31 1 1981200"/>
              <a:gd name="f39" fmla="*/ f32 1 581925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1981200" h="581925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25402">
            <a:solidFill>
              <a:srgbClr val="00B05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Volný tvar 7"/>
          <p:cNvSpPr/>
          <p:nvPr/>
        </p:nvSpPr>
        <p:spPr>
          <a:xfrm>
            <a:off x="450268" y="2620697"/>
            <a:ext cx="2660071" cy="92833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60072"/>
              <a:gd name="f7" fmla="val 928333"/>
              <a:gd name="f8" fmla="val 464127"/>
              <a:gd name="f9" fmla="val 460663"/>
              <a:gd name="f10" fmla="val 928255"/>
              <a:gd name="f11" fmla="val 921327"/>
              <a:gd name="f12" fmla="val 1371600"/>
              <a:gd name="f13" fmla="val 928254"/>
              <a:gd name="f14" fmla="val 1814945"/>
              <a:gd name="f15" fmla="val 935181"/>
              <a:gd name="f16" fmla="val 2237508"/>
              <a:gd name="f17" fmla="val 488372"/>
              <a:gd name="f18" fmla="val 41564"/>
              <a:gd name="f19" fmla="+- 0 0 -90"/>
              <a:gd name="f20" fmla="*/ f3 1 2660072"/>
              <a:gd name="f21" fmla="*/ f4 1 928333"/>
              <a:gd name="f22" fmla="+- f7 0 f5"/>
              <a:gd name="f23" fmla="+- f6 0 f5"/>
              <a:gd name="f24" fmla="*/ f19 f0 1"/>
              <a:gd name="f25" fmla="*/ f23 1 2660072"/>
              <a:gd name="f26" fmla="*/ f22 1 928333"/>
              <a:gd name="f27" fmla="*/ 0 f23 1"/>
              <a:gd name="f28" fmla="*/ 0 f22 1"/>
              <a:gd name="f29" fmla="*/ 1371600 f23 1"/>
              <a:gd name="f30" fmla="*/ 928254 f22 1"/>
              <a:gd name="f31" fmla="*/ 2660072 f23 1"/>
              <a:gd name="f32" fmla="*/ 41564 f22 1"/>
              <a:gd name="f33" fmla="*/ f24 1 f2"/>
              <a:gd name="f34" fmla="*/ f27 1 2660072"/>
              <a:gd name="f35" fmla="*/ f28 1 928333"/>
              <a:gd name="f36" fmla="*/ f29 1 2660072"/>
              <a:gd name="f37" fmla="*/ f30 1 928333"/>
              <a:gd name="f38" fmla="*/ f31 1 2660072"/>
              <a:gd name="f39" fmla="*/ f32 1 928333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2660072" h="928333">
                <a:moveTo>
                  <a:pt x="f5" y="f5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6" y="f18"/>
                </a:cubicBezTo>
              </a:path>
            </a:pathLst>
          </a:custGeom>
          <a:noFill/>
          <a:ln w="25402">
            <a:solidFill>
              <a:srgbClr val="E46C0A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7" name="Volný tvar 8"/>
          <p:cNvSpPr/>
          <p:nvPr/>
        </p:nvSpPr>
        <p:spPr>
          <a:xfrm>
            <a:off x="1049429" y="1939460"/>
            <a:ext cx="845125" cy="2910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45128"/>
              <a:gd name="f7" fmla="val 582123"/>
              <a:gd name="f8" fmla="val 526705"/>
              <a:gd name="f9" fmla="val 144318"/>
              <a:gd name="f10" fmla="val 258850"/>
              <a:gd name="f11" fmla="val 288636"/>
              <a:gd name="f12" fmla="+- 0 0 9004"/>
              <a:gd name="f13" fmla="val 429491"/>
              <a:gd name="f14" fmla="val 232"/>
              <a:gd name="f15" fmla="val 570346"/>
              <a:gd name="f16" fmla="val 9468"/>
              <a:gd name="f17" fmla="val 782782"/>
              <a:gd name="f18" fmla="val 494377"/>
              <a:gd name="f19" fmla="+- 0 0 -90"/>
              <a:gd name="f20" fmla="*/ f3 1 845128"/>
              <a:gd name="f21" fmla="*/ f4 1 582123"/>
              <a:gd name="f22" fmla="+- f7 0 f5"/>
              <a:gd name="f23" fmla="+- f6 0 f5"/>
              <a:gd name="f24" fmla="*/ f19 f0 1"/>
              <a:gd name="f25" fmla="*/ f23 1 845128"/>
              <a:gd name="f26" fmla="*/ f22 1 582123"/>
              <a:gd name="f27" fmla="*/ 0 f23 1"/>
              <a:gd name="f28" fmla="*/ 526705 f22 1"/>
              <a:gd name="f29" fmla="*/ 429491 f23 1"/>
              <a:gd name="f30" fmla="*/ 232 f22 1"/>
              <a:gd name="f31" fmla="*/ 845128 f23 1"/>
              <a:gd name="f32" fmla="*/ 582123 f22 1"/>
              <a:gd name="f33" fmla="*/ f24 1 f2"/>
              <a:gd name="f34" fmla="*/ f27 1 845128"/>
              <a:gd name="f35" fmla="*/ f28 1 582123"/>
              <a:gd name="f36" fmla="*/ f29 1 845128"/>
              <a:gd name="f37" fmla="*/ f30 1 582123"/>
              <a:gd name="f38" fmla="*/ f31 1 845128"/>
              <a:gd name="f39" fmla="*/ f32 1 582123"/>
              <a:gd name="f40" fmla="*/ f5 1 f25"/>
              <a:gd name="f41" fmla="*/ f6 1 f25"/>
              <a:gd name="f42" fmla="*/ f5 1 f26"/>
              <a:gd name="f43" fmla="*/ f7 1 f26"/>
              <a:gd name="f44" fmla="+- f33 0 f1"/>
              <a:gd name="f45" fmla="*/ f34 1 f25"/>
              <a:gd name="f46" fmla="*/ f35 1 f26"/>
              <a:gd name="f47" fmla="*/ f36 1 f25"/>
              <a:gd name="f48" fmla="*/ f37 1 f26"/>
              <a:gd name="f49" fmla="*/ f38 1 f25"/>
              <a:gd name="f50" fmla="*/ f39 1 f26"/>
              <a:gd name="f51" fmla="*/ f40 f20 1"/>
              <a:gd name="f52" fmla="*/ f41 f20 1"/>
              <a:gd name="f53" fmla="*/ f43 f21 1"/>
              <a:gd name="f54" fmla="*/ f42 f21 1"/>
              <a:gd name="f55" fmla="*/ f45 f20 1"/>
              <a:gd name="f56" fmla="*/ f46 f21 1"/>
              <a:gd name="f57" fmla="*/ f47 f20 1"/>
              <a:gd name="f58" fmla="*/ f48 f21 1"/>
              <a:gd name="f59" fmla="*/ f49 f20 1"/>
              <a:gd name="f60" fmla="*/ f50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55" y="f56"/>
              </a:cxn>
              <a:cxn ang="f44">
                <a:pos x="f57" y="f58"/>
              </a:cxn>
              <a:cxn ang="f44">
                <a:pos x="f59" y="f60"/>
              </a:cxn>
            </a:cxnLst>
            <a:rect l="f51" t="f54" r="f52" b="f53"/>
            <a:pathLst>
              <a:path w="845128" h="582123">
                <a:moveTo>
                  <a:pt x="f5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6" y="f7"/>
                </a:cubicBezTo>
              </a:path>
            </a:pathLst>
          </a:custGeom>
          <a:noFill/>
          <a:ln w="25402">
            <a:solidFill>
              <a:srgbClr val="00B0F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8" name="Volný tvar 9"/>
          <p:cNvSpPr/>
          <p:nvPr/>
        </p:nvSpPr>
        <p:spPr>
          <a:xfrm>
            <a:off x="1049429" y="1697007"/>
            <a:ext cx="1440874" cy="4849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40873"/>
              <a:gd name="f7" fmla="val 484909"/>
              <a:gd name="f8" fmla="val 53109"/>
              <a:gd name="f9" fmla="val 242454"/>
              <a:gd name="f10" fmla="val 106219"/>
              <a:gd name="f11" fmla="val 346364"/>
              <a:gd name="f12" fmla="val 586509"/>
              <a:gd name="f13" fmla="val 1013691"/>
              <a:gd name="f14" fmla="+- 0 0 -90"/>
              <a:gd name="f15" fmla="*/ f3 1 1440873"/>
              <a:gd name="f16" fmla="*/ f4 1 484909"/>
              <a:gd name="f17" fmla="+- f7 0 f5"/>
              <a:gd name="f18" fmla="+- f6 0 f5"/>
              <a:gd name="f19" fmla="*/ f14 f0 1"/>
              <a:gd name="f20" fmla="*/ f18 1 1440873"/>
              <a:gd name="f21" fmla="*/ f17 1 484909"/>
              <a:gd name="f22" fmla="*/ 0 f18 1"/>
              <a:gd name="f23" fmla="*/ 484909 f17 1"/>
              <a:gd name="f24" fmla="*/ 346364 f18 1"/>
              <a:gd name="f25" fmla="*/ 0 f17 1"/>
              <a:gd name="f26" fmla="*/ 1440873 f18 1"/>
              <a:gd name="f27" fmla="*/ f19 1 f2"/>
              <a:gd name="f28" fmla="*/ f22 1 1440873"/>
              <a:gd name="f29" fmla="*/ f23 1 484909"/>
              <a:gd name="f30" fmla="*/ f24 1 1440873"/>
              <a:gd name="f31" fmla="*/ f25 1 484909"/>
              <a:gd name="f32" fmla="*/ f26 1 1440873"/>
              <a:gd name="f33" fmla="*/ f5 1 f20"/>
              <a:gd name="f34" fmla="*/ f6 1 f20"/>
              <a:gd name="f35" fmla="*/ f5 1 f21"/>
              <a:gd name="f36" fmla="*/ f7 1 f21"/>
              <a:gd name="f37" fmla="+- f27 0 f1"/>
              <a:gd name="f38" fmla="*/ f28 1 f20"/>
              <a:gd name="f39" fmla="*/ f29 1 f21"/>
              <a:gd name="f40" fmla="*/ f30 1 f20"/>
              <a:gd name="f41" fmla="*/ f31 1 f21"/>
              <a:gd name="f42" fmla="*/ f32 1 f20"/>
              <a:gd name="f43" fmla="*/ f33 f15 1"/>
              <a:gd name="f44" fmla="*/ f34 f15 1"/>
              <a:gd name="f45" fmla="*/ f36 f16 1"/>
              <a:gd name="f46" fmla="*/ f35 f16 1"/>
              <a:gd name="f47" fmla="*/ f38 f15 1"/>
              <a:gd name="f48" fmla="*/ f39 f16 1"/>
              <a:gd name="f49" fmla="*/ f40 f15 1"/>
              <a:gd name="f50" fmla="*/ f41 f16 1"/>
              <a:gd name="f51" fmla="*/ f4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47" y="f48"/>
              </a:cxn>
              <a:cxn ang="f37">
                <a:pos x="f49" y="f50"/>
              </a:cxn>
              <a:cxn ang="f37">
                <a:pos x="f51" y="f48"/>
              </a:cxn>
            </a:cxnLst>
            <a:rect l="f43" t="f46" r="f44" b="f45"/>
            <a:pathLst>
              <a:path w="1440873" h="484909">
                <a:moveTo>
                  <a:pt x="f5" y="f7"/>
                </a:moveTo>
                <a:cubicBezTo>
                  <a:pt x="f8" y="f9"/>
                  <a:pt x="f10" y="f5"/>
                  <a:pt x="f11" y="f5"/>
                </a:cubicBezTo>
                <a:cubicBezTo>
                  <a:pt x="f12" y="f5"/>
                  <a:pt x="f13" y="f9"/>
                  <a:pt x="f6" y="f7"/>
                </a:cubicBezTo>
              </a:path>
            </a:pathLst>
          </a:custGeom>
          <a:noFill/>
          <a:ln w="25402">
            <a:solidFill>
              <a:srgbClr val="7030A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Volný tvar 11"/>
          <p:cNvSpPr/>
          <p:nvPr/>
        </p:nvSpPr>
        <p:spPr>
          <a:xfrm>
            <a:off x="1019885" y="1390034"/>
            <a:ext cx="2202871" cy="7758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02873"/>
              <a:gd name="f7" fmla="val 775855"/>
              <a:gd name="f8" fmla="val 51954"/>
              <a:gd name="f9" fmla="val 387927"/>
              <a:gd name="f10" fmla="val 103909"/>
              <a:gd name="f11" fmla="val 471054"/>
              <a:gd name="f12" fmla="val 838199"/>
              <a:gd name="f13" fmla="val 1520536"/>
              <a:gd name="f14" fmla="+- 0 0 -90"/>
              <a:gd name="f15" fmla="*/ f3 1 2202873"/>
              <a:gd name="f16" fmla="*/ f4 1 775855"/>
              <a:gd name="f17" fmla="+- f7 0 f5"/>
              <a:gd name="f18" fmla="+- f6 0 f5"/>
              <a:gd name="f19" fmla="*/ f14 f0 1"/>
              <a:gd name="f20" fmla="*/ f18 1 2202873"/>
              <a:gd name="f21" fmla="*/ f17 1 775855"/>
              <a:gd name="f22" fmla="*/ 0 f18 1"/>
              <a:gd name="f23" fmla="*/ 775855 f17 1"/>
              <a:gd name="f24" fmla="*/ 471054 f18 1"/>
              <a:gd name="f25" fmla="*/ 0 f17 1"/>
              <a:gd name="f26" fmla="*/ 2202873 f18 1"/>
              <a:gd name="f27" fmla="*/ f19 1 f2"/>
              <a:gd name="f28" fmla="*/ f22 1 2202873"/>
              <a:gd name="f29" fmla="*/ f23 1 775855"/>
              <a:gd name="f30" fmla="*/ f24 1 2202873"/>
              <a:gd name="f31" fmla="*/ f25 1 775855"/>
              <a:gd name="f32" fmla="*/ f26 1 2202873"/>
              <a:gd name="f33" fmla="*/ f5 1 f20"/>
              <a:gd name="f34" fmla="*/ f6 1 f20"/>
              <a:gd name="f35" fmla="*/ f5 1 f21"/>
              <a:gd name="f36" fmla="*/ f7 1 f21"/>
              <a:gd name="f37" fmla="+- f27 0 f1"/>
              <a:gd name="f38" fmla="*/ f28 1 f20"/>
              <a:gd name="f39" fmla="*/ f29 1 f21"/>
              <a:gd name="f40" fmla="*/ f30 1 f20"/>
              <a:gd name="f41" fmla="*/ f31 1 f21"/>
              <a:gd name="f42" fmla="*/ f32 1 f20"/>
              <a:gd name="f43" fmla="*/ f33 f15 1"/>
              <a:gd name="f44" fmla="*/ f34 f15 1"/>
              <a:gd name="f45" fmla="*/ f36 f16 1"/>
              <a:gd name="f46" fmla="*/ f35 f16 1"/>
              <a:gd name="f47" fmla="*/ f38 f15 1"/>
              <a:gd name="f48" fmla="*/ f39 f16 1"/>
              <a:gd name="f49" fmla="*/ f40 f15 1"/>
              <a:gd name="f50" fmla="*/ f41 f16 1"/>
              <a:gd name="f51" fmla="*/ f4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47" y="f48"/>
              </a:cxn>
              <a:cxn ang="f37">
                <a:pos x="f49" y="f50"/>
              </a:cxn>
              <a:cxn ang="f37">
                <a:pos x="f51" y="f48"/>
              </a:cxn>
            </a:cxnLst>
            <a:rect l="f43" t="f46" r="f44" b="f45"/>
            <a:pathLst>
              <a:path w="2202873" h="775855">
                <a:moveTo>
                  <a:pt x="f5" y="f7"/>
                </a:moveTo>
                <a:cubicBezTo>
                  <a:pt x="f8" y="f9"/>
                  <a:pt x="f10" y="f5"/>
                  <a:pt x="f11" y="f5"/>
                </a:cubicBezTo>
                <a:cubicBezTo>
                  <a:pt x="f12" y="f5"/>
                  <a:pt x="f13" y="f9"/>
                  <a:pt x="f6" y="f7"/>
                </a:cubicBezTo>
              </a:path>
            </a:pathLst>
          </a:custGeom>
          <a:noFill/>
          <a:ln w="25402">
            <a:solidFill>
              <a:srgbClr val="FFFF00"/>
            </a:solidFill>
            <a:prstDash val="solid"/>
            <a:tailEnd type="arrow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0" name="TextovéPole 12"/>
          <p:cNvSpPr txBox="1"/>
          <p:nvPr/>
        </p:nvSpPr>
        <p:spPr>
          <a:xfrm>
            <a:off x="3779910" y="2089449"/>
            <a:ext cx="648071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a</a:t>
            </a:r>
            <a:r>
              <a:rPr lang="cs-CZ" sz="3200" b="0" i="0" u="none" strike="noStrike" kern="1200" cap="none" spc="0" baseline="30000">
                <a:solidFill>
                  <a:srgbClr val="FF000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FF0000"/>
              </a:solidFill>
              <a:uFillTx/>
              <a:latin typeface="Calibri"/>
            </a:endParaRPr>
          </a:p>
        </p:txBody>
      </p:sp>
      <p:sp>
        <p:nvSpPr>
          <p:cNvPr id="11" name="TextovéPole 13"/>
          <p:cNvSpPr txBox="1"/>
          <p:nvPr/>
        </p:nvSpPr>
        <p:spPr>
          <a:xfrm>
            <a:off x="4195971" y="2084292"/>
            <a:ext cx="129614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B050"/>
                </a:solidFill>
                <a:uFillTx/>
                <a:latin typeface="Calibri"/>
              </a:rPr>
              <a:t>+ 2ab</a:t>
            </a:r>
          </a:p>
        </p:txBody>
      </p:sp>
      <p:sp>
        <p:nvSpPr>
          <p:cNvPr id="12" name="TextovéPole 14"/>
          <p:cNvSpPr txBox="1"/>
          <p:nvPr/>
        </p:nvSpPr>
        <p:spPr>
          <a:xfrm>
            <a:off x="5248025" y="2089449"/>
            <a:ext cx="1008107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E46C0A"/>
                </a:solidFill>
                <a:uFillTx/>
                <a:latin typeface="Calibri"/>
              </a:rPr>
              <a:t>– 3a</a:t>
            </a:r>
          </a:p>
        </p:txBody>
      </p:sp>
      <p:sp>
        <p:nvSpPr>
          <p:cNvPr id="13" name="TextovéPole 15"/>
          <p:cNvSpPr txBox="1"/>
          <p:nvPr/>
        </p:nvSpPr>
        <p:spPr>
          <a:xfrm>
            <a:off x="6012161" y="2089449"/>
            <a:ext cx="1097956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B0F0"/>
                </a:solidFill>
                <a:uFillTx/>
                <a:latin typeface="Calibri"/>
              </a:rPr>
              <a:t>+ ab</a:t>
            </a:r>
          </a:p>
        </p:txBody>
      </p:sp>
      <p:sp>
        <p:nvSpPr>
          <p:cNvPr id="14" name="TextovéPole 16"/>
          <p:cNvSpPr txBox="1"/>
          <p:nvPr/>
        </p:nvSpPr>
        <p:spPr>
          <a:xfrm>
            <a:off x="6732242" y="2089449"/>
            <a:ext cx="1224134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7030A0"/>
                </a:solidFill>
                <a:uFillTx/>
                <a:latin typeface="Calibri"/>
              </a:rPr>
              <a:t>+ 2b</a:t>
            </a:r>
            <a:r>
              <a:rPr lang="cs-CZ" sz="3200" b="0" i="0" u="none" strike="noStrike" kern="1200" cap="none" spc="0" baseline="30000">
                <a:solidFill>
                  <a:srgbClr val="7030A0"/>
                </a:solidFill>
                <a:uFillTx/>
                <a:latin typeface="Calibri"/>
              </a:rPr>
              <a:t>2</a:t>
            </a:r>
            <a:endParaRPr lang="cs-CZ" sz="3200" b="0" i="0" u="none" strike="noStrike" kern="1200" cap="none" spc="0" baseline="0">
              <a:solidFill>
                <a:srgbClr val="7030A0"/>
              </a:solidFill>
              <a:uFillTx/>
              <a:latin typeface="Calibri"/>
            </a:endParaRPr>
          </a:p>
        </p:txBody>
      </p:sp>
      <p:sp>
        <p:nvSpPr>
          <p:cNvPr id="15" name="TextovéPole 17"/>
          <p:cNvSpPr txBox="1"/>
          <p:nvPr/>
        </p:nvSpPr>
        <p:spPr>
          <a:xfrm>
            <a:off x="7657907" y="2084292"/>
            <a:ext cx="1368152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FFFF00"/>
                </a:solidFill>
                <a:uFillTx/>
                <a:latin typeface="Calibri"/>
              </a:rPr>
              <a:t>– 3b =</a:t>
            </a:r>
          </a:p>
        </p:txBody>
      </p:sp>
      <p:sp>
        <p:nvSpPr>
          <p:cNvPr id="16" name="TextovéPole 18"/>
          <p:cNvSpPr txBox="1"/>
          <p:nvPr/>
        </p:nvSpPr>
        <p:spPr>
          <a:xfrm>
            <a:off x="3467258" y="2792467"/>
            <a:ext cx="5256583" cy="5847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= a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+ 2b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+  3ab – 3a – 3b</a:t>
            </a:r>
          </a:p>
        </p:txBody>
      </p:sp>
      <p:sp>
        <p:nvSpPr>
          <p:cNvPr id="17" name="TextovéPole 19"/>
          <p:cNvSpPr txBox="1"/>
          <p:nvPr/>
        </p:nvSpPr>
        <p:spPr>
          <a:xfrm>
            <a:off x="450268" y="4365107"/>
            <a:ext cx="5993937" cy="15696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(x – 2y + 1) . (3x + y) =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(u – 4) . (u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3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3u</a:t>
            </a:r>
            <a:r>
              <a:rPr lang="cs-CZ" sz="3200" b="0" i="0" u="none" strike="noStrike" kern="1200" cap="none" spc="0" baseline="30000">
                <a:solidFill>
                  <a:srgbClr val="000000"/>
                </a:solidFill>
                <a:uFillTx/>
                <a:latin typeface="Calibri"/>
              </a:rPr>
              <a:t>2</a:t>
            </a: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– 2u) =</a:t>
            </a:r>
          </a:p>
        </p:txBody>
      </p:sp>
      <p:sp>
        <p:nvSpPr>
          <p:cNvPr id="18" name="TextovéPole 20"/>
          <p:cNvSpPr txBox="1"/>
          <p:nvPr/>
        </p:nvSpPr>
        <p:spPr>
          <a:xfrm>
            <a:off x="1731699" y="4811380"/>
            <a:ext cx="2464262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3x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– 2y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– 5xy + 3x + y</a:t>
            </a:r>
          </a:p>
        </p:txBody>
      </p:sp>
      <p:sp>
        <p:nvSpPr>
          <p:cNvPr id="19" name="TextovéPole 21"/>
          <p:cNvSpPr txBox="1"/>
          <p:nvPr/>
        </p:nvSpPr>
        <p:spPr>
          <a:xfrm>
            <a:off x="2541830" y="5765484"/>
            <a:ext cx="2077800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u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4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– 7u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3 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+ 10u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+ 8u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/>
              <a:t>Proveď naznačené početní operace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24003"/>
            <a:ext cx="8223500" cy="131063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" name="Skupina 43"/>
          <p:cNvGrpSpPr/>
          <p:nvPr/>
        </p:nvGrpSpPr>
        <p:grpSpPr>
          <a:xfrm>
            <a:off x="1907703" y="2813855"/>
            <a:ext cx="6192692" cy="1479169"/>
            <a:chOff x="1907703" y="2813855"/>
            <a:chExt cx="6192692" cy="1479169"/>
          </a:xfrm>
        </p:grpSpPr>
        <p:sp>
          <p:nvSpPr>
            <p:cNvPr id="5" name="Obdélník 24"/>
            <p:cNvSpPr/>
            <p:nvPr/>
          </p:nvSpPr>
          <p:spPr>
            <a:xfrm>
              <a:off x="2303748" y="3645026"/>
              <a:ext cx="1800197" cy="647998"/>
            </a:xfrm>
            <a:prstGeom prst="rect">
              <a:avLst/>
            </a:prstGeom>
            <a:gradFill>
              <a:gsLst>
                <a:gs pos="0">
                  <a:srgbClr val="9AB5E4"/>
                </a:gs>
                <a:gs pos="100000">
                  <a:srgbClr val="C2D1ED"/>
                </a:gs>
              </a:gsLst>
              <a:lin ang="16200000"/>
            </a:gra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grpSp>
          <p:nvGrpSpPr>
            <p:cNvPr id="6" name="Skupina 41"/>
            <p:cNvGrpSpPr/>
            <p:nvPr/>
          </p:nvGrpSpPr>
          <p:grpSpPr>
            <a:xfrm>
              <a:off x="1907703" y="2813855"/>
              <a:ext cx="6192692" cy="1479169"/>
              <a:chOff x="1907703" y="2813855"/>
              <a:chExt cx="6192692" cy="1479169"/>
            </a:xfrm>
          </p:grpSpPr>
          <p:cxnSp>
            <p:nvCxnSpPr>
              <p:cNvPr id="7" name="Přímá spojnice se šipkou 15"/>
              <p:cNvCxnSpPr/>
              <p:nvPr/>
            </p:nvCxnSpPr>
            <p:spPr>
              <a:xfrm>
                <a:off x="1907703" y="2852937"/>
                <a:ext cx="1296144" cy="648072"/>
              </a:xfrm>
              <a:prstGeom prst="straightConnector1">
                <a:avLst/>
              </a:prstGeom>
              <a:noFill/>
              <a:ln w="9528">
                <a:solidFill>
                  <a:srgbClr val="4A7EBB"/>
                </a:solidFill>
                <a:prstDash val="solid"/>
                <a:tailEnd type="arrow"/>
              </a:ln>
            </p:spPr>
          </p:cxnSp>
          <p:cxnSp>
            <p:nvCxnSpPr>
              <p:cNvPr id="8" name="Přímá spojnice se šipkou 17"/>
              <p:cNvCxnSpPr/>
              <p:nvPr/>
            </p:nvCxnSpPr>
            <p:spPr>
              <a:xfrm flipH="1">
                <a:off x="3203847" y="2852937"/>
                <a:ext cx="1224134" cy="648072"/>
              </a:xfrm>
              <a:prstGeom prst="straightConnector1">
                <a:avLst/>
              </a:prstGeom>
              <a:noFill/>
              <a:ln w="9528">
                <a:solidFill>
                  <a:srgbClr val="4A7EBB"/>
                </a:solidFill>
                <a:prstDash val="solid"/>
                <a:tailEnd type="arrow"/>
              </a:ln>
            </p:spPr>
          </p:cxnSp>
          <p:cxnSp>
            <p:nvCxnSpPr>
              <p:cNvPr id="9" name="Přímá spojnice se šipkou 19"/>
              <p:cNvCxnSpPr/>
              <p:nvPr/>
            </p:nvCxnSpPr>
            <p:spPr>
              <a:xfrm>
                <a:off x="5508107" y="2852937"/>
                <a:ext cx="1296144" cy="648072"/>
              </a:xfrm>
              <a:prstGeom prst="straightConnector1">
                <a:avLst/>
              </a:prstGeom>
              <a:noFill/>
              <a:ln w="9528">
                <a:solidFill>
                  <a:srgbClr val="4A7EBB"/>
                </a:solidFill>
                <a:prstDash val="solid"/>
                <a:tailEnd type="arrow"/>
              </a:ln>
            </p:spPr>
          </p:cxnSp>
          <p:cxnSp>
            <p:nvCxnSpPr>
              <p:cNvPr id="10" name="Přímá spojnice se šipkou 21"/>
              <p:cNvCxnSpPr/>
              <p:nvPr/>
            </p:nvCxnSpPr>
            <p:spPr>
              <a:xfrm flipH="1">
                <a:off x="6804251" y="2852937"/>
                <a:ext cx="1296144" cy="648072"/>
              </a:xfrm>
              <a:prstGeom prst="straightConnector1">
                <a:avLst/>
              </a:prstGeom>
              <a:noFill/>
              <a:ln w="9528">
                <a:solidFill>
                  <a:srgbClr val="4A7EBB"/>
                </a:solidFill>
                <a:prstDash val="solid"/>
                <a:tailEnd type="arrow"/>
              </a:ln>
            </p:spPr>
          </p:cxnSp>
          <p:sp>
            <p:nvSpPr>
              <p:cNvPr id="11" name="Obdélník 25"/>
              <p:cNvSpPr/>
              <p:nvPr/>
            </p:nvSpPr>
            <p:spPr>
              <a:xfrm>
                <a:off x="5904244" y="3645026"/>
                <a:ext cx="1799996" cy="647998"/>
              </a:xfrm>
              <a:prstGeom prst="rect">
                <a:avLst/>
              </a:prstGeom>
              <a:gradFill>
                <a:gsLst>
                  <a:gs pos="0">
                    <a:srgbClr val="9AB5E4"/>
                  </a:gs>
                  <a:gs pos="100000">
                    <a:srgbClr val="C2D1ED"/>
                  </a:gs>
                </a:gsLst>
                <a:lin ang="16200000"/>
              </a:gradFill>
              <a:ln w="25402">
                <a:solidFill>
                  <a:srgbClr val="385D8A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grpSp>
            <p:nvGrpSpPr>
              <p:cNvPr id="12" name="Skupina 38"/>
              <p:cNvGrpSpPr/>
              <p:nvPr/>
            </p:nvGrpSpPr>
            <p:grpSpPr>
              <a:xfrm>
                <a:off x="2843976" y="2813855"/>
                <a:ext cx="756080" cy="584777"/>
                <a:chOff x="2843976" y="2813855"/>
                <a:chExt cx="756080" cy="584777"/>
              </a:xfrm>
            </p:grpSpPr>
            <p:sp>
              <p:nvSpPr>
                <p:cNvPr id="13" name="TextovéPole 35"/>
                <p:cNvSpPr txBox="1"/>
                <p:nvPr/>
              </p:nvSpPr>
              <p:spPr>
                <a:xfrm>
                  <a:off x="2843976" y="2813855"/>
                  <a:ext cx="756080" cy="584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1" compatLnSpc="1">
                  <a:spAutoFit/>
                </a:bodyPr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r>
                    <a:rPr lang="cs-CZ" sz="3200" b="1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–</a:t>
                  </a:r>
                </a:p>
              </p:txBody>
            </p:sp>
            <p:sp>
              <p:nvSpPr>
                <p:cNvPr id="14" name="Ovál 26"/>
                <p:cNvSpPr/>
                <p:nvPr/>
              </p:nvSpPr>
              <p:spPr>
                <a:xfrm flipH="1">
                  <a:off x="2897852" y="2861084"/>
                  <a:ext cx="611998" cy="432044"/>
                </a:xfrm>
                <a:custGeom>
                  <a:avLst/>
                  <a:gdLst>
                    <a:gd name="f0" fmla="val 21600000"/>
                    <a:gd name="f1" fmla="val 10800000"/>
                    <a:gd name="f2" fmla="val 5400000"/>
                    <a:gd name="f3" fmla="val 180"/>
                    <a:gd name="f4" fmla="val w"/>
                    <a:gd name="f5" fmla="val h"/>
                    <a:gd name="f6" fmla="val ss"/>
                    <a:gd name="f7" fmla="val 0"/>
                    <a:gd name="f8" fmla="*/ 5419351 1 1725033"/>
                    <a:gd name="f9" fmla="+- 0 0 -360"/>
                    <a:gd name="f10" fmla="+- 0 0 -180"/>
                    <a:gd name="f11" fmla="abs f4"/>
                    <a:gd name="f12" fmla="abs f5"/>
                    <a:gd name="f13" fmla="abs f6"/>
                    <a:gd name="f14" fmla="+- 2700000 f2 0"/>
                    <a:gd name="f15" fmla="*/ f9 f1 1"/>
                    <a:gd name="f16" fmla="*/ f10 f1 1"/>
                    <a:gd name="f17" fmla="?: f11 f4 1"/>
                    <a:gd name="f18" fmla="?: f12 f5 1"/>
                    <a:gd name="f19" fmla="?: f13 f6 1"/>
                    <a:gd name="f20" fmla="+- f14 0 f2"/>
                    <a:gd name="f21" fmla="*/ f15 1 f3"/>
                    <a:gd name="f22" fmla="*/ f16 1 f3"/>
                    <a:gd name="f23" fmla="*/ f17 1 21600"/>
                    <a:gd name="f24" fmla="*/ f18 1 21600"/>
                    <a:gd name="f25" fmla="*/ 21600 f17 1"/>
                    <a:gd name="f26" fmla="*/ 21600 f18 1"/>
                    <a:gd name="f27" fmla="+- f20 f2 0"/>
                    <a:gd name="f28" fmla="+- f21 0 f2"/>
                    <a:gd name="f29" fmla="+- f22 0 f2"/>
                    <a:gd name="f30" fmla="min f24 f23"/>
                    <a:gd name="f31" fmla="*/ f25 1 f19"/>
                    <a:gd name="f32" fmla="*/ f26 1 f19"/>
                    <a:gd name="f33" fmla="*/ f27 f8 1"/>
                    <a:gd name="f34" fmla="val f31"/>
                    <a:gd name="f35" fmla="val f32"/>
                    <a:gd name="f36" fmla="*/ f33 1 f1"/>
                    <a:gd name="f37" fmla="*/ f7 f30 1"/>
                    <a:gd name="f38" fmla="+- f35 0 f7"/>
                    <a:gd name="f39" fmla="+- f34 0 f7"/>
                    <a:gd name="f40" fmla="+- 0 0 f36"/>
                    <a:gd name="f41" fmla="*/ f38 1 2"/>
                    <a:gd name="f42" fmla="*/ f39 1 2"/>
                    <a:gd name="f43" fmla="+- 0 0 f40"/>
                    <a:gd name="f44" fmla="+- f7 f41 0"/>
                    <a:gd name="f45" fmla="+- f7 f42 0"/>
                    <a:gd name="f46" fmla="*/ f43 f1 1"/>
                    <a:gd name="f47" fmla="*/ f42 f30 1"/>
                    <a:gd name="f48" fmla="*/ f41 f30 1"/>
                    <a:gd name="f49" fmla="*/ f46 1 f8"/>
                    <a:gd name="f50" fmla="*/ f44 f30 1"/>
                    <a:gd name="f51" fmla="+- f49 0 f2"/>
                    <a:gd name="f52" fmla="cos 1 f51"/>
                    <a:gd name="f53" fmla="sin 1 f51"/>
                    <a:gd name="f54" fmla="+- 0 0 f52"/>
                    <a:gd name="f55" fmla="+- 0 0 f53"/>
                    <a:gd name="f56" fmla="+- 0 0 f54"/>
                    <a:gd name="f57" fmla="+- 0 0 f55"/>
                    <a:gd name="f58" fmla="val f56"/>
                    <a:gd name="f59" fmla="val f57"/>
                    <a:gd name="f60" fmla="*/ f58 f42 1"/>
                    <a:gd name="f61" fmla="*/ f59 f41 1"/>
                    <a:gd name="f62" fmla="+- f45 0 f60"/>
                    <a:gd name="f63" fmla="+- f45 f60 0"/>
                    <a:gd name="f64" fmla="+- f44 0 f61"/>
                    <a:gd name="f65" fmla="+- f44 f61 0"/>
                    <a:gd name="f66" fmla="*/ f62 f30 1"/>
                    <a:gd name="f67" fmla="*/ f64 f30 1"/>
                    <a:gd name="f68" fmla="*/ f63 f30 1"/>
                    <a:gd name="f69" fmla="*/ f65 f30 1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  <a:cxn ang="f28">
                      <a:pos x="f66" y="f67"/>
                    </a:cxn>
                    <a:cxn ang="f29">
                      <a:pos x="f66" y="f69"/>
                    </a:cxn>
                    <a:cxn ang="f29">
                      <a:pos x="f68" y="f69"/>
                    </a:cxn>
                    <a:cxn ang="f28">
                      <a:pos x="f68" y="f67"/>
                    </a:cxn>
                  </a:cxnLst>
                  <a:rect l="f66" t="f67" r="f68" b="f69"/>
                  <a:pathLst>
                    <a:path>
                      <a:moveTo>
                        <a:pt x="f37" y="f50"/>
                      </a:moveTo>
                      <a:arcTo wR="f47" hR="f48" stAng="f1" swAng="f0"/>
                      <a:close/>
                    </a:path>
                  </a:pathLst>
                </a:custGeom>
                <a:noFill/>
                <a:ln w="25402">
                  <a:solidFill>
                    <a:srgbClr val="385D8A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alibri"/>
                  </a:endParaRPr>
                </a:p>
              </p:txBody>
            </p:sp>
          </p:grpSp>
          <p:grpSp>
            <p:nvGrpSpPr>
              <p:cNvPr id="15" name="Skupina 39"/>
              <p:cNvGrpSpPr/>
              <p:nvPr/>
            </p:nvGrpSpPr>
            <p:grpSpPr>
              <a:xfrm>
                <a:off x="6498247" y="2813855"/>
                <a:ext cx="611998" cy="584777"/>
                <a:chOff x="6498247" y="2813855"/>
                <a:chExt cx="611998" cy="584777"/>
              </a:xfrm>
            </p:grpSpPr>
            <p:sp>
              <p:nvSpPr>
                <p:cNvPr id="16" name="Ovál 32"/>
                <p:cNvSpPr/>
                <p:nvPr/>
              </p:nvSpPr>
              <p:spPr>
                <a:xfrm>
                  <a:off x="6498247" y="2890244"/>
                  <a:ext cx="611998" cy="431999"/>
                </a:xfrm>
                <a:custGeom>
                  <a:avLst/>
                  <a:gdLst>
                    <a:gd name="f0" fmla="val 21600000"/>
                    <a:gd name="f1" fmla="val 10800000"/>
                    <a:gd name="f2" fmla="val 5400000"/>
                    <a:gd name="f3" fmla="val 180"/>
                    <a:gd name="f4" fmla="val w"/>
                    <a:gd name="f5" fmla="val h"/>
                    <a:gd name="f6" fmla="val ss"/>
                    <a:gd name="f7" fmla="val 0"/>
                    <a:gd name="f8" fmla="*/ 5419351 1 1725033"/>
                    <a:gd name="f9" fmla="+- 0 0 -360"/>
                    <a:gd name="f10" fmla="+- 0 0 -180"/>
                    <a:gd name="f11" fmla="abs f4"/>
                    <a:gd name="f12" fmla="abs f5"/>
                    <a:gd name="f13" fmla="abs f6"/>
                    <a:gd name="f14" fmla="+- 2700000 f2 0"/>
                    <a:gd name="f15" fmla="*/ f9 f1 1"/>
                    <a:gd name="f16" fmla="*/ f10 f1 1"/>
                    <a:gd name="f17" fmla="?: f11 f4 1"/>
                    <a:gd name="f18" fmla="?: f12 f5 1"/>
                    <a:gd name="f19" fmla="?: f13 f6 1"/>
                    <a:gd name="f20" fmla="+- f14 0 f2"/>
                    <a:gd name="f21" fmla="*/ f15 1 f3"/>
                    <a:gd name="f22" fmla="*/ f16 1 f3"/>
                    <a:gd name="f23" fmla="*/ f17 1 21600"/>
                    <a:gd name="f24" fmla="*/ f18 1 21600"/>
                    <a:gd name="f25" fmla="*/ 21600 f17 1"/>
                    <a:gd name="f26" fmla="*/ 21600 f18 1"/>
                    <a:gd name="f27" fmla="+- f20 f2 0"/>
                    <a:gd name="f28" fmla="+- f21 0 f2"/>
                    <a:gd name="f29" fmla="+- f22 0 f2"/>
                    <a:gd name="f30" fmla="min f24 f23"/>
                    <a:gd name="f31" fmla="*/ f25 1 f19"/>
                    <a:gd name="f32" fmla="*/ f26 1 f19"/>
                    <a:gd name="f33" fmla="*/ f27 f8 1"/>
                    <a:gd name="f34" fmla="val f31"/>
                    <a:gd name="f35" fmla="val f32"/>
                    <a:gd name="f36" fmla="*/ f33 1 f1"/>
                    <a:gd name="f37" fmla="*/ f7 f30 1"/>
                    <a:gd name="f38" fmla="+- f35 0 f7"/>
                    <a:gd name="f39" fmla="+- f34 0 f7"/>
                    <a:gd name="f40" fmla="+- 0 0 f36"/>
                    <a:gd name="f41" fmla="*/ f38 1 2"/>
                    <a:gd name="f42" fmla="*/ f39 1 2"/>
                    <a:gd name="f43" fmla="+- 0 0 f40"/>
                    <a:gd name="f44" fmla="+- f7 f41 0"/>
                    <a:gd name="f45" fmla="+- f7 f42 0"/>
                    <a:gd name="f46" fmla="*/ f43 f1 1"/>
                    <a:gd name="f47" fmla="*/ f42 f30 1"/>
                    <a:gd name="f48" fmla="*/ f41 f30 1"/>
                    <a:gd name="f49" fmla="*/ f46 1 f8"/>
                    <a:gd name="f50" fmla="*/ f44 f30 1"/>
                    <a:gd name="f51" fmla="+- f49 0 f2"/>
                    <a:gd name="f52" fmla="cos 1 f51"/>
                    <a:gd name="f53" fmla="sin 1 f51"/>
                    <a:gd name="f54" fmla="+- 0 0 f52"/>
                    <a:gd name="f55" fmla="+- 0 0 f53"/>
                    <a:gd name="f56" fmla="+- 0 0 f54"/>
                    <a:gd name="f57" fmla="+- 0 0 f55"/>
                    <a:gd name="f58" fmla="val f56"/>
                    <a:gd name="f59" fmla="val f57"/>
                    <a:gd name="f60" fmla="*/ f58 f42 1"/>
                    <a:gd name="f61" fmla="*/ f59 f41 1"/>
                    <a:gd name="f62" fmla="+- f45 0 f60"/>
                    <a:gd name="f63" fmla="+- f45 f60 0"/>
                    <a:gd name="f64" fmla="+- f44 0 f61"/>
                    <a:gd name="f65" fmla="+- f44 f61 0"/>
                    <a:gd name="f66" fmla="*/ f62 f30 1"/>
                    <a:gd name="f67" fmla="*/ f64 f30 1"/>
                    <a:gd name="f68" fmla="*/ f63 f30 1"/>
                    <a:gd name="f69" fmla="*/ f65 f30 1"/>
                  </a:gdLst>
                  <a:ahLst/>
                  <a:cxnLst>
                    <a:cxn ang="3cd4">
                      <a:pos x="hc" y="t"/>
                    </a:cxn>
                    <a:cxn ang="0">
                      <a:pos x="r" y="vc"/>
                    </a:cxn>
                    <a:cxn ang="cd4">
                      <a:pos x="hc" y="b"/>
                    </a:cxn>
                    <a:cxn ang="cd2">
                      <a:pos x="l" y="vc"/>
                    </a:cxn>
                    <a:cxn ang="f28">
                      <a:pos x="f66" y="f67"/>
                    </a:cxn>
                    <a:cxn ang="f29">
                      <a:pos x="f66" y="f69"/>
                    </a:cxn>
                    <a:cxn ang="f29">
                      <a:pos x="f68" y="f69"/>
                    </a:cxn>
                    <a:cxn ang="f28">
                      <a:pos x="f68" y="f67"/>
                    </a:cxn>
                  </a:cxnLst>
                  <a:rect l="f66" t="f67" r="f68" b="f69"/>
                  <a:pathLst>
                    <a:path>
                      <a:moveTo>
                        <a:pt x="f37" y="f50"/>
                      </a:moveTo>
                      <a:arcTo wR="f47" hR="f48" stAng="f1" swAng="f0"/>
                      <a:close/>
                    </a:path>
                  </a:pathLst>
                </a:custGeom>
                <a:noFill/>
                <a:ln w="25402">
                  <a:solidFill>
                    <a:srgbClr val="385D8A"/>
                  </a:solidFill>
                  <a:prstDash val="solid"/>
                </a:ln>
              </p:spPr>
              <p:txBody>
                <a:bodyPr vert="horz" wrap="square" lIns="91440" tIns="45720" rIns="91440" bIns="45720" anchor="ctr" anchorCtr="1" compatLnSpc="1"/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endParaRPr lang="cs-CZ" sz="1800" b="0" i="0" u="none" strike="noStrike" kern="1200" cap="none" spc="0" baseline="0">
                    <a:solidFill>
                      <a:srgbClr val="FFFFFF"/>
                    </a:solidFill>
                    <a:uFillTx/>
                    <a:latin typeface="Calibri"/>
                  </a:endParaRPr>
                </a:p>
              </p:txBody>
            </p:sp>
            <p:sp>
              <p:nvSpPr>
                <p:cNvPr id="17" name="TextovéPole 36"/>
                <p:cNvSpPr txBox="1"/>
                <p:nvPr/>
              </p:nvSpPr>
              <p:spPr>
                <a:xfrm>
                  <a:off x="6578970" y="2813855"/>
                  <a:ext cx="486085" cy="584777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vert="horz" wrap="square" lIns="91440" tIns="45720" rIns="91440" bIns="45720" anchor="t" anchorCtr="1" compatLnSpc="1">
                  <a:spAutoFit/>
                </a:bodyPr>
                <a:lstStyle/>
                <a:p>
                  <a:pPr marL="0" marR="0" lvl="0" indent="0" algn="ctr" defTabSz="914400" rtl="0" fontAlgn="auto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None/>
                    <a:tabLst/>
                    <a:defRPr sz="1800" b="0" i="0" u="none" strike="noStrike" kern="0" cap="none" spc="0" baseline="0">
                      <a:solidFill>
                        <a:srgbClr val="000000"/>
                      </a:solidFill>
                      <a:uFillTx/>
                    </a:defRPr>
                  </a:pPr>
                  <a:r>
                    <a:rPr lang="cs-CZ" sz="3200" b="1" i="0" u="none" strike="noStrike" kern="1200" cap="none" spc="0" baseline="0">
                      <a:solidFill>
                        <a:srgbClr val="000000"/>
                      </a:solidFill>
                      <a:uFillTx/>
                      <a:latin typeface="Calibri"/>
                    </a:rPr>
                    <a:t>+</a:t>
                  </a:r>
                </a:p>
              </p:txBody>
            </p:sp>
          </p:grpSp>
        </p:grpSp>
      </p:grpSp>
      <p:grpSp>
        <p:nvGrpSpPr>
          <p:cNvPr id="18" name="Skupina 47"/>
          <p:cNvGrpSpPr/>
          <p:nvPr/>
        </p:nvGrpSpPr>
        <p:grpSpPr>
          <a:xfrm>
            <a:off x="3295497" y="4293098"/>
            <a:ext cx="3699077" cy="2016215"/>
            <a:chOff x="3295497" y="4293098"/>
            <a:chExt cx="3699077" cy="2016215"/>
          </a:xfrm>
        </p:grpSpPr>
        <p:cxnSp>
          <p:nvCxnSpPr>
            <p:cNvPr id="19" name="Přímá spojnice se šipkou 29"/>
            <p:cNvCxnSpPr/>
            <p:nvPr/>
          </p:nvCxnSpPr>
          <p:spPr>
            <a:xfrm>
              <a:off x="3340138" y="4437180"/>
              <a:ext cx="1728189" cy="648072"/>
            </a:xfrm>
            <a:prstGeom prst="straightConnector1">
              <a:avLst/>
            </a:prstGeom>
            <a:noFill/>
            <a:ln w="9528">
              <a:solidFill>
                <a:srgbClr val="4A7EBB"/>
              </a:solidFill>
              <a:prstDash val="solid"/>
              <a:tailEnd type="arrow"/>
            </a:ln>
          </p:spPr>
        </p:cxnSp>
        <p:cxnSp>
          <p:nvCxnSpPr>
            <p:cNvPr id="20" name="Přímá spojnice se šipkou 31"/>
            <p:cNvCxnSpPr/>
            <p:nvPr/>
          </p:nvCxnSpPr>
          <p:spPr>
            <a:xfrm flipH="1">
              <a:off x="5068327" y="4437180"/>
              <a:ext cx="1926247" cy="648072"/>
            </a:xfrm>
            <a:prstGeom prst="straightConnector1">
              <a:avLst/>
            </a:prstGeom>
            <a:noFill/>
            <a:ln w="9528">
              <a:solidFill>
                <a:srgbClr val="4A7EBB"/>
              </a:solidFill>
              <a:prstDash val="solid"/>
              <a:tailEnd type="arrow"/>
            </a:ln>
          </p:spPr>
        </p:cxnSp>
        <p:sp>
          <p:nvSpPr>
            <p:cNvPr id="21" name="Obdélník 34"/>
            <p:cNvSpPr/>
            <p:nvPr/>
          </p:nvSpPr>
          <p:spPr>
            <a:xfrm>
              <a:off x="3295497" y="5229270"/>
              <a:ext cx="3600001" cy="1080043"/>
            </a:xfrm>
            <a:prstGeom prst="rect">
              <a:avLst/>
            </a:prstGeom>
            <a:gradFill>
              <a:gsLst>
                <a:gs pos="0">
                  <a:srgbClr val="9AB5E4"/>
                </a:gs>
                <a:gs pos="100000">
                  <a:srgbClr val="C2D1ED"/>
                </a:gs>
              </a:gsLst>
              <a:lin ang="16200000"/>
            </a:gradFill>
            <a:ln w="25402">
              <a:solidFill>
                <a:srgbClr val="385D8A"/>
              </a:solidFill>
              <a:prstDash val="solid"/>
            </a:ln>
          </p:spPr>
          <p:txBody>
            <a:bodyPr vert="horz" wrap="square" lIns="91440" tIns="45720" rIns="91440" bIns="45720" anchor="ctr" anchorCtr="1" compatLnSpc="1"/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grpSp>
          <p:nvGrpSpPr>
            <p:cNvPr id="22" name="Skupina 46"/>
            <p:cNvGrpSpPr/>
            <p:nvPr/>
          </p:nvGrpSpPr>
          <p:grpSpPr>
            <a:xfrm>
              <a:off x="4698598" y="4293098"/>
              <a:ext cx="739447" cy="707882"/>
              <a:chOff x="4698598" y="4293098"/>
              <a:chExt cx="739447" cy="707882"/>
            </a:xfrm>
          </p:grpSpPr>
          <p:sp>
            <p:nvSpPr>
              <p:cNvPr id="23" name="Ovál 27"/>
              <p:cNvSpPr/>
              <p:nvPr/>
            </p:nvSpPr>
            <p:spPr>
              <a:xfrm>
                <a:off x="4698598" y="4496333"/>
                <a:ext cx="739447" cy="431999"/>
              </a:xfrm>
              <a:custGeom>
                <a:avLst/>
                <a:gdLst>
                  <a:gd name="f0" fmla="val 21600000"/>
                  <a:gd name="f1" fmla="val 10800000"/>
                  <a:gd name="f2" fmla="val 5400000"/>
                  <a:gd name="f3" fmla="val 18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+- 0 0 -360"/>
                  <a:gd name="f10" fmla="+- 0 0 -180"/>
                  <a:gd name="f11" fmla="abs f4"/>
                  <a:gd name="f12" fmla="abs f5"/>
                  <a:gd name="f13" fmla="abs f6"/>
                  <a:gd name="f14" fmla="+- 2700000 f2 0"/>
                  <a:gd name="f15" fmla="*/ f9 f1 1"/>
                  <a:gd name="f16" fmla="*/ f10 f1 1"/>
                  <a:gd name="f17" fmla="?: f11 f4 1"/>
                  <a:gd name="f18" fmla="?: f12 f5 1"/>
                  <a:gd name="f19" fmla="?: f13 f6 1"/>
                  <a:gd name="f20" fmla="+- f14 0 f2"/>
                  <a:gd name="f21" fmla="*/ f15 1 f3"/>
                  <a:gd name="f22" fmla="*/ f16 1 f3"/>
                  <a:gd name="f23" fmla="*/ f17 1 21600"/>
                  <a:gd name="f24" fmla="*/ f18 1 21600"/>
                  <a:gd name="f25" fmla="*/ 21600 f17 1"/>
                  <a:gd name="f26" fmla="*/ 21600 f18 1"/>
                  <a:gd name="f27" fmla="+- f20 f2 0"/>
                  <a:gd name="f28" fmla="+- f21 0 f2"/>
                  <a:gd name="f29" fmla="+- f22 0 f2"/>
                  <a:gd name="f30" fmla="min f24 f23"/>
                  <a:gd name="f31" fmla="*/ f25 1 f19"/>
                  <a:gd name="f32" fmla="*/ f26 1 f19"/>
                  <a:gd name="f33" fmla="*/ f27 f8 1"/>
                  <a:gd name="f34" fmla="val f31"/>
                  <a:gd name="f35" fmla="val f32"/>
                  <a:gd name="f36" fmla="*/ f33 1 f1"/>
                  <a:gd name="f37" fmla="*/ f7 f30 1"/>
                  <a:gd name="f38" fmla="+- f35 0 f7"/>
                  <a:gd name="f39" fmla="+- f34 0 f7"/>
                  <a:gd name="f40" fmla="+- 0 0 f36"/>
                  <a:gd name="f41" fmla="*/ f38 1 2"/>
                  <a:gd name="f42" fmla="*/ f39 1 2"/>
                  <a:gd name="f43" fmla="+- 0 0 f40"/>
                  <a:gd name="f44" fmla="+- f7 f41 0"/>
                  <a:gd name="f45" fmla="+- f7 f42 0"/>
                  <a:gd name="f46" fmla="*/ f43 f1 1"/>
                  <a:gd name="f47" fmla="*/ f42 f30 1"/>
                  <a:gd name="f48" fmla="*/ f41 f30 1"/>
                  <a:gd name="f49" fmla="*/ f46 1 f8"/>
                  <a:gd name="f50" fmla="*/ f44 f30 1"/>
                  <a:gd name="f51" fmla="+- f49 0 f2"/>
                  <a:gd name="f52" fmla="cos 1 f51"/>
                  <a:gd name="f53" fmla="sin 1 f51"/>
                  <a:gd name="f54" fmla="+- 0 0 f52"/>
                  <a:gd name="f55" fmla="+- 0 0 f53"/>
                  <a:gd name="f56" fmla="+- 0 0 f54"/>
                  <a:gd name="f57" fmla="+- 0 0 f55"/>
                  <a:gd name="f58" fmla="val f56"/>
                  <a:gd name="f59" fmla="val f57"/>
                  <a:gd name="f60" fmla="*/ f58 f42 1"/>
                  <a:gd name="f61" fmla="*/ f59 f41 1"/>
                  <a:gd name="f62" fmla="+- f45 0 f60"/>
                  <a:gd name="f63" fmla="+- f45 f60 0"/>
                  <a:gd name="f64" fmla="+- f44 0 f61"/>
                  <a:gd name="f65" fmla="+- f44 f61 0"/>
                  <a:gd name="f66" fmla="*/ f62 f30 1"/>
                  <a:gd name="f67" fmla="*/ f64 f30 1"/>
                  <a:gd name="f68" fmla="*/ f63 f30 1"/>
                  <a:gd name="f69" fmla="*/ f65 f30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8">
                    <a:pos x="f66" y="f67"/>
                  </a:cxn>
                  <a:cxn ang="f29">
                    <a:pos x="f66" y="f69"/>
                  </a:cxn>
                  <a:cxn ang="f29">
                    <a:pos x="f68" y="f69"/>
                  </a:cxn>
                  <a:cxn ang="f28">
                    <a:pos x="f68" y="f67"/>
                  </a:cxn>
                </a:cxnLst>
                <a:rect l="f66" t="f67" r="f68" b="f69"/>
                <a:pathLst>
                  <a:path>
                    <a:moveTo>
                      <a:pt x="f37" y="f50"/>
                    </a:moveTo>
                    <a:arcTo wR="f47" hR="f48" stAng="f1" swAng="f0"/>
                    <a:close/>
                  </a:path>
                </a:pathLst>
              </a:custGeom>
              <a:noFill/>
              <a:ln w="25402">
                <a:solidFill>
                  <a:srgbClr val="385D8A"/>
                </a:solidFill>
                <a:prstDash val="solid"/>
              </a:ln>
            </p:spPr>
            <p:txBody>
              <a:bodyPr vert="horz" wrap="square" lIns="91440" tIns="45720" rIns="91440" bIns="45720" anchor="ctr" anchorCtr="1" compatLnSpc="1"/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cs-CZ" sz="18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endParaRPr>
              </a:p>
            </p:txBody>
          </p:sp>
          <p:sp>
            <p:nvSpPr>
              <p:cNvPr id="24" name="TextovéPole 37"/>
              <p:cNvSpPr txBox="1"/>
              <p:nvPr/>
            </p:nvSpPr>
            <p:spPr>
              <a:xfrm>
                <a:off x="4826056" y="4293098"/>
                <a:ext cx="522021" cy="70788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vert="horz" wrap="square" lIns="91440" tIns="45720" rIns="91440" bIns="45720" anchor="t" anchorCtr="1" compatLnSpc="1">
                <a:sp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r>
                  <a:rPr lang="cs-CZ" sz="4000" b="1" i="0" u="none" strike="noStrike" kern="1200" cap="none" spc="0" baseline="0">
                    <a:solidFill>
                      <a:srgbClr val="000000"/>
                    </a:solidFill>
                    <a:uFillTx/>
                    <a:latin typeface="Calibri"/>
                  </a:rPr>
                  <a:t>.</a:t>
                </a:r>
              </a:p>
            </p:txBody>
          </p:sp>
        </p:grpSp>
      </p:grpSp>
      <p:sp>
        <p:nvSpPr>
          <p:cNvPr id="25" name="TextovéPole 48"/>
          <p:cNvSpPr txBox="1"/>
          <p:nvPr/>
        </p:nvSpPr>
        <p:spPr>
          <a:xfrm>
            <a:off x="1844966" y="4388562"/>
            <a:ext cx="1071137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2x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+ 10x</a:t>
            </a:r>
          </a:p>
        </p:txBody>
      </p:sp>
      <p:sp>
        <p:nvSpPr>
          <p:cNvPr id="26" name="TextovéPole 49"/>
          <p:cNvSpPr txBox="1"/>
          <p:nvPr/>
        </p:nvSpPr>
        <p:spPr>
          <a:xfrm>
            <a:off x="7452323" y="4422669"/>
            <a:ext cx="864098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4x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 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+ 2x</a:t>
            </a:r>
          </a:p>
        </p:txBody>
      </p:sp>
      <p:sp>
        <p:nvSpPr>
          <p:cNvPr id="27" name="TextovéPole 50"/>
          <p:cNvSpPr txBox="1"/>
          <p:nvPr/>
        </p:nvSpPr>
        <p:spPr>
          <a:xfrm>
            <a:off x="929323" y="5918389"/>
            <a:ext cx="2201024" cy="3385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8x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4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+ 44x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3</a:t>
            </a:r>
            <a:r>
              <a:rPr lang="cs-CZ" sz="1600" b="0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 + 20x</a:t>
            </a:r>
            <a:r>
              <a:rPr lang="cs-CZ" sz="1600" b="0" i="0" u="none" strike="noStrike" kern="1200" cap="none" spc="0" baseline="30000">
                <a:solidFill>
                  <a:srgbClr val="002060"/>
                </a:solidFill>
                <a:uFillTx/>
                <a:latin typeface="Calibri"/>
              </a:rPr>
              <a:t>2</a:t>
            </a:r>
            <a:endParaRPr lang="cs-CZ" sz="1600" b="0" i="0" u="none" strike="noStrike" kern="1200" cap="none" spc="0" baseline="0">
              <a:solidFill>
                <a:srgbClr val="00206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/>
      <p:bldP spid="26" grpId="0"/>
      <p:bldP spid="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59"/>
          </a:xfrm>
        </p:spPr>
        <p:txBody>
          <a:bodyPr/>
          <a:lstStyle/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Škola: Základní škola Trávníky Otrokovice, příspěvková organizace</a:t>
            </a: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Číslo projektu: CZ.1.07/1.4.00/21.2637</a:t>
            </a: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Název výukového materiálu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Násobení mnohočlenů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Autor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</a:t>
            </a: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M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gr.  Miroslava Málková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Vytvořeno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12.  února 2012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8. 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Vzdělávací oblast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Matematika a její aplikace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Vzdělávací obor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Matematika a její aplikace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Tematický okruh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Číslo a proměnná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Téma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Mnohočleny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Pomůcky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notebook, dataprojektor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>Anotace</a:t>
            </a:r>
            <a:r>
              <a:rPr lang="cs-CZ" sz="1800" dirty="0" smtClean="0">
                <a:solidFill>
                  <a:prstClr val="black"/>
                </a:solidFill>
                <a:ea typeface="+mn-ea"/>
                <a:cs typeface="+mn-cs"/>
              </a:rPr>
              <a:t>: Vzdělávací materiál je určen k odvození násobení mnohočlenů na základě geometrické představy a doplněn příklady k procvičení.</a:t>
            </a:r>
            <a:endParaRPr lang="cs-CZ" sz="1800" dirty="0">
              <a:solidFill>
                <a:prstClr val="black"/>
              </a:solidFill>
              <a:ea typeface="+mn-ea"/>
              <a:cs typeface="+mn-cs"/>
            </a:endParaRPr>
          </a:p>
          <a:p>
            <a:pPr marL="0" lvl="0" indent="0">
              <a:spcBef>
                <a:spcPct val="20000"/>
              </a:spcBef>
              <a:buSzTx/>
              <a:buNone/>
            </a:pPr>
            <a:endParaRPr lang="cs-CZ" sz="1800" dirty="0">
              <a:solidFill>
                <a:prstClr val="black">
                  <a:tint val="75000"/>
                </a:prstClr>
              </a:solidFill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TextovéPole 1"/>
          <p:cNvSpPr txBox="1"/>
          <p:nvPr/>
        </p:nvSpPr>
        <p:spPr>
          <a:xfrm>
            <a:off x="467544" y="18864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877654"/>
            <a:ext cx="828599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0000"/>
                </a:solidFill>
              </a:rPr>
              <a:t>Texty jsou vlastní originální tvorbou autora</a:t>
            </a:r>
            <a:endParaRPr lang="cs-CZ" dirty="0"/>
          </a:p>
          <a:p>
            <a:endParaRPr lang="cs-CZ" sz="2000" dirty="0"/>
          </a:p>
        </p:txBody>
      </p:sp>
      <p:sp>
        <p:nvSpPr>
          <p:cNvPr id="6" name="TextovéPole 3"/>
          <p:cNvSpPr txBox="1"/>
          <p:nvPr/>
        </p:nvSpPr>
        <p:spPr>
          <a:xfrm>
            <a:off x="467544" y="5733256"/>
            <a:ext cx="82859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dirty="0" smtClean="0">
                <a:solidFill>
                  <a:srgbClr val="000000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60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472</Words>
  <Application>Microsoft Office PowerPoint</Application>
  <PresentationFormat>Předvádění na obrazovce (4:3)</PresentationFormat>
  <Paragraphs>92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NÁSOBENÍ MNOHOČLENŮ</vt:lpstr>
      <vt:lpstr>Opakování</vt:lpstr>
      <vt:lpstr>Násobení dvojčlenů</vt:lpstr>
      <vt:lpstr>Násobení mnohočlenu mnohočlenem</vt:lpstr>
      <vt:lpstr>Vynásob:</vt:lpstr>
      <vt:lpstr>Vynásob</vt:lpstr>
      <vt:lpstr>Proveď naznačené početní operace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MNOHOČLENU MNOHOČLENEM</dc:title>
  <dc:creator>malkova</dc:creator>
  <cp:lastModifiedBy>malkova</cp:lastModifiedBy>
  <cp:revision>20</cp:revision>
  <dcterms:created xsi:type="dcterms:W3CDTF">2012-03-08T16:47:24Z</dcterms:created>
  <dcterms:modified xsi:type="dcterms:W3CDTF">2013-06-01T19:28:32Z</dcterms:modified>
</cp:coreProperties>
</file>