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D668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29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142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955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245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123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462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147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23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403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68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51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Blur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66CB9-8D87-4536-9AFE-17D5D867C7C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974F6-8DB3-4412-9B92-5A74D691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867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8" r:id="rId1"/>
    <p:sldLayoutId id="2147484659" r:id="rId2"/>
    <p:sldLayoutId id="2147484660" r:id="rId3"/>
    <p:sldLayoutId id="2147484661" r:id="rId4"/>
    <p:sldLayoutId id="2147484662" r:id="rId5"/>
    <p:sldLayoutId id="2147484663" r:id="rId6"/>
    <p:sldLayoutId id="2147484664" r:id="rId7"/>
    <p:sldLayoutId id="2147484665" r:id="rId8"/>
    <p:sldLayoutId id="2147484666" r:id="rId9"/>
    <p:sldLayoutId id="2147484667" r:id="rId10"/>
    <p:sldLayoutId id="214748466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png"/><Relationship Id="rId7" Type="http://schemas.openxmlformats.org/officeDocument/2006/relationships/image" Target="../media/image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15.png"/><Relationship Id="rId7" Type="http://schemas.openxmlformats.org/officeDocument/2006/relationships/image" Target="../media/image18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Ekvivalentní úpravy rovnic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043608" y="573325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VY_42_INOVACE_12_01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70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1. ekvivalentní úprava</a:t>
            </a:r>
            <a:endParaRPr lang="cs-CZ" u="sng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523829" y="1387934"/>
            <a:ext cx="3600000" cy="1247415"/>
            <a:chOff x="523829" y="1387934"/>
            <a:chExt cx="3600000" cy="1247415"/>
          </a:xfrm>
        </p:grpSpPr>
        <p:grpSp>
          <p:nvGrpSpPr>
            <p:cNvPr id="10" name="Skupina 9"/>
            <p:cNvGrpSpPr/>
            <p:nvPr/>
          </p:nvGrpSpPr>
          <p:grpSpPr>
            <a:xfrm>
              <a:off x="523829" y="1915349"/>
              <a:ext cx="3600000" cy="720000"/>
              <a:chOff x="1403648" y="3998356"/>
              <a:chExt cx="4176464" cy="1014820"/>
            </a:xfrm>
          </p:grpSpPr>
          <p:sp>
            <p:nvSpPr>
              <p:cNvPr id="4" name="Lichoběžník 3"/>
              <p:cNvSpPr/>
              <p:nvPr/>
            </p:nvSpPr>
            <p:spPr>
              <a:xfrm>
                <a:off x="1403648" y="4581128"/>
                <a:ext cx="4176464" cy="432048"/>
              </a:xfrm>
              <a:prstGeom prst="trapezoid">
                <a:avLst>
                  <a:gd name="adj" fmla="val 92341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2334315" y="4300632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4534897" y="4293096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Lichoběžník 6"/>
              <p:cNvSpPr/>
              <p:nvPr/>
            </p:nvSpPr>
            <p:spPr>
              <a:xfrm rot="10800000">
                <a:off x="1594908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Lichoběžník 7"/>
              <p:cNvSpPr/>
              <p:nvPr/>
            </p:nvSpPr>
            <p:spPr>
              <a:xfrm rot="10800000">
                <a:off x="3795490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3005491" y="1387934"/>
              <a:ext cx="576064" cy="540000"/>
              <a:chOff x="5976136" y="2751888"/>
              <a:chExt cx="576064" cy="540000"/>
            </a:xfrm>
          </p:grpSpPr>
          <p:sp>
            <p:nvSpPr>
              <p:cNvPr id="12" name="Plechovka 11"/>
              <p:cNvSpPr/>
              <p:nvPr/>
            </p:nvSpPr>
            <p:spPr>
              <a:xfrm>
                <a:off x="6084168" y="2751888"/>
                <a:ext cx="360000" cy="54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5976136" y="2917809"/>
                <a:ext cx="57606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600" b="1" dirty="0" smtClean="0"/>
                  <a:t>2 kg</a:t>
                </a:r>
                <a:endParaRPr lang="cs-CZ" sz="1600" b="1" dirty="0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1077936" y="1387934"/>
              <a:ext cx="576064" cy="540000"/>
              <a:chOff x="5976136" y="2751888"/>
              <a:chExt cx="576064" cy="540000"/>
            </a:xfrm>
          </p:grpSpPr>
          <p:sp>
            <p:nvSpPr>
              <p:cNvPr id="17" name="Plechovka 16"/>
              <p:cNvSpPr/>
              <p:nvPr/>
            </p:nvSpPr>
            <p:spPr>
              <a:xfrm>
                <a:off x="6084168" y="2751888"/>
                <a:ext cx="360000" cy="54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976136" y="2917809"/>
                <a:ext cx="57606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600" b="1" dirty="0" smtClean="0"/>
                  <a:t>2 kg</a:t>
                </a:r>
                <a:endParaRPr lang="cs-CZ" sz="1600" b="1" dirty="0"/>
              </a:p>
            </p:txBody>
          </p:sp>
        </p:grpSp>
      </p:grpSp>
      <p:sp>
        <p:nvSpPr>
          <p:cNvPr id="32" name="TextovéPole 31"/>
          <p:cNvSpPr txBox="1"/>
          <p:nvPr/>
        </p:nvSpPr>
        <p:spPr>
          <a:xfrm>
            <a:off x="4788024" y="155385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Misky vah jsou v rovnováze.</a:t>
            </a:r>
            <a:endParaRPr lang="cs-CZ" sz="2400" dirty="0"/>
          </a:p>
        </p:txBody>
      </p:sp>
      <p:grpSp>
        <p:nvGrpSpPr>
          <p:cNvPr id="37" name="Skupina 36"/>
          <p:cNvGrpSpPr/>
          <p:nvPr/>
        </p:nvGrpSpPr>
        <p:grpSpPr>
          <a:xfrm>
            <a:off x="523829" y="3132138"/>
            <a:ext cx="3600000" cy="1266624"/>
            <a:chOff x="523829" y="3132138"/>
            <a:chExt cx="3600000" cy="1266624"/>
          </a:xfrm>
        </p:grpSpPr>
        <p:grpSp>
          <p:nvGrpSpPr>
            <p:cNvPr id="19" name="Skupina 18"/>
            <p:cNvGrpSpPr/>
            <p:nvPr/>
          </p:nvGrpSpPr>
          <p:grpSpPr>
            <a:xfrm>
              <a:off x="523829" y="3678762"/>
              <a:ext cx="3600000" cy="720000"/>
              <a:chOff x="1403648" y="3998356"/>
              <a:chExt cx="4176464" cy="1014820"/>
            </a:xfrm>
          </p:grpSpPr>
          <p:sp>
            <p:nvSpPr>
              <p:cNvPr id="20" name="Lichoběžník 19"/>
              <p:cNvSpPr/>
              <p:nvPr/>
            </p:nvSpPr>
            <p:spPr>
              <a:xfrm>
                <a:off x="1403648" y="4581128"/>
                <a:ext cx="4176464" cy="432048"/>
              </a:xfrm>
              <a:prstGeom prst="trapezoid">
                <a:avLst>
                  <a:gd name="adj" fmla="val 92341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2334315" y="4300632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4534897" y="4293096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Lichoběžník 22"/>
              <p:cNvSpPr/>
              <p:nvPr/>
            </p:nvSpPr>
            <p:spPr>
              <a:xfrm rot="10800000">
                <a:off x="1594908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Lichoběžník 23"/>
              <p:cNvSpPr/>
              <p:nvPr/>
            </p:nvSpPr>
            <p:spPr>
              <a:xfrm rot="10800000">
                <a:off x="3795490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09422" y="3132138"/>
              <a:ext cx="592137" cy="592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6434" y="3132138"/>
              <a:ext cx="592137" cy="592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1326039" y="2944535"/>
            <a:ext cx="2568425" cy="744537"/>
            <a:chOff x="1326039" y="2944535"/>
            <a:chExt cx="2568425" cy="744537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6039" y="2944535"/>
              <a:ext cx="676275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8189" y="2944535"/>
              <a:ext cx="676275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9" name="TextovéPole 38"/>
          <p:cNvSpPr txBox="1"/>
          <p:nvPr/>
        </p:nvSpPr>
        <p:spPr>
          <a:xfrm>
            <a:off x="4788024" y="301001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Rovnováha se neporuší, pokud na obě misky přidáme stejně těžké závaží.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788024" y="4987129"/>
            <a:ext cx="4139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z obou misek odebereme stejné závaží, misky vah zůstanou v rovnováze</a:t>
            </a:r>
            <a:endParaRPr lang="cs-CZ" sz="2400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523829" y="4911021"/>
            <a:ext cx="3600000" cy="1464537"/>
            <a:chOff x="523829" y="4911021"/>
            <a:chExt cx="3600000" cy="1464537"/>
          </a:xfrm>
        </p:grpSpPr>
        <p:grpSp>
          <p:nvGrpSpPr>
            <p:cNvPr id="41" name="Skupina 40"/>
            <p:cNvGrpSpPr/>
            <p:nvPr/>
          </p:nvGrpSpPr>
          <p:grpSpPr>
            <a:xfrm>
              <a:off x="523829" y="4911021"/>
              <a:ext cx="3600000" cy="1464537"/>
              <a:chOff x="523829" y="4911021"/>
              <a:chExt cx="3600000" cy="1464537"/>
            </a:xfrm>
          </p:grpSpPr>
          <p:grpSp>
            <p:nvGrpSpPr>
              <p:cNvPr id="25" name="Skupina 24"/>
              <p:cNvGrpSpPr/>
              <p:nvPr/>
            </p:nvGrpSpPr>
            <p:grpSpPr>
              <a:xfrm>
                <a:off x="523829" y="5655558"/>
                <a:ext cx="3600000" cy="720000"/>
                <a:chOff x="1403648" y="3998356"/>
                <a:chExt cx="4176464" cy="1014820"/>
              </a:xfrm>
            </p:grpSpPr>
            <p:sp>
              <p:nvSpPr>
                <p:cNvPr id="26" name="Lichoběžník 25"/>
                <p:cNvSpPr/>
                <p:nvPr/>
              </p:nvSpPr>
              <p:spPr>
                <a:xfrm>
                  <a:off x="1403648" y="4581128"/>
                  <a:ext cx="4176464" cy="432048"/>
                </a:xfrm>
                <a:prstGeom prst="trapezoid">
                  <a:avLst>
                    <a:gd name="adj" fmla="val 92341"/>
                  </a:avLst>
                </a:prstGeom>
                <a:solidFill>
                  <a:srgbClr val="D66836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2334315" y="4300632"/>
                  <a:ext cx="144016" cy="288032"/>
                </a:xfrm>
                <a:prstGeom prst="rect">
                  <a:avLst/>
                </a:prstGeom>
                <a:solidFill>
                  <a:srgbClr val="D66836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4534897" y="4293096"/>
                  <a:ext cx="144016" cy="288032"/>
                </a:xfrm>
                <a:prstGeom prst="rect">
                  <a:avLst/>
                </a:prstGeom>
                <a:solidFill>
                  <a:srgbClr val="D66836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Lichoběžník 28"/>
                <p:cNvSpPr/>
                <p:nvPr/>
              </p:nvSpPr>
              <p:spPr>
                <a:xfrm rot="10800000">
                  <a:off x="1594908" y="3998356"/>
                  <a:ext cx="1622830" cy="302276"/>
                </a:xfrm>
                <a:prstGeom prst="trapezoid">
                  <a:avLst>
                    <a:gd name="adj" fmla="val 57524"/>
                  </a:avLst>
                </a:prstGeom>
                <a:solidFill>
                  <a:srgbClr val="D66836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Lichoběžník 29"/>
                <p:cNvSpPr/>
                <p:nvPr/>
              </p:nvSpPr>
              <p:spPr>
                <a:xfrm rot="10800000">
                  <a:off x="3795490" y="3998356"/>
                  <a:ext cx="1622830" cy="302276"/>
                </a:xfrm>
                <a:prstGeom prst="trapezoid">
                  <a:avLst>
                    <a:gd name="adj" fmla="val 57524"/>
                  </a:avLst>
                </a:prstGeom>
                <a:solidFill>
                  <a:srgbClr val="D66836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3390" y="4911021"/>
                <a:ext cx="676275" cy="7445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55385" y="4911021"/>
                <a:ext cx="676275" cy="7445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42" name="Skupina 41"/>
            <p:cNvGrpSpPr/>
            <p:nvPr/>
          </p:nvGrpSpPr>
          <p:grpSpPr>
            <a:xfrm>
              <a:off x="609067" y="5058658"/>
              <a:ext cx="2504456" cy="596900"/>
              <a:chOff x="609067" y="5058658"/>
              <a:chExt cx="2504456" cy="596900"/>
            </a:xfrm>
          </p:grpSpPr>
          <p:pic>
            <p:nvPicPr>
              <p:cNvPr id="1032" name="Picture 8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9067" y="5058658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3" name="Picture 9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21386" y="5058658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45" name="Skupina 44"/>
          <p:cNvGrpSpPr/>
          <p:nvPr/>
        </p:nvGrpSpPr>
        <p:grpSpPr>
          <a:xfrm>
            <a:off x="609067" y="5014752"/>
            <a:ext cx="2413477" cy="600164"/>
            <a:chOff x="609067" y="5014752"/>
            <a:chExt cx="2413477" cy="600164"/>
          </a:xfrm>
        </p:grpSpPr>
        <p:sp>
          <p:nvSpPr>
            <p:cNvPr id="44" name="Obdélník 43"/>
            <p:cNvSpPr/>
            <p:nvPr/>
          </p:nvSpPr>
          <p:spPr>
            <a:xfrm>
              <a:off x="609067" y="5062424"/>
              <a:ext cx="519779" cy="551656"/>
            </a:xfrm>
            <a:prstGeom prst="rect">
              <a:avLst/>
            </a:prstGeom>
            <a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artisticBlur/>
                        </a14:imgEffect>
                      </a14:imgLayer>
                    </a14:imgProps>
                  </a:ext>
                </a:extLst>
              </a:blip>
              <a:tile tx="0" ty="0" sx="100000" sy="100000" flip="none" algn="tl"/>
            </a:blipFill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2502765" y="5014752"/>
              <a:ext cx="519779" cy="600164"/>
            </a:xfrm>
            <a:prstGeom prst="rect">
              <a:avLst/>
            </a:prstGeom>
            <a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artisticBlur/>
                        </a14:imgEffect>
                      </a14:imgLayer>
                    </a14:imgProps>
                  </a:ext>
                </a:extLst>
              </a:blip>
              <a:tile tx="0" ty="0" sx="100000" sy="100000" flip="none" algn="tl"/>
            </a:blipFill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7745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2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1. ekvivalentní úprava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Kořen rovnice zůstane nezměněn, když:</a:t>
            </a:r>
          </a:p>
          <a:p>
            <a:pPr marL="514350" indent="-514350">
              <a:buAutoNum type="alphaLcParenR"/>
            </a:pPr>
            <a:r>
              <a:rPr lang="cs-CZ" dirty="0"/>
              <a:t>k</a:t>
            </a:r>
            <a:r>
              <a:rPr lang="cs-CZ" dirty="0" smtClean="0"/>
              <a:t> oběma stranám rovnice </a:t>
            </a:r>
            <a:r>
              <a:rPr lang="cs-CZ" b="1" dirty="0" smtClean="0"/>
              <a:t>přičteme stejné číslo</a:t>
            </a:r>
          </a:p>
          <a:p>
            <a:pPr marL="514350" indent="-514350">
              <a:buAutoNum type="alphaLcParenR"/>
            </a:pPr>
            <a:r>
              <a:rPr lang="cs-CZ" dirty="0"/>
              <a:t>o</a:t>
            </a:r>
            <a:r>
              <a:rPr lang="cs-CZ" dirty="0" smtClean="0"/>
              <a:t>d obou stran rovnice </a:t>
            </a:r>
            <a:r>
              <a:rPr lang="cs-CZ" b="1" dirty="0" smtClean="0"/>
              <a:t>odečteme stejné číslo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718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7219"/>
            <a:ext cx="5832648" cy="1143000"/>
          </a:xfrm>
        </p:spPr>
        <p:txBody>
          <a:bodyPr/>
          <a:lstStyle/>
          <a:p>
            <a:r>
              <a:rPr lang="cs-CZ" u="sng" dirty="0" smtClean="0"/>
              <a:t>1. ekvivalentní úprava</a:t>
            </a:r>
            <a:endParaRPr lang="cs-CZ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89" y="2691773"/>
            <a:ext cx="36274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6156176" y="461088"/>
            <a:ext cx="468052" cy="720080"/>
            <a:chOff x="5130038" y="1600094"/>
            <a:chExt cx="468052" cy="720080"/>
          </a:xfrm>
        </p:grpSpPr>
        <p:sp>
          <p:nvSpPr>
            <p:cNvPr id="4" name="Plechovka 3"/>
            <p:cNvSpPr/>
            <p:nvPr/>
          </p:nvSpPr>
          <p:spPr>
            <a:xfrm>
              <a:off x="5148064" y="1600094"/>
              <a:ext cx="432000" cy="720080"/>
            </a:xfrm>
            <a:prstGeom prst="can">
              <a:avLst/>
            </a:prstGeom>
            <a:solidFill>
              <a:srgbClr val="FF00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130038" y="1729301"/>
              <a:ext cx="4680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x</a:t>
              </a:r>
              <a:endParaRPr lang="cs-CZ" b="1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876256" y="59029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gramů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151330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gram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814184" y="1546973"/>
            <a:ext cx="1336122" cy="1265035"/>
            <a:chOff x="814184" y="1546973"/>
            <a:chExt cx="1336122" cy="1265035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184" y="1976079"/>
              <a:ext cx="512763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474" y="2262733"/>
              <a:ext cx="439737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5" name="Skupina 14"/>
            <p:cNvGrpSpPr/>
            <p:nvPr/>
          </p:nvGrpSpPr>
          <p:grpSpPr>
            <a:xfrm>
              <a:off x="1790266" y="2275718"/>
              <a:ext cx="360040" cy="432000"/>
              <a:chOff x="6588224" y="1960134"/>
              <a:chExt cx="360040" cy="432000"/>
            </a:xfrm>
          </p:grpSpPr>
          <p:sp>
            <p:nvSpPr>
              <p:cNvPr id="16" name="Plechovka 15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1360186" y="1904653"/>
              <a:ext cx="360040" cy="432000"/>
              <a:chOff x="6588224" y="1960134"/>
              <a:chExt cx="360040" cy="432000"/>
            </a:xfrm>
          </p:grpSpPr>
          <p:sp>
            <p:nvSpPr>
              <p:cNvPr id="19" name="Plechovka 18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6592786" y="1983905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1762809" y="1912479"/>
              <a:ext cx="387497" cy="432000"/>
              <a:chOff x="6624228" y="1976079"/>
              <a:chExt cx="387497" cy="432000"/>
            </a:xfrm>
          </p:grpSpPr>
          <p:sp>
            <p:nvSpPr>
              <p:cNvPr id="22" name="Plechovka 21"/>
              <p:cNvSpPr/>
              <p:nvPr/>
            </p:nvSpPr>
            <p:spPr>
              <a:xfrm>
                <a:off x="6651685" y="1976079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565136" y="1546973"/>
              <a:ext cx="360040" cy="432000"/>
              <a:chOff x="6588224" y="1960134"/>
              <a:chExt cx="360040" cy="432000"/>
            </a:xfrm>
          </p:grpSpPr>
          <p:sp>
            <p:nvSpPr>
              <p:cNvPr id="25" name="Plechovka 24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6177771" y="1528133"/>
            <a:ext cx="360040" cy="432000"/>
            <a:chOff x="6588224" y="1960134"/>
            <a:chExt cx="360040" cy="432000"/>
          </a:xfrm>
        </p:grpSpPr>
        <p:sp>
          <p:nvSpPr>
            <p:cNvPr id="41" name="Plechovka 40"/>
            <p:cNvSpPr/>
            <p:nvPr/>
          </p:nvSpPr>
          <p:spPr>
            <a:xfrm>
              <a:off x="6588224" y="1960134"/>
              <a:ext cx="360040" cy="432000"/>
            </a:xfrm>
            <a:prstGeom prst="ca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6624228" y="1992024"/>
              <a:ext cx="2880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5778134" y="2491718"/>
            <a:ext cx="21962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x + 5 = 8</a:t>
            </a:r>
            <a:endParaRPr lang="cs-CZ" sz="4000" u="sng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795441" y="1591914"/>
            <a:ext cx="1185771" cy="1239148"/>
            <a:chOff x="2795441" y="1591914"/>
            <a:chExt cx="1185771" cy="1239148"/>
          </a:xfrm>
        </p:grpSpPr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5441" y="2281787"/>
              <a:ext cx="439737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8" name="Skupina 27"/>
            <p:cNvGrpSpPr/>
            <p:nvPr/>
          </p:nvGrpSpPr>
          <p:grpSpPr>
            <a:xfrm>
              <a:off x="3222476" y="2288616"/>
              <a:ext cx="360040" cy="432000"/>
              <a:chOff x="6588224" y="1960134"/>
              <a:chExt cx="360040" cy="432000"/>
            </a:xfrm>
          </p:grpSpPr>
          <p:sp>
            <p:nvSpPr>
              <p:cNvPr id="29" name="Plechovka 28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3621172" y="2288616"/>
              <a:ext cx="360040" cy="432000"/>
              <a:chOff x="6588224" y="1960134"/>
              <a:chExt cx="360040" cy="432000"/>
            </a:xfrm>
          </p:grpSpPr>
          <p:sp>
            <p:nvSpPr>
              <p:cNvPr id="32" name="Plechovka 31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2822463" y="1948861"/>
              <a:ext cx="360040" cy="432000"/>
              <a:chOff x="6588224" y="1960134"/>
              <a:chExt cx="360040" cy="432000"/>
            </a:xfrm>
          </p:grpSpPr>
          <p:sp>
            <p:nvSpPr>
              <p:cNvPr id="35" name="Plechovka 34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3218507" y="1940135"/>
              <a:ext cx="360040" cy="432000"/>
              <a:chOff x="6588224" y="1960134"/>
              <a:chExt cx="360040" cy="432000"/>
            </a:xfrm>
          </p:grpSpPr>
          <p:sp>
            <p:nvSpPr>
              <p:cNvPr id="38" name="Plechovka 37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3032950" y="1591914"/>
              <a:ext cx="360040" cy="432000"/>
              <a:chOff x="6588224" y="1960134"/>
              <a:chExt cx="360040" cy="432000"/>
            </a:xfrm>
          </p:grpSpPr>
          <p:sp>
            <p:nvSpPr>
              <p:cNvPr id="44" name="Plechovka 43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3619691" y="1948861"/>
              <a:ext cx="360040" cy="432000"/>
              <a:chOff x="6588224" y="1960134"/>
              <a:chExt cx="360040" cy="432000"/>
            </a:xfrm>
          </p:grpSpPr>
          <p:sp>
            <p:nvSpPr>
              <p:cNvPr id="47" name="Plechovka 46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3441152" y="1591914"/>
              <a:ext cx="360040" cy="432000"/>
              <a:chOff x="6588224" y="1960134"/>
              <a:chExt cx="360040" cy="432000"/>
            </a:xfrm>
          </p:grpSpPr>
          <p:sp>
            <p:nvSpPr>
              <p:cNvPr id="7" name="Plechovka 6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</p:grpSp>
      <p:grpSp>
        <p:nvGrpSpPr>
          <p:cNvPr id="54" name="Skupina 53"/>
          <p:cNvGrpSpPr/>
          <p:nvPr/>
        </p:nvGrpSpPr>
        <p:grpSpPr>
          <a:xfrm>
            <a:off x="630289" y="3664406"/>
            <a:ext cx="3627437" cy="1949291"/>
            <a:chOff x="630289" y="3664406"/>
            <a:chExt cx="3627437" cy="1949291"/>
          </a:xfrm>
        </p:grpSpPr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89" y="4869160"/>
              <a:ext cx="3627437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184" y="3721075"/>
              <a:ext cx="1384300" cy="1279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6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5441" y="4446524"/>
              <a:ext cx="439737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7" name="Skupina 56"/>
            <p:cNvGrpSpPr/>
            <p:nvPr/>
          </p:nvGrpSpPr>
          <p:grpSpPr>
            <a:xfrm>
              <a:off x="3222476" y="4453353"/>
              <a:ext cx="360040" cy="432000"/>
              <a:chOff x="6588224" y="1960134"/>
              <a:chExt cx="360040" cy="432000"/>
            </a:xfrm>
          </p:grpSpPr>
          <p:sp>
            <p:nvSpPr>
              <p:cNvPr id="76" name="Plechovka 75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3621172" y="4453353"/>
              <a:ext cx="360040" cy="432000"/>
              <a:chOff x="6588224" y="1960134"/>
              <a:chExt cx="360040" cy="432000"/>
            </a:xfrm>
          </p:grpSpPr>
          <p:sp>
            <p:nvSpPr>
              <p:cNvPr id="74" name="Plechovka 73"/>
              <p:cNvSpPr/>
              <p:nvPr/>
            </p:nvSpPr>
            <p:spPr>
              <a:xfrm>
                <a:off x="6588224" y="1960134"/>
                <a:ext cx="360040" cy="432000"/>
              </a:xfrm>
              <a:prstGeom prst="ca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6624228" y="1992024"/>
                <a:ext cx="2880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</a:t>
                </a:r>
                <a:endParaRPr lang="cs-CZ" sz="2000" b="1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2832176" y="3664406"/>
              <a:ext cx="1157268" cy="788947"/>
              <a:chOff x="2822463" y="3756651"/>
              <a:chExt cx="1157268" cy="788947"/>
            </a:xfrm>
          </p:grpSpPr>
          <p:grpSp>
            <p:nvGrpSpPr>
              <p:cNvPr id="59" name="Skupina 58"/>
              <p:cNvGrpSpPr/>
              <p:nvPr/>
            </p:nvGrpSpPr>
            <p:grpSpPr>
              <a:xfrm>
                <a:off x="2822463" y="4113598"/>
                <a:ext cx="360040" cy="432000"/>
                <a:chOff x="6588224" y="1960134"/>
                <a:chExt cx="360040" cy="432000"/>
              </a:xfrm>
            </p:grpSpPr>
            <p:sp>
              <p:nvSpPr>
                <p:cNvPr id="72" name="Plechovka 71"/>
                <p:cNvSpPr/>
                <p:nvPr/>
              </p:nvSpPr>
              <p:spPr>
                <a:xfrm>
                  <a:off x="6588224" y="1960134"/>
                  <a:ext cx="360040" cy="432000"/>
                </a:xfrm>
                <a:prstGeom prst="can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TextovéPole 72"/>
                <p:cNvSpPr txBox="1"/>
                <p:nvPr/>
              </p:nvSpPr>
              <p:spPr>
                <a:xfrm>
                  <a:off x="6624228" y="1992024"/>
                  <a:ext cx="28803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1</a:t>
                  </a:r>
                  <a:endParaRPr lang="cs-CZ" sz="2000" b="1" dirty="0"/>
                </a:p>
              </p:txBody>
            </p:sp>
          </p:grpSp>
          <p:grpSp>
            <p:nvGrpSpPr>
              <p:cNvPr id="60" name="Skupina 59"/>
              <p:cNvGrpSpPr/>
              <p:nvPr/>
            </p:nvGrpSpPr>
            <p:grpSpPr>
              <a:xfrm>
                <a:off x="3218507" y="4104872"/>
                <a:ext cx="360040" cy="432000"/>
                <a:chOff x="6588224" y="1960134"/>
                <a:chExt cx="360040" cy="432000"/>
              </a:xfrm>
            </p:grpSpPr>
            <p:sp>
              <p:nvSpPr>
                <p:cNvPr id="70" name="Plechovka 69"/>
                <p:cNvSpPr/>
                <p:nvPr/>
              </p:nvSpPr>
              <p:spPr>
                <a:xfrm>
                  <a:off x="6588224" y="1960134"/>
                  <a:ext cx="360040" cy="432000"/>
                </a:xfrm>
                <a:prstGeom prst="can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TextovéPole 70"/>
                <p:cNvSpPr txBox="1"/>
                <p:nvPr/>
              </p:nvSpPr>
              <p:spPr>
                <a:xfrm>
                  <a:off x="6624228" y="1992024"/>
                  <a:ext cx="28803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1</a:t>
                  </a:r>
                  <a:endParaRPr lang="cs-CZ" sz="2000" b="1" dirty="0"/>
                </a:p>
              </p:txBody>
            </p:sp>
          </p:grpSp>
          <p:grpSp>
            <p:nvGrpSpPr>
              <p:cNvPr id="61" name="Skupina 60"/>
              <p:cNvGrpSpPr/>
              <p:nvPr/>
            </p:nvGrpSpPr>
            <p:grpSpPr>
              <a:xfrm>
                <a:off x="3032950" y="3756651"/>
                <a:ext cx="360040" cy="432000"/>
                <a:chOff x="6588224" y="1960134"/>
                <a:chExt cx="360040" cy="432000"/>
              </a:xfrm>
            </p:grpSpPr>
            <p:sp>
              <p:nvSpPr>
                <p:cNvPr id="68" name="Plechovka 67"/>
                <p:cNvSpPr/>
                <p:nvPr/>
              </p:nvSpPr>
              <p:spPr>
                <a:xfrm>
                  <a:off x="6588224" y="1960134"/>
                  <a:ext cx="360040" cy="432000"/>
                </a:xfrm>
                <a:prstGeom prst="can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TextovéPole 68"/>
                <p:cNvSpPr txBox="1"/>
                <p:nvPr/>
              </p:nvSpPr>
              <p:spPr>
                <a:xfrm>
                  <a:off x="6624228" y="1992024"/>
                  <a:ext cx="28803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1</a:t>
                  </a:r>
                  <a:endParaRPr lang="cs-CZ" sz="2000" b="1" dirty="0"/>
                </a:p>
              </p:txBody>
            </p:sp>
          </p:grpSp>
          <p:grpSp>
            <p:nvGrpSpPr>
              <p:cNvPr id="62" name="Skupina 61"/>
              <p:cNvGrpSpPr/>
              <p:nvPr/>
            </p:nvGrpSpPr>
            <p:grpSpPr>
              <a:xfrm>
                <a:off x="3619691" y="4113598"/>
                <a:ext cx="360040" cy="432000"/>
                <a:chOff x="6588224" y="1960134"/>
                <a:chExt cx="360040" cy="432000"/>
              </a:xfrm>
            </p:grpSpPr>
            <p:sp>
              <p:nvSpPr>
                <p:cNvPr id="66" name="Plechovka 65"/>
                <p:cNvSpPr/>
                <p:nvPr/>
              </p:nvSpPr>
              <p:spPr>
                <a:xfrm>
                  <a:off x="6588224" y="1960134"/>
                  <a:ext cx="360040" cy="432000"/>
                </a:xfrm>
                <a:prstGeom prst="can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6624228" y="1992024"/>
                  <a:ext cx="28803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1</a:t>
                  </a:r>
                  <a:endParaRPr lang="cs-CZ" sz="2000" b="1" dirty="0"/>
                </a:p>
              </p:txBody>
            </p:sp>
          </p:grpSp>
          <p:grpSp>
            <p:nvGrpSpPr>
              <p:cNvPr id="63" name="Skupina 62"/>
              <p:cNvGrpSpPr/>
              <p:nvPr/>
            </p:nvGrpSpPr>
            <p:grpSpPr>
              <a:xfrm>
                <a:off x="3441152" y="3756651"/>
                <a:ext cx="360040" cy="432000"/>
                <a:chOff x="6588224" y="1960134"/>
                <a:chExt cx="360040" cy="432000"/>
              </a:xfrm>
            </p:grpSpPr>
            <p:sp>
              <p:nvSpPr>
                <p:cNvPr id="64" name="Plechovka 63"/>
                <p:cNvSpPr/>
                <p:nvPr/>
              </p:nvSpPr>
              <p:spPr>
                <a:xfrm>
                  <a:off x="6588224" y="1960134"/>
                  <a:ext cx="360040" cy="432000"/>
                </a:xfrm>
                <a:prstGeom prst="can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TextovéPole 64"/>
                <p:cNvSpPr txBox="1"/>
                <p:nvPr/>
              </p:nvSpPr>
              <p:spPr>
                <a:xfrm>
                  <a:off x="6624228" y="1992024"/>
                  <a:ext cx="28803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1</a:t>
                  </a:r>
                  <a:endParaRPr lang="cs-CZ" sz="2000" b="1" dirty="0"/>
                </a:p>
              </p:txBody>
            </p:sp>
          </p:grpSp>
        </p:grpSp>
      </p:grpSp>
      <p:sp>
        <p:nvSpPr>
          <p:cNvPr id="50" name="TextovéPole 49"/>
          <p:cNvSpPr txBox="1"/>
          <p:nvPr/>
        </p:nvSpPr>
        <p:spPr>
          <a:xfrm>
            <a:off x="7794612" y="2491718"/>
            <a:ext cx="899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/-5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04048" y="3288395"/>
            <a:ext cx="3563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x + 5 </a:t>
            </a:r>
            <a:r>
              <a:rPr lang="cs-CZ" sz="4000" b="1" dirty="0" smtClean="0">
                <a:solidFill>
                  <a:srgbClr val="FF0000"/>
                </a:solidFill>
              </a:rPr>
              <a:t>– 5</a:t>
            </a:r>
            <a:r>
              <a:rPr lang="cs-CZ" sz="4000" dirty="0" smtClean="0"/>
              <a:t> = 8 </a:t>
            </a:r>
            <a:r>
              <a:rPr lang="cs-CZ" sz="4000" b="1" dirty="0" smtClean="0">
                <a:solidFill>
                  <a:srgbClr val="FF0000"/>
                </a:solidFill>
              </a:rPr>
              <a:t>– 5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grpSp>
        <p:nvGrpSpPr>
          <p:cNvPr id="79" name="Skupina 78"/>
          <p:cNvGrpSpPr/>
          <p:nvPr/>
        </p:nvGrpSpPr>
        <p:grpSpPr>
          <a:xfrm>
            <a:off x="1347501" y="3573015"/>
            <a:ext cx="2720443" cy="1296145"/>
            <a:chOff x="1347501" y="3573015"/>
            <a:chExt cx="2720443" cy="1296145"/>
          </a:xfrm>
        </p:grpSpPr>
        <p:sp>
          <p:nvSpPr>
            <p:cNvPr id="78" name="Obdélník 77"/>
            <p:cNvSpPr/>
            <p:nvPr/>
          </p:nvSpPr>
          <p:spPr>
            <a:xfrm>
              <a:off x="1347501" y="3664406"/>
              <a:ext cx="830615" cy="1204754"/>
            </a:xfrm>
            <a:prstGeom prst="rect">
              <a:avLst/>
            </a:prstGeom>
            <a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artisticBlur/>
                        </a14:imgEffect>
                      </a14:imgLayer>
                    </a14:imgProps>
                  </a:ext>
                </a:extLst>
              </a:blip>
              <a:tile tx="0" ty="0" sx="100000" sy="100000" flip="none" algn="tl"/>
            </a:blip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81" name="Picture 9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5441" y="3573015"/>
              <a:ext cx="1272503" cy="8803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0" name="TextovéPole 79"/>
          <p:cNvSpPr txBox="1"/>
          <p:nvPr/>
        </p:nvSpPr>
        <p:spPr>
          <a:xfrm>
            <a:off x="6501807" y="4053243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x = 3</a:t>
            </a:r>
            <a:endParaRPr lang="cs-CZ" sz="4000" u="sng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04048" y="4869160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Zk</a:t>
            </a:r>
            <a:r>
              <a:rPr lang="cs-CZ" sz="3600" dirty="0" smtClean="0"/>
              <a:t>.: L = 3 + 5 = 8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P = 8         </a:t>
            </a:r>
            <a:r>
              <a:rPr lang="cs-CZ" sz="3600" u="sng" dirty="0" smtClean="0"/>
              <a:t>L = P</a:t>
            </a:r>
          </a:p>
        </p:txBody>
      </p:sp>
    </p:spTree>
    <p:extLst>
      <p:ext uri="{BB962C8B-B14F-4D97-AF65-F5344CB8AC3E}">
        <p14:creationId xmlns:p14="http://schemas.microsoft.com/office/powerpoint/2010/main" val="229847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50" grpId="0"/>
      <p:bldP spid="52" grpId="0"/>
      <p:bldP spid="80" grpId="0"/>
      <p:bldP spid="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1. ekvivalentní úprava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772816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y  - 50 = 180</a:t>
            </a:r>
            <a:endParaRPr lang="cs-CZ" sz="4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7412" y="177281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 +50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70892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y – 50 </a:t>
            </a:r>
            <a:r>
              <a:rPr lang="cs-CZ" sz="4000" b="1" dirty="0" smtClean="0">
                <a:solidFill>
                  <a:srgbClr val="FF0000"/>
                </a:solidFill>
              </a:rPr>
              <a:t>+ 50 </a:t>
            </a:r>
            <a:r>
              <a:rPr lang="cs-CZ" sz="4000" dirty="0" smtClean="0"/>
              <a:t>= 180 </a:t>
            </a:r>
            <a:r>
              <a:rPr lang="cs-CZ" sz="4000" b="1" dirty="0" smtClean="0">
                <a:solidFill>
                  <a:srgbClr val="FF0000"/>
                </a:solidFill>
              </a:rPr>
              <a:t>+ 50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3501008"/>
            <a:ext cx="1979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y = 230</a:t>
            </a:r>
            <a:endParaRPr lang="cs-CZ" sz="40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4581128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Zk</a:t>
            </a:r>
            <a:r>
              <a:rPr lang="cs-CZ" sz="4000" dirty="0" smtClean="0"/>
              <a:t>.: L = 230 – 50 = 180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P = 180         </a:t>
            </a:r>
            <a:r>
              <a:rPr lang="cs-CZ" sz="4000" u="sng" dirty="0" smtClean="0"/>
              <a:t>L = P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427805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2. ekvivalentní úprava</a:t>
            </a:r>
            <a:endParaRPr lang="cs-CZ" u="sng" dirty="0"/>
          </a:p>
        </p:txBody>
      </p:sp>
      <p:grpSp>
        <p:nvGrpSpPr>
          <p:cNvPr id="4" name="Skupina 3"/>
          <p:cNvGrpSpPr/>
          <p:nvPr/>
        </p:nvGrpSpPr>
        <p:grpSpPr>
          <a:xfrm>
            <a:off x="523829" y="1387934"/>
            <a:ext cx="3600000" cy="1247415"/>
            <a:chOff x="523829" y="1387934"/>
            <a:chExt cx="3600000" cy="1247415"/>
          </a:xfrm>
        </p:grpSpPr>
        <p:grpSp>
          <p:nvGrpSpPr>
            <p:cNvPr id="5" name="Skupina 4"/>
            <p:cNvGrpSpPr/>
            <p:nvPr/>
          </p:nvGrpSpPr>
          <p:grpSpPr>
            <a:xfrm>
              <a:off x="523829" y="1915349"/>
              <a:ext cx="3600000" cy="720000"/>
              <a:chOff x="1403648" y="3998356"/>
              <a:chExt cx="4176464" cy="1014820"/>
            </a:xfrm>
          </p:grpSpPr>
          <p:sp>
            <p:nvSpPr>
              <p:cNvPr id="12" name="Lichoběžník 11"/>
              <p:cNvSpPr/>
              <p:nvPr/>
            </p:nvSpPr>
            <p:spPr>
              <a:xfrm>
                <a:off x="1403648" y="4581128"/>
                <a:ext cx="4176464" cy="432048"/>
              </a:xfrm>
              <a:prstGeom prst="trapezoid">
                <a:avLst>
                  <a:gd name="adj" fmla="val 92341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2334315" y="4300632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534897" y="4293096"/>
                <a:ext cx="144016" cy="288032"/>
              </a:xfrm>
              <a:prstGeom prst="rect">
                <a:avLst/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Lichoběžník 14"/>
              <p:cNvSpPr/>
              <p:nvPr/>
            </p:nvSpPr>
            <p:spPr>
              <a:xfrm rot="10800000">
                <a:off x="1594908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Lichoběžník 15"/>
              <p:cNvSpPr/>
              <p:nvPr/>
            </p:nvSpPr>
            <p:spPr>
              <a:xfrm rot="10800000">
                <a:off x="3795490" y="3998356"/>
                <a:ext cx="1622830" cy="302276"/>
              </a:xfrm>
              <a:prstGeom prst="trapezoid">
                <a:avLst>
                  <a:gd name="adj" fmla="val 57524"/>
                </a:avLst>
              </a:prstGeom>
              <a:solidFill>
                <a:srgbClr val="D66836"/>
              </a:solidFill>
              <a:ln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005491" y="1387934"/>
              <a:ext cx="576064" cy="540000"/>
              <a:chOff x="5976136" y="2751888"/>
              <a:chExt cx="576064" cy="540000"/>
            </a:xfrm>
          </p:grpSpPr>
          <p:sp>
            <p:nvSpPr>
              <p:cNvPr id="10" name="Plechovka 9"/>
              <p:cNvSpPr/>
              <p:nvPr/>
            </p:nvSpPr>
            <p:spPr>
              <a:xfrm>
                <a:off x="6084168" y="2751888"/>
                <a:ext cx="360000" cy="54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976136" y="2917809"/>
                <a:ext cx="57606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600" b="1" dirty="0" smtClean="0"/>
                  <a:t>2 kg</a:t>
                </a:r>
                <a:endParaRPr lang="cs-CZ" sz="1600" b="1" dirty="0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1077936" y="1387934"/>
              <a:ext cx="576064" cy="540000"/>
              <a:chOff x="5976136" y="2751888"/>
              <a:chExt cx="576064" cy="540000"/>
            </a:xfrm>
          </p:grpSpPr>
          <p:sp>
            <p:nvSpPr>
              <p:cNvPr id="8" name="Plechovka 7"/>
              <p:cNvSpPr/>
              <p:nvPr/>
            </p:nvSpPr>
            <p:spPr>
              <a:xfrm>
                <a:off x="6084168" y="2751888"/>
                <a:ext cx="360000" cy="54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5976136" y="2917809"/>
                <a:ext cx="57606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600" b="1" dirty="0" smtClean="0"/>
                  <a:t>2 kg</a:t>
                </a:r>
                <a:endParaRPr lang="cs-CZ" sz="1600" b="1" dirty="0"/>
              </a:p>
            </p:txBody>
          </p:sp>
        </p:grpSp>
      </p:grpSp>
      <p:sp>
        <p:nvSpPr>
          <p:cNvPr id="17" name="TextovéPole 16"/>
          <p:cNvSpPr txBox="1"/>
          <p:nvPr/>
        </p:nvSpPr>
        <p:spPr>
          <a:xfrm>
            <a:off x="4788024" y="155385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Misky vah jsou v rovnováze.</a:t>
            </a:r>
            <a:endParaRPr lang="cs-CZ" sz="24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523829" y="2885395"/>
            <a:ext cx="3627437" cy="1729372"/>
            <a:chOff x="523829" y="2885395"/>
            <a:chExt cx="3627437" cy="1729372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829" y="3870230"/>
              <a:ext cx="3627437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8" name="Skupina 17"/>
            <p:cNvGrpSpPr/>
            <p:nvPr/>
          </p:nvGrpSpPr>
          <p:grpSpPr>
            <a:xfrm>
              <a:off x="651220" y="2885395"/>
              <a:ext cx="1436306" cy="1055314"/>
              <a:chOff x="651220" y="3114602"/>
              <a:chExt cx="1436306" cy="1055314"/>
            </a:xfrm>
          </p:grpSpPr>
          <p:pic>
            <p:nvPicPr>
              <p:cNvPr id="4100" name="Picture 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221" y="3573016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1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69899" y="3573016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2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95389" y="3573016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3" name="Picture 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220" y="3114602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4" name="Picture 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69899" y="3114602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5" name="Picture 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95388" y="3114602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4106" name="Picture 1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5532" y="2885395"/>
              <a:ext cx="1431925" cy="10541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TextovéPole 18"/>
          <p:cNvSpPr txBox="1"/>
          <p:nvPr/>
        </p:nvSpPr>
        <p:spPr>
          <a:xfrm>
            <a:off x="4788024" y="3111337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na miskách vah zvětšíme hmotnost závaží např. 6krát, rovnováha se neporuší.</a:t>
            </a:r>
            <a:endParaRPr lang="cs-CZ" sz="24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510110" y="4827681"/>
            <a:ext cx="3627437" cy="1809996"/>
            <a:chOff x="510110" y="4827681"/>
            <a:chExt cx="3627437" cy="1809996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110" y="5893140"/>
              <a:ext cx="3627437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2" name="Skupina 21"/>
            <p:cNvGrpSpPr/>
            <p:nvPr/>
          </p:nvGrpSpPr>
          <p:grpSpPr>
            <a:xfrm>
              <a:off x="657702" y="5394831"/>
              <a:ext cx="1436305" cy="596900"/>
              <a:chOff x="651221" y="5205599"/>
              <a:chExt cx="1436305" cy="596900"/>
            </a:xfrm>
          </p:grpSpPr>
          <p:pic>
            <p:nvPicPr>
              <p:cNvPr id="33" name="Picture 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221" y="5205599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4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69899" y="5205599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5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95389" y="5205599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3" name="Skupina 22"/>
            <p:cNvGrpSpPr/>
            <p:nvPr/>
          </p:nvGrpSpPr>
          <p:grpSpPr>
            <a:xfrm>
              <a:off x="651220" y="4827681"/>
              <a:ext cx="1442787" cy="596900"/>
              <a:chOff x="651220" y="4747185"/>
              <a:chExt cx="1442787" cy="596900"/>
            </a:xfrm>
          </p:grpSpPr>
          <p:pic>
            <p:nvPicPr>
              <p:cNvPr id="36" name="Picture 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220" y="4747185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7" name="Picture 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69899" y="4747185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8" name="Picture 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01869" y="4747185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1" name="Skupina 20"/>
            <p:cNvGrpSpPr/>
            <p:nvPr/>
          </p:nvGrpSpPr>
          <p:grpSpPr>
            <a:xfrm>
              <a:off x="2590549" y="5394831"/>
              <a:ext cx="1436305" cy="596900"/>
              <a:chOff x="2585534" y="5197753"/>
              <a:chExt cx="1436305" cy="596900"/>
            </a:xfrm>
          </p:grpSpPr>
          <p:pic>
            <p:nvPicPr>
              <p:cNvPr id="40" name="Picture 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85534" y="5197753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04212" y="5197753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2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29702" y="5197753"/>
                <a:ext cx="592137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0" name="Skupina 19"/>
            <p:cNvGrpSpPr/>
            <p:nvPr/>
          </p:nvGrpSpPr>
          <p:grpSpPr>
            <a:xfrm>
              <a:off x="2590549" y="4827681"/>
              <a:ext cx="1436306" cy="596900"/>
              <a:chOff x="2585533" y="4739339"/>
              <a:chExt cx="1436306" cy="596900"/>
            </a:xfrm>
          </p:grpSpPr>
          <p:pic>
            <p:nvPicPr>
              <p:cNvPr id="43" name="Picture 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85533" y="4739339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4" name="Picture 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04212" y="4739339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5" name="Picture 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29701" y="4739339"/>
                <a:ext cx="592138" cy="596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24" name="TextovéPole 23"/>
          <p:cNvSpPr txBox="1"/>
          <p:nvPr/>
        </p:nvSpPr>
        <p:spPr>
          <a:xfrm>
            <a:off x="4788024" y="4827681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hmotnost závaží na miskách vah zmenšíme např. 2krát, tak se rovnováha také neporuší.</a:t>
            </a:r>
            <a:endParaRPr lang="cs-CZ" sz="24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621887" y="4775125"/>
            <a:ext cx="3483422" cy="615950"/>
            <a:chOff x="543433" y="4775190"/>
            <a:chExt cx="3483422" cy="615950"/>
          </a:xfrm>
        </p:grpSpPr>
        <p:sp>
          <p:nvSpPr>
            <p:cNvPr id="25" name="Obdélník 24"/>
            <p:cNvSpPr/>
            <p:nvPr/>
          </p:nvSpPr>
          <p:spPr>
            <a:xfrm>
              <a:off x="543433" y="4797152"/>
              <a:ext cx="1544093" cy="591534"/>
            </a:xfrm>
            <a:prstGeom prst="rect">
              <a:avLst/>
            </a:prstGeom>
            <a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artisticBlur/>
                        </a14:imgEffect>
                      </a14:imgLayer>
                    </a14:imgProps>
                  </a:ext>
                </a:extLst>
              </a:blip>
              <a:tile tx="0" ty="0" sx="100000" sy="100000" flip="none" algn="tl"/>
            </a:blip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10" name="Picture 1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8906" y="4775190"/>
              <a:ext cx="1437949" cy="615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9303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9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ekvivalentní úprava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Kořen rovnice zůstane nezměněn, když:</a:t>
            </a:r>
          </a:p>
          <a:p>
            <a:pPr marL="514350" indent="-514350">
              <a:buAutoNum type="alphaLcParenR"/>
            </a:pPr>
            <a:r>
              <a:rPr lang="cs-CZ" dirty="0" smtClean="0"/>
              <a:t>obě strany rovnice </a:t>
            </a:r>
            <a:r>
              <a:rPr lang="cs-CZ" b="1" dirty="0" smtClean="0"/>
              <a:t>vynásobíme stejným číslem</a:t>
            </a:r>
            <a:r>
              <a:rPr lang="cs-CZ" dirty="0" smtClean="0"/>
              <a:t> různým od nuly</a:t>
            </a: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dirty="0" smtClean="0"/>
              <a:t>obě strany rovnice </a:t>
            </a:r>
            <a:r>
              <a:rPr lang="cs-CZ" b="1" dirty="0" smtClean="0"/>
              <a:t>vydělíme stejným číslem </a:t>
            </a:r>
            <a:r>
              <a:rPr lang="cs-CZ" dirty="0" smtClean="0"/>
              <a:t>různým od nuly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95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1143000"/>
          </a:xfrm>
        </p:spPr>
        <p:txBody>
          <a:bodyPr/>
          <a:lstStyle/>
          <a:p>
            <a:r>
              <a:rPr lang="cs-CZ" u="sng" dirty="0" smtClean="0"/>
              <a:t>2. ekvivalentní úprava</a:t>
            </a:r>
            <a:endParaRPr lang="cs-CZ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14576"/>
            <a:ext cx="36274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512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218" y="1412776"/>
            <a:ext cx="566737" cy="56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2" y="620489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gramů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14127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gramů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10114" y="235122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2x = 60</a:t>
            </a:r>
            <a:endParaRPr lang="cs-CZ" sz="4000" u="sng" dirty="0"/>
          </a:p>
        </p:txBody>
      </p:sp>
      <p:grpSp>
        <p:nvGrpSpPr>
          <p:cNvPr id="8" name="Skupina 7"/>
          <p:cNvGrpSpPr/>
          <p:nvPr/>
        </p:nvGrpSpPr>
        <p:grpSpPr>
          <a:xfrm>
            <a:off x="899592" y="1601927"/>
            <a:ext cx="1126877" cy="752236"/>
            <a:chOff x="899592" y="1601927"/>
            <a:chExt cx="1126877" cy="752236"/>
          </a:xfrm>
        </p:grpSpPr>
        <p:pic>
          <p:nvPicPr>
            <p:cNvPr id="5125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1604863"/>
              <a:ext cx="517525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6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8944" y="1601927"/>
              <a:ext cx="517525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2627783" y="1532897"/>
            <a:ext cx="1430834" cy="908282"/>
            <a:chOff x="2627783" y="1532897"/>
            <a:chExt cx="1430834" cy="908282"/>
          </a:xfrm>
        </p:grpSpPr>
        <p:pic>
          <p:nvPicPr>
            <p:cNvPr id="5127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1874441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8" name="Picture 8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1874441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9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4" y="1874441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0" name="Picture 10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3" y="1535502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1" name="Picture 11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1532897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2" name="Picture 1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1532897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7182322" y="2351227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 :2</a:t>
            </a:r>
            <a:endParaRPr lang="cs-CZ" sz="40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611560" y="3593897"/>
            <a:ext cx="3627437" cy="1587752"/>
            <a:chOff x="611560" y="3593897"/>
            <a:chExt cx="3627437" cy="1587752"/>
          </a:xfrm>
        </p:grpSpPr>
        <p:pic>
          <p:nvPicPr>
            <p:cNvPr id="5133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437112"/>
              <a:ext cx="3627437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5505" y="3707825"/>
              <a:ext cx="517525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4857" y="3704889"/>
              <a:ext cx="517525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8512" y="4046433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8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0560" y="4046433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9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6464" y="4046433"/>
              <a:ext cx="566737" cy="5667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0" name="Skupina 9"/>
            <p:cNvGrpSpPr/>
            <p:nvPr/>
          </p:nvGrpSpPr>
          <p:grpSpPr>
            <a:xfrm>
              <a:off x="2770205" y="3593897"/>
              <a:ext cx="1430834" cy="569343"/>
              <a:chOff x="2776463" y="3704889"/>
              <a:chExt cx="1430834" cy="569343"/>
            </a:xfrm>
          </p:grpSpPr>
          <p:pic>
            <p:nvPicPr>
              <p:cNvPr id="30" name="Picture 10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776463" y="3707494"/>
                <a:ext cx="566737" cy="5667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1" name="Picture 11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08512" y="3704889"/>
                <a:ext cx="566737" cy="5667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2" name="Picture 12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40560" y="3704889"/>
                <a:ext cx="566737" cy="5667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91139" y="3080245"/>
                <a:ext cx="1710158" cy="9628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4000" dirty="0" smtClean="0">
                    <a:latin typeface="Calibri" pitchFamily="34" charset="0"/>
                    <a:cs typeface="Calibri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  <a:cs typeface="Calibri" pitchFamily="34" charset="0"/>
                          </a:rPr>
                          <m:t>60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  <a:cs typeface="Calibri" pitchFamily="34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4000" dirty="0"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139" y="3080245"/>
                <a:ext cx="1710158" cy="962828"/>
              </a:xfrm>
              <a:prstGeom prst="rect">
                <a:avLst/>
              </a:prstGeom>
              <a:blipFill rotWithShape="1">
                <a:blip r:embed="rId7"/>
                <a:stretch>
                  <a:fillRect b="-139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610744" y="4043073"/>
            <a:ext cx="16742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x = 30</a:t>
            </a:r>
            <a:endParaRPr lang="cs-CZ" sz="4000" u="sng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508944" y="3561659"/>
            <a:ext cx="2643447" cy="867880"/>
            <a:chOff x="1496505" y="3561659"/>
            <a:chExt cx="2643447" cy="867880"/>
          </a:xfrm>
        </p:grpSpPr>
        <p:sp>
          <p:nvSpPr>
            <p:cNvPr id="13" name="Obdélník 12"/>
            <p:cNvSpPr/>
            <p:nvPr/>
          </p:nvSpPr>
          <p:spPr>
            <a:xfrm>
              <a:off x="1496505" y="3677547"/>
              <a:ext cx="652688" cy="751992"/>
            </a:xfrm>
            <a:prstGeom prst="rect">
              <a:avLst/>
            </a:prstGeom>
            <a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artisticBlur/>
                        </a14:imgEffect>
                      </a14:imgLayer>
                    </a14:imgProps>
                  </a:ext>
                </a:extLst>
              </a:blip>
              <a:tile tx="0" ty="0" sx="100000" sy="100000" flip="none" algn="tl"/>
            </a:blip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35" name="Picture 15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7391" y="3561659"/>
              <a:ext cx="1322561" cy="481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" name="TextovéPole 15"/>
          <p:cNvSpPr txBox="1"/>
          <p:nvPr/>
        </p:nvSpPr>
        <p:spPr>
          <a:xfrm>
            <a:off x="4909206" y="4813828"/>
            <a:ext cx="4211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Zk</a:t>
            </a:r>
            <a:r>
              <a:rPr lang="cs-CZ" sz="4000" dirty="0" smtClean="0"/>
              <a:t>.: L = 2 . 30 = 60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P = 60      </a:t>
            </a:r>
            <a:r>
              <a:rPr lang="cs-CZ" sz="4000" u="sng" dirty="0" smtClean="0"/>
              <a:t>L = P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6205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11" grpId="0"/>
      <p:bldP spid="12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2. ekvivalentní úprava</a:t>
            </a:r>
            <a:endParaRPr lang="cs-CZ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1772816"/>
                <a:ext cx="1368152" cy="916533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000" dirty="0" smtClean="0"/>
                  <a:t> = 2</a:t>
                </a:r>
                <a:endParaRPr lang="cs-CZ" sz="4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772816"/>
                <a:ext cx="1368152" cy="916533"/>
              </a:xfrm>
              <a:prstGeom prst="rect">
                <a:avLst/>
              </a:prstGeom>
              <a:blipFill rotWithShape="1">
                <a:blip r:embed="rId2"/>
                <a:stretch>
                  <a:fillRect t="-2632" r="-7522" b="-1315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347864" y="1877139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 .5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83568" y="2993932"/>
                <a:ext cx="2808312" cy="9165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000" dirty="0" smtClean="0"/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. 5 </a:t>
                </a:r>
                <a:r>
                  <a:rPr lang="cs-CZ" sz="4000" dirty="0" smtClean="0"/>
                  <a:t>= 2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. 5</a:t>
                </a:r>
                <a:endParaRPr lang="cs-CZ" sz="4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993932"/>
                <a:ext cx="2808312" cy="916533"/>
              </a:xfrm>
              <a:prstGeom prst="rect">
                <a:avLst/>
              </a:prstGeom>
              <a:blipFill rotWithShape="1">
                <a:blip r:embed="rId3"/>
                <a:stretch>
                  <a:fillRect t="-3333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295636" y="3895685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y = 10</a:t>
            </a:r>
            <a:endParaRPr lang="cs-CZ" sz="40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88024" y="3021343"/>
                <a:ext cx="3528392" cy="15822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Zk.: 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000" dirty="0" smtClean="0"/>
                  <a:t> = 2</a:t>
                </a:r>
              </a:p>
              <a:p>
                <a:r>
                  <a:rPr lang="cs-CZ" sz="4000" dirty="0"/>
                  <a:t> </a:t>
                </a:r>
                <a:r>
                  <a:rPr lang="cs-CZ" sz="4000" dirty="0" smtClean="0"/>
                  <a:t>      P = 2     </a:t>
                </a:r>
                <a:r>
                  <a:rPr lang="cs-CZ" sz="4000" u="sng" dirty="0" smtClean="0"/>
                  <a:t>L = P</a:t>
                </a:r>
                <a:endParaRPr lang="cs-CZ" sz="4000" u="sng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3021343"/>
                <a:ext cx="3528392" cy="1582228"/>
              </a:xfrm>
              <a:prstGeom prst="rect">
                <a:avLst/>
              </a:prstGeom>
              <a:blipFill rotWithShape="1">
                <a:blip r:embed="rId4"/>
                <a:stretch>
                  <a:fillRect l="-6045" r="-5699" b="-15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975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3. ekvivalentní úprava</a:t>
            </a:r>
            <a:endParaRPr lang="cs-CZ" u="sng" dirty="0"/>
          </a:p>
        </p:txBody>
      </p:sp>
      <p:grpSp>
        <p:nvGrpSpPr>
          <p:cNvPr id="4" name="Skupina 3"/>
          <p:cNvGrpSpPr/>
          <p:nvPr/>
        </p:nvGrpSpPr>
        <p:grpSpPr>
          <a:xfrm>
            <a:off x="887428" y="2256768"/>
            <a:ext cx="3600000" cy="720000"/>
            <a:chOff x="1403648" y="3998356"/>
            <a:chExt cx="4176464" cy="1014820"/>
          </a:xfrm>
        </p:grpSpPr>
        <p:sp>
          <p:nvSpPr>
            <p:cNvPr id="5" name="Lichoběžník 4"/>
            <p:cNvSpPr/>
            <p:nvPr/>
          </p:nvSpPr>
          <p:spPr>
            <a:xfrm>
              <a:off x="1403648" y="4581128"/>
              <a:ext cx="4176464" cy="432048"/>
            </a:xfrm>
            <a:prstGeom prst="trapezoid">
              <a:avLst>
                <a:gd name="adj" fmla="val 92341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334315" y="4300632"/>
              <a:ext cx="144016" cy="288032"/>
            </a:xfrm>
            <a:prstGeom prst="rect">
              <a:avLst/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34897" y="4293096"/>
              <a:ext cx="144016" cy="288032"/>
            </a:xfrm>
            <a:prstGeom prst="rect">
              <a:avLst/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Lichoběžník 7"/>
            <p:cNvSpPr/>
            <p:nvPr/>
          </p:nvSpPr>
          <p:spPr>
            <a:xfrm rot="10800000">
              <a:off x="1594908" y="3998356"/>
              <a:ext cx="1622830" cy="302276"/>
            </a:xfrm>
            <a:prstGeom prst="trapezoid">
              <a:avLst>
                <a:gd name="adj" fmla="val 57524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Lichoběžník 8"/>
            <p:cNvSpPr/>
            <p:nvPr/>
          </p:nvSpPr>
          <p:spPr>
            <a:xfrm rot="10800000">
              <a:off x="3795490" y="3998356"/>
              <a:ext cx="1622830" cy="302276"/>
            </a:xfrm>
            <a:prstGeom prst="trapezoid">
              <a:avLst>
                <a:gd name="adj" fmla="val 57524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87428" y="4100578"/>
            <a:ext cx="3600000" cy="720000"/>
            <a:chOff x="1403648" y="3998356"/>
            <a:chExt cx="4176464" cy="1014820"/>
          </a:xfrm>
        </p:grpSpPr>
        <p:sp>
          <p:nvSpPr>
            <p:cNvPr id="11" name="Lichoběžník 10"/>
            <p:cNvSpPr/>
            <p:nvPr/>
          </p:nvSpPr>
          <p:spPr>
            <a:xfrm>
              <a:off x="1403648" y="4581128"/>
              <a:ext cx="4176464" cy="432048"/>
            </a:xfrm>
            <a:prstGeom prst="trapezoid">
              <a:avLst>
                <a:gd name="adj" fmla="val 92341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334315" y="4300632"/>
              <a:ext cx="144016" cy="288032"/>
            </a:xfrm>
            <a:prstGeom prst="rect">
              <a:avLst/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534897" y="4293096"/>
              <a:ext cx="144016" cy="288032"/>
            </a:xfrm>
            <a:prstGeom prst="rect">
              <a:avLst/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Lichoběžník 13"/>
            <p:cNvSpPr/>
            <p:nvPr/>
          </p:nvSpPr>
          <p:spPr>
            <a:xfrm rot="10800000">
              <a:off x="1594908" y="3998356"/>
              <a:ext cx="1622830" cy="302276"/>
            </a:xfrm>
            <a:prstGeom prst="trapezoid">
              <a:avLst>
                <a:gd name="adj" fmla="val 57524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Lichoběžník 14"/>
            <p:cNvSpPr/>
            <p:nvPr/>
          </p:nvSpPr>
          <p:spPr>
            <a:xfrm rot="10800000">
              <a:off x="3795490" y="3998356"/>
              <a:ext cx="1622830" cy="302276"/>
            </a:xfrm>
            <a:prstGeom prst="trapezoid">
              <a:avLst>
                <a:gd name="adj" fmla="val 57524"/>
              </a:avLst>
            </a:prstGeom>
            <a:solidFill>
              <a:srgbClr val="D6683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052289" y="1607324"/>
            <a:ext cx="3424666" cy="649444"/>
            <a:chOff x="1052289" y="1607324"/>
            <a:chExt cx="3424666" cy="649444"/>
          </a:xfrm>
        </p:grpSpPr>
        <p:grpSp>
          <p:nvGrpSpPr>
            <p:cNvPr id="16" name="Skupina 15"/>
            <p:cNvGrpSpPr/>
            <p:nvPr/>
          </p:nvGrpSpPr>
          <p:grpSpPr>
            <a:xfrm>
              <a:off x="1052289" y="1690030"/>
              <a:ext cx="1398836" cy="566738"/>
              <a:chOff x="1052289" y="1690030"/>
              <a:chExt cx="1398836" cy="566738"/>
            </a:xfrm>
          </p:grpSpPr>
          <p:pic>
            <p:nvPicPr>
              <p:cNvPr id="6146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52289" y="1690031"/>
                <a:ext cx="762000" cy="5667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147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89125" y="1690030"/>
                <a:ext cx="762000" cy="5667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17" name="Skupina 16"/>
            <p:cNvGrpSpPr/>
            <p:nvPr/>
          </p:nvGrpSpPr>
          <p:grpSpPr>
            <a:xfrm>
              <a:off x="2828636" y="1607324"/>
              <a:ext cx="1648319" cy="649443"/>
              <a:chOff x="2828636" y="1607324"/>
              <a:chExt cx="1648319" cy="649443"/>
            </a:xfrm>
          </p:grpSpPr>
          <p:grpSp>
            <p:nvGrpSpPr>
              <p:cNvPr id="19" name="Skupina 18"/>
              <p:cNvGrpSpPr/>
              <p:nvPr/>
            </p:nvGrpSpPr>
            <p:grpSpPr>
              <a:xfrm>
                <a:off x="2828636" y="1896767"/>
                <a:ext cx="757845" cy="360000"/>
                <a:chOff x="1527383" y="1549301"/>
                <a:chExt cx="757845" cy="360000"/>
              </a:xfrm>
            </p:grpSpPr>
            <p:sp>
              <p:nvSpPr>
                <p:cNvPr id="20" name="Plechovka 19"/>
                <p:cNvSpPr/>
                <p:nvPr/>
              </p:nvSpPr>
              <p:spPr>
                <a:xfrm>
                  <a:off x="1726306" y="1549301"/>
                  <a:ext cx="360000" cy="360000"/>
                </a:xfrm>
                <a:prstGeom prst="can">
                  <a:avLst/>
                </a:prstGeom>
                <a:solidFill>
                  <a:srgbClr val="FFC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TextovéPole 20"/>
                <p:cNvSpPr txBox="1"/>
                <p:nvPr/>
              </p:nvSpPr>
              <p:spPr>
                <a:xfrm>
                  <a:off x="1527383" y="1601524"/>
                  <a:ext cx="757845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1400" b="1" dirty="0"/>
                    <a:t>2</a:t>
                  </a:r>
                  <a:r>
                    <a:rPr lang="cs-CZ" sz="1400" b="1" dirty="0" smtClean="0"/>
                    <a:t> kg</a:t>
                  </a:r>
                  <a:endParaRPr lang="cs-CZ" sz="1400" b="1" dirty="0"/>
                </a:p>
              </p:txBody>
            </p:sp>
          </p:grpSp>
          <p:grpSp>
            <p:nvGrpSpPr>
              <p:cNvPr id="22" name="Skupina 21"/>
              <p:cNvGrpSpPr/>
              <p:nvPr/>
            </p:nvGrpSpPr>
            <p:grpSpPr>
              <a:xfrm>
                <a:off x="3269627" y="1896767"/>
                <a:ext cx="757845" cy="360000"/>
                <a:chOff x="1527383" y="1549301"/>
                <a:chExt cx="757845" cy="360000"/>
              </a:xfrm>
            </p:grpSpPr>
            <p:sp>
              <p:nvSpPr>
                <p:cNvPr id="23" name="Plechovka 22"/>
                <p:cNvSpPr/>
                <p:nvPr/>
              </p:nvSpPr>
              <p:spPr>
                <a:xfrm>
                  <a:off x="1726306" y="1549301"/>
                  <a:ext cx="360000" cy="360000"/>
                </a:xfrm>
                <a:prstGeom prst="can">
                  <a:avLst/>
                </a:prstGeom>
                <a:solidFill>
                  <a:srgbClr val="FFC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1527383" y="1601524"/>
                  <a:ext cx="757845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1400" b="1" dirty="0"/>
                    <a:t>2</a:t>
                  </a:r>
                  <a:r>
                    <a:rPr lang="cs-CZ" sz="1400" b="1" dirty="0" smtClean="0"/>
                    <a:t> kg</a:t>
                  </a:r>
                  <a:endParaRPr lang="cs-CZ" sz="1400" b="1" dirty="0"/>
                </a:p>
              </p:txBody>
            </p:sp>
          </p:grpSp>
          <p:grpSp>
            <p:nvGrpSpPr>
              <p:cNvPr id="25" name="Skupina 24"/>
              <p:cNvGrpSpPr/>
              <p:nvPr/>
            </p:nvGrpSpPr>
            <p:grpSpPr>
              <a:xfrm>
                <a:off x="3719110" y="1896767"/>
                <a:ext cx="757845" cy="360000"/>
                <a:chOff x="1527383" y="1549301"/>
                <a:chExt cx="757845" cy="360000"/>
              </a:xfrm>
            </p:grpSpPr>
            <p:sp>
              <p:nvSpPr>
                <p:cNvPr id="26" name="Plechovka 25"/>
                <p:cNvSpPr/>
                <p:nvPr/>
              </p:nvSpPr>
              <p:spPr>
                <a:xfrm>
                  <a:off x="1726306" y="1549301"/>
                  <a:ext cx="360000" cy="360000"/>
                </a:xfrm>
                <a:prstGeom prst="can">
                  <a:avLst/>
                </a:prstGeom>
                <a:solidFill>
                  <a:srgbClr val="FFC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TextovéPole 26"/>
                <p:cNvSpPr txBox="1"/>
                <p:nvPr/>
              </p:nvSpPr>
              <p:spPr>
                <a:xfrm>
                  <a:off x="1527383" y="1601524"/>
                  <a:ext cx="757845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1400" b="1" dirty="0"/>
                    <a:t>2</a:t>
                  </a:r>
                  <a:r>
                    <a:rPr lang="cs-CZ" sz="1400" b="1" dirty="0" smtClean="0"/>
                    <a:t> kg</a:t>
                  </a:r>
                  <a:endParaRPr lang="cs-CZ" sz="1400" b="1" dirty="0"/>
                </a:p>
              </p:txBody>
            </p:sp>
          </p:grpSp>
          <p:grpSp>
            <p:nvGrpSpPr>
              <p:cNvPr id="28" name="Skupina 27"/>
              <p:cNvGrpSpPr/>
              <p:nvPr/>
            </p:nvGrpSpPr>
            <p:grpSpPr>
              <a:xfrm>
                <a:off x="3036449" y="1608334"/>
                <a:ext cx="757845" cy="360000"/>
                <a:chOff x="1527383" y="1549301"/>
                <a:chExt cx="757845" cy="360000"/>
              </a:xfrm>
            </p:grpSpPr>
            <p:sp>
              <p:nvSpPr>
                <p:cNvPr id="29" name="Plechovka 28"/>
                <p:cNvSpPr/>
                <p:nvPr/>
              </p:nvSpPr>
              <p:spPr>
                <a:xfrm>
                  <a:off x="1726306" y="1549301"/>
                  <a:ext cx="360000" cy="360000"/>
                </a:xfrm>
                <a:prstGeom prst="can">
                  <a:avLst/>
                </a:prstGeom>
                <a:solidFill>
                  <a:srgbClr val="FFC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1527383" y="1601524"/>
                  <a:ext cx="757845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1400" b="1" dirty="0"/>
                    <a:t>2</a:t>
                  </a:r>
                  <a:r>
                    <a:rPr lang="cs-CZ" sz="1400" b="1" dirty="0" smtClean="0"/>
                    <a:t> kg</a:t>
                  </a:r>
                  <a:endParaRPr lang="cs-CZ" sz="1400" b="1" dirty="0"/>
                </a:p>
              </p:txBody>
            </p:sp>
          </p:grpSp>
          <p:grpSp>
            <p:nvGrpSpPr>
              <p:cNvPr id="31" name="Skupina 30"/>
              <p:cNvGrpSpPr/>
              <p:nvPr/>
            </p:nvGrpSpPr>
            <p:grpSpPr>
              <a:xfrm>
                <a:off x="3492016" y="1607324"/>
                <a:ext cx="757845" cy="360000"/>
                <a:chOff x="1527383" y="1549301"/>
                <a:chExt cx="757845" cy="360000"/>
              </a:xfrm>
            </p:grpSpPr>
            <p:sp>
              <p:nvSpPr>
                <p:cNvPr id="32" name="Plechovka 31"/>
                <p:cNvSpPr/>
                <p:nvPr/>
              </p:nvSpPr>
              <p:spPr>
                <a:xfrm>
                  <a:off x="1726306" y="1549301"/>
                  <a:ext cx="360000" cy="360000"/>
                </a:xfrm>
                <a:prstGeom prst="can">
                  <a:avLst/>
                </a:prstGeom>
                <a:solidFill>
                  <a:srgbClr val="FFC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1527383" y="1601524"/>
                  <a:ext cx="757845" cy="3077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1400" b="1" dirty="0"/>
                    <a:t>2</a:t>
                  </a:r>
                  <a:r>
                    <a:rPr lang="cs-CZ" sz="1400" b="1" dirty="0" smtClean="0"/>
                    <a:t> kg</a:t>
                  </a:r>
                  <a:endParaRPr lang="cs-CZ" sz="1400" b="1" dirty="0"/>
                </a:p>
              </p:txBody>
            </p:sp>
          </p:grpSp>
        </p:grpSp>
      </p:grpSp>
      <p:grpSp>
        <p:nvGrpSpPr>
          <p:cNvPr id="36" name="Skupina 35"/>
          <p:cNvGrpSpPr/>
          <p:nvPr/>
        </p:nvGrpSpPr>
        <p:grpSpPr>
          <a:xfrm>
            <a:off x="2949131" y="3541887"/>
            <a:ext cx="1398836" cy="566738"/>
            <a:chOff x="1052289" y="1690030"/>
            <a:chExt cx="1398836" cy="566738"/>
          </a:xfrm>
        </p:grpSpPr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2289" y="1690031"/>
              <a:ext cx="762000" cy="566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9125" y="1690030"/>
              <a:ext cx="762000" cy="566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9" name="Skupina 38"/>
          <p:cNvGrpSpPr/>
          <p:nvPr/>
        </p:nvGrpSpPr>
        <p:grpSpPr>
          <a:xfrm>
            <a:off x="927945" y="3459181"/>
            <a:ext cx="1648319" cy="649443"/>
            <a:chOff x="2828636" y="1607324"/>
            <a:chExt cx="1648319" cy="649443"/>
          </a:xfrm>
        </p:grpSpPr>
        <p:grpSp>
          <p:nvGrpSpPr>
            <p:cNvPr id="40" name="Skupina 39"/>
            <p:cNvGrpSpPr/>
            <p:nvPr/>
          </p:nvGrpSpPr>
          <p:grpSpPr>
            <a:xfrm>
              <a:off x="2828636" y="1896767"/>
              <a:ext cx="757845" cy="360000"/>
              <a:chOff x="1527383" y="1549301"/>
              <a:chExt cx="757845" cy="360000"/>
            </a:xfrm>
          </p:grpSpPr>
          <p:sp>
            <p:nvSpPr>
              <p:cNvPr id="53" name="Plechovka 52"/>
              <p:cNvSpPr/>
              <p:nvPr/>
            </p:nvSpPr>
            <p:spPr>
              <a:xfrm>
                <a:off x="1726306" y="1549301"/>
                <a:ext cx="360000" cy="36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1527383" y="1601524"/>
                <a:ext cx="75784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b="1" dirty="0"/>
                  <a:t>2</a:t>
                </a:r>
                <a:r>
                  <a:rPr lang="cs-CZ" sz="1400" b="1" dirty="0" smtClean="0"/>
                  <a:t> kg</a:t>
                </a:r>
                <a:endParaRPr lang="cs-CZ" sz="1400" b="1" dirty="0"/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3269627" y="1896767"/>
              <a:ext cx="757845" cy="360000"/>
              <a:chOff x="1527383" y="1549301"/>
              <a:chExt cx="757845" cy="360000"/>
            </a:xfrm>
          </p:grpSpPr>
          <p:sp>
            <p:nvSpPr>
              <p:cNvPr id="51" name="Plechovka 50"/>
              <p:cNvSpPr/>
              <p:nvPr/>
            </p:nvSpPr>
            <p:spPr>
              <a:xfrm>
                <a:off x="1726306" y="1549301"/>
                <a:ext cx="360000" cy="36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1527383" y="1601524"/>
                <a:ext cx="75784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b="1" dirty="0"/>
                  <a:t>2</a:t>
                </a:r>
                <a:r>
                  <a:rPr lang="cs-CZ" sz="1400" b="1" dirty="0" smtClean="0"/>
                  <a:t> kg</a:t>
                </a:r>
                <a:endParaRPr lang="cs-CZ" sz="1400" b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3719110" y="1896767"/>
              <a:ext cx="757845" cy="360000"/>
              <a:chOff x="1527383" y="1549301"/>
              <a:chExt cx="757845" cy="360000"/>
            </a:xfrm>
          </p:grpSpPr>
          <p:sp>
            <p:nvSpPr>
              <p:cNvPr id="49" name="Plechovka 48"/>
              <p:cNvSpPr/>
              <p:nvPr/>
            </p:nvSpPr>
            <p:spPr>
              <a:xfrm>
                <a:off x="1726306" y="1549301"/>
                <a:ext cx="360000" cy="36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527383" y="1601524"/>
                <a:ext cx="75784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b="1" dirty="0"/>
                  <a:t>2</a:t>
                </a:r>
                <a:r>
                  <a:rPr lang="cs-CZ" sz="1400" b="1" dirty="0" smtClean="0"/>
                  <a:t> kg</a:t>
                </a:r>
                <a:endParaRPr lang="cs-CZ" sz="1400" b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3036449" y="1608334"/>
              <a:ext cx="757845" cy="360000"/>
              <a:chOff x="1527383" y="1549301"/>
              <a:chExt cx="757845" cy="360000"/>
            </a:xfrm>
          </p:grpSpPr>
          <p:sp>
            <p:nvSpPr>
              <p:cNvPr id="47" name="Plechovka 46"/>
              <p:cNvSpPr/>
              <p:nvPr/>
            </p:nvSpPr>
            <p:spPr>
              <a:xfrm>
                <a:off x="1726306" y="1549301"/>
                <a:ext cx="360000" cy="36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1527383" y="1601524"/>
                <a:ext cx="75784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b="1" dirty="0"/>
                  <a:t>2</a:t>
                </a:r>
                <a:r>
                  <a:rPr lang="cs-CZ" sz="1400" b="1" dirty="0" smtClean="0"/>
                  <a:t> kg</a:t>
                </a:r>
                <a:endParaRPr lang="cs-CZ" sz="1400" b="1" dirty="0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3492016" y="1607324"/>
              <a:ext cx="757845" cy="360000"/>
              <a:chOff x="1527383" y="1549301"/>
              <a:chExt cx="757845" cy="360000"/>
            </a:xfrm>
          </p:grpSpPr>
          <p:sp>
            <p:nvSpPr>
              <p:cNvPr id="45" name="Plechovka 44"/>
              <p:cNvSpPr/>
              <p:nvPr/>
            </p:nvSpPr>
            <p:spPr>
              <a:xfrm>
                <a:off x="1726306" y="1549301"/>
                <a:ext cx="360000" cy="360000"/>
              </a:xfrm>
              <a:prstGeom prst="can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527383" y="1601524"/>
                <a:ext cx="75784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b="1" dirty="0"/>
                  <a:t>2</a:t>
                </a:r>
                <a:r>
                  <a:rPr lang="cs-CZ" sz="1400" b="1" dirty="0" smtClean="0"/>
                  <a:t> kg</a:t>
                </a:r>
                <a:endParaRPr lang="cs-CZ" sz="1400" b="1" dirty="0"/>
              </a:p>
            </p:txBody>
          </p:sp>
        </p:grpSp>
      </p:grpSp>
      <p:sp>
        <p:nvSpPr>
          <p:cNvPr id="34" name="TextovéPole 33"/>
          <p:cNvSpPr txBox="1"/>
          <p:nvPr/>
        </p:nvSpPr>
        <p:spPr>
          <a:xfrm>
            <a:off x="4932040" y="1548021"/>
            <a:ext cx="41044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Pokud zaměníme levou a pravou stranu rovnice, mají rovnice před úpravou i rovnice upravená </a:t>
            </a:r>
            <a:r>
              <a:rPr lang="cs-CZ" sz="3600" smtClean="0"/>
              <a:t>stejné kořeny.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9005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72" y="1412776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Číslo projektu: CZ.1.07/1.4.00/21.2637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</a:rPr>
              <a:t>: Rovnice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Miroslava Málková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</a:rPr>
              <a:t>: 16. března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8.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Vzdělávací </a:t>
            </a:r>
            <a:r>
              <a:rPr lang="cs-CZ" sz="1800" dirty="0">
                <a:solidFill>
                  <a:prstClr val="black"/>
                </a:solidFill>
              </a:rPr>
              <a:t>oblast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</a:rPr>
              <a:t>: Číslo a proměnná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Lineární rovnice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</a:rPr>
              <a:t>: Notebook, dataprojektor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</a:rPr>
              <a:t>: Vzdělávací materiál je určen k názornému vysvětlení ekvivalentních úprav užívaných při řešení rovnic.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6" name="TextovéPole 3"/>
          <p:cNvSpPr txBox="1"/>
          <p:nvPr/>
        </p:nvSpPr>
        <p:spPr>
          <a:xfrm>
            <a:off x="467544" y="5877272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877654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000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483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Rovnice Ekvivalentní úpravy rovnic</vt:lpstr>
      <vt:lpstr>1. ekvivalentní úprava</vt:lpstr>
      <vt:lpstr>1. ekvivalentní úprava</vt:lpstr>
      <vt:lpstr>1. ekvivalentní úprava</vt:lpstr>
      <vt:lpstr>1. ekvivalentní úprava</vt:lpstr>
      <vt:lpstr>2. ekvivalentní úprava</vt:lpstr>
      <vt:lpstr>2. ekvivalentní úprava</vt:lpstr>
      <vt:lpstr>2. ekvivalentní úprava</vt:lpstr>
      <vt:lpstr>2. ekvivalentní úprava</vt:lpstr>
      <vt:lpstr>3. ekvivalentní úprava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Ekvivalentní úpravy rovnic</dc:title>
  <dc:creator>malkova</dc:creator>
  <cp:lastModifiedBy>malkova</cp:lastModifiedBy>
  <cp:revision>30</cp:revision>
  <dcterms:created xsi:type="dcterms:W3CDTF">2012-04-08T15:39:26Z</dcterms:created>
  <dcterms:modified xsi:type="dcterms:W3CDTF">2013-06-01T19:37:50Z</dcterms:modified>
</cp:coreProperties>
</file>