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5DC89-8C29-4EB9-A560-28F28C1FBDBF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DE61-ACF9-4F85-ACC4-902888475E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755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5DC89-8C29-4EB9-A560-28F28C1FBDBF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DE61-ACF9-4F85-ACC4-902888475E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733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5DC89-8C29-4EB9-A560-28F28C1FBDBF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DE61-ACF9-4F85-ACC4-902888475E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026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5DC89-8C29-4EB9-A560-28F28C1FBDBF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DE61-ACF9-4F85-ACC4-902888475E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5DC89-8C29-4EB9-A560-28F28C1FBDBF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DE61-ACF9-4F85-ACC4-902888475E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887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5DC89-8C29-4EB9-A560-28F28C1FBDBF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DE61-ACF9-4F85-ACC4-902888475E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714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5DC89-8C29-4EB9-A560-28F28C1FBDBF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DE61-ACF9-4F85-ACC4-902888475E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928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5DC89-8C29-4EB9-A560-28F28C1FBDBF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DE61-ACF9-4F85-ACC4-902888475E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06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5DC89-8C29-4EB9-A560-28F28C1FBDBF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DE61-ACF9-4F85-ACC4-902888475E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124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5DC89-8C29-4EB9-A560-28F28C1FBDBF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DE61-ACF9-4F85-ACC4-902888475E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36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5DC89-8C29-4EB9-A560-28F28C1FBDBF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EDE61-ACF9-4F85-ACC4-902888475E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545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5DC89-8C29-4EB9-A560-28F28C1FBDBF}" type="datetimeFigureOut">
              <a:rPr lang="cs-CZ" smtClean="0"/>
              <a:t>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DEDE61-ACF9-4F85-ACC4-902888475E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528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cap="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 rovnic</a:t>
            </a:r>
            <a:endParaRPr lang="cs-CZ" sz="6000" b="1" cap="all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918018" y="5517232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VY_42_INOVACE_13_01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7775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Ekvivalentní úpravy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Kořen rovnice zůstane nezměněn, když:</a:t>
            </a:r>
          </a:p>
          <a:p>
            <a:pPr marL="514350" indent="-514350">
              <a:buAutoNum type="arabicParenR"/>
            </a:pPr>
            <a:r>
              <a:rPr lang="cs-CZ" dirty="0"/>
              <a:t>k</a:t>
            </a:r>
            <a:r>
              <a:rPr lang="cs-CZ" dirty="0" smtClean="0"/>
              <a:t> oběma stranám rovnice </a:t>
            </a:r>
            <a:r>
              <a:rPr lang="cs-CZ" b="1" dirty="0" smtClean="0"/>
              <a:t>přičteme nebo </a:t>
            </a:r>
            <a:r>
              <a:rPr lang="cs-CZ" dirty="0" smtClean="0"/>
              <a:t>od obou stran rovnice </a:t>
            </a:r>
            <a:r>
              <a:rPr lang="cs-CZ" b="1" dirty="0" smtClean="0"/>
              <a:t>odečteme stejné číslo </a:t>
            </a:r>
            <a:r>
              <a:rPr lang="cs-CZ" dirty="0" smtClean="0"/>
              <a:t>nebo stejný mnohočlen</a:t>
            </a:r>
          </a:p>
          <a:p>
            <a:pPr marL="514350" indent="-514350">
              <a:buAutoNum type="arabicParenR"/>
            </a:pPr>
            <a:r>
              <a:rPr lang="cs-CZ" dirty="0"/>
              <a:t>o</a:t>
            </a:r>
            <a:r>
              <a:rPr lang="cs-CZ" dirty="0" smtClean="0"/>
              <a:t>bě stany rovnice </a:t>
            </a:r>
            <a:r>
              <a:rPr lang="cs-CZ" b="1" dirty="0" smtClean="0"/>
              <a:t>vynásobíme nebo vydělíme stejným číslem </a:t>
            </a:r>
            <a:r>
              <a:rPr lang="cs-CZ" dirty="0" smtClean="0"/>
              <a:t>různým od nuly</a:t>
            </a:r>
          </a:p>
          <a:p>
            <a:pPr marL="514350" indent="-514350">
              <a:buAutoNum type="arabicParenR"/>
            </a:pPr>
            <a:r>
              <a:rPr lang="cs-CZ" dirty="0"/>
              <a:t>z</a:t>
            </a:r>
            <a:r>
              <a:rPr lang="cs-CZ" dirty="0" smtClean="0"/>
              <a:t>aměníme levou a pravou stranu rovnice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9150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2932880" y="4836228"/>
            <a:ext cx="538559" cy="545874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753033" y="3503512"/>
            <a:ext cx="792088" cy="536952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Obvyklý postup při řešení rovnic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1900807"/>
          </a:xfrm>
        </p:spPr>
        <p:txBody>
          <a:bodyPr>
            <a:noAutofit/>
          </a:bodyPr>
          <a:lstStyle/>
          <a:p>
            <a:r>
              <a:rPr lang="cs-CZ" sz="3000" dirty="0" smtClean="0"/>
              <a:t>Pomocí ekvivalentních úprav převeď všechny členy s neznámou na levou stranu rovnice a všechny členy bez neznámé (čísla) na pravou stranu rovnice.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38410" y="3418045"/>
            <a:ext cx="3312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u="sng" dirty="0" smtClean="0"/>
              <a:t>6x – 4 = 5x +7</a:t>
            </a:r>
            <a:endParaRPr lang="cs-CZ" sz="40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7631" y="3418045"/>
            <a:ext cx="12772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/ +4 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097564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6x – 4 </a:t>
            </a:r>
            <a:r>
              <a:rPr lang="cs-CZ" sz="4000" b="1" dirty="0" smtClean="0"/>
              <a:t>+ 4 </a:t>
            </a:r>
            <a:r>
              <a:rPr lang="cs-CZ" sz="4000" dirty="0" smtClean="0"/>
              <a:t>= 5x + 7 </a:t>
            </a:r>
            <a:r>
              <a:rPr lang="cs-CZ" sz="4000" b="1" dirty="0" smtClean="0"/>
              <a:t>+ 4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25996" y="4728484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6x = 5x + 11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14533" y="4728484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/–5x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1138" y="5301856"/>
            <a:ext cx="48620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6x </a:t>
            </a:r>
            <a:r>
              <a:rPr lang="cs-CZ" sz="4000" b="1" dirty="0" smtClean="0"/>
              <a:t>– 5x </a:t>
            </a:r>
            <a:r>
              <a:rPr lang="cs-CZ" sz="4000" dirty="0" smtClean="0"/>
              <a:t>= 5x + 11 </a:t>
            </a:r>
            <a:r>
              <a:rPr lang="cs-CZ" sz="4000" b="1" dirty="0" smtClean="0"/>
              <a:t>– 5x 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49077" y="5949280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/>
              <a:t>x = 11</a:t>
            </a:r>
            <a:endParaRPr lang="cs-CZ" sz="4000" u="sng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3312734"/>
            <a:ext cx="28438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Zk</a:t>
            </a:r>
            <a:r>
              <a:rPr lang="cs-CZ" sz="3200" dirty="0" smtClean="0"/>
              <a:t>.: </a:t>
            </a:r>
          </a:p>
          <a:p>
            <a:r>
              <a:rPr lang="cs-CZ" sz="3200" b="1" dirty="0" smtClean="0"/>
              <a:t>L</a:t>
            </a:r>
            <a:r>
              <a:rPr lang="cs-CZ" sz="3200" dirty="0" smtClean="0"/>
              <a:t> = 6 . 11 – 4 = </a:t>
            </a:r>
          </a:p>
          <a:p>
            <a:r>
              <a:rPr lang="cs-CZ" sz="3200" dirty="0" smtClean="0"/>
              <a:t>= 66 – 4 = 62</a:t>
            </a:r>
          </a:p>
          <a:p>
            <a:r>
              <a:rPr lang="cs-CZ" sz="3200" b="1" dirty="0" smtClean="0"/>
              <a:t>P</a:t>
            </a:r>
            <a:r>
              <a:rPr lang="cs-CZ" sz="3200" dirty="0" smtClean="0"/>
              <a:t> = 5 . 11 + 7 = = 55 + 7 = 62</a:t>
            </a:r>
          </a:p>
          <a:p>
            <a:r>
              <a:rPr lang="cs-CZ" sz="3200" b="1" dirty="0" smtClean="0"/>
              <a:t>L = P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259438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6" grpId="0" animBg="1"/>
      <p:bldP spid="2" grpId="0"/>
      <p:bldP spid="3" grpId="0" build="p"/>
      <p:bldP spid="5" grpId="0"/>
      <p:bldP spid="7" grpId="0"/>
      <p:bldP spid="9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/>
              <a:t>Vyřeš následující rovnice</a:t>
            </a:r>
            <a:endParaRPr lang="cs-CZ" sz="3600" u="sng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107504" y="1600201"/>
            <a:ext cx="3096344" cy="67667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1)</a:t>
            </a:r>
            <a:r>
              <a:rPr lang="cs-CZ" dirty="0" smtClean="0"/>
              <a:t>  </a:t>
            </a:r>
            <a:r>
              <a:rPr lang="cs-CZ" u="sng" dirty="0" smtClean="0"/>
              <a:t>5x – 4 = 2x + 8</a:t>
            </a:r>
            <a:endParaRPr lang="cs-CZ" u="sng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2948136" cy="67667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2)  </a:t>
            </a:r>
            <a:r>
              <a:rPr lang="cs-CZ" u="sng" dirty="0" smtClean="0"/>
              <a:t>3x + 7 = 8x + 32</a:t>
            </a:r>
            <a:endParaRPr lang="cs-CZ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1619869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/ + 4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59632" y="2143089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5x = 2x + 12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47864" y="2143089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/ – 2x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2666309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3x = 12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97814" y="2666309"/>
            <a:ext cx="9001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/ : 3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03648" y="3189529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x = 4</a:t>
            </a:r>
            <a:endParaRPr lang="cs-CZ" sz="2800" u="sng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7544" y="3984038"/>
            <a:ext cx="43204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.: L = 5. 4 – 4 = </a:t>
            </a:r>
          </a:p>
          <a:p>
            <a:r>
              <a:rPr lang="cs-CZ" sz="2800" dirty="0" smtClean="0"/>
              <a:t>          = 20 – 4 = 16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P = 2. 4 + 8 =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= 8 + 8 = 16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</a:t>
            </a:r>
            <a:r>
              <a:rPr lang="cs-CZ" sz="2800" u="sng" dirty="0" smtClean="0"/>
              <a:t>L = P</a:t>
            </a:r>
            <a:endParaRPr lang="cs-CZ" sz="2800" u="sng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740352" y="1619869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/ –7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16116" y="214347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3x = 8x + 25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40352" y="2143478"/>
            <a:ext cx="1043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/ – 8x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36096" y="266669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–5x = 25 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415808" y="266669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/ : (–5)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760640" y="3189918"/>
            <a:ext cx="1979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x = – 5</a:t>
            </a:r>
            <a:endParaRPr lang="cs-CZ" sz="2800" u="sng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88024" y="3984038"/>
            <a:ext cx="374441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Zk</a:t>
            </a:r>
            <a:r>
              <a:rPr lang="cs-CZ" sz="2800" dirty="0" smtClean="0"/>
              <a:t>.: L = 3 . (–5) + 7 =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= – 15 + 7 = – 8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P = 8 . (–5) + 32 =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= – 40 + 32 = – 8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</a:t>
            </a:r>
            <a:r>
              <a:rPr lang="cs-CZ" sz="2800" u="sng" dirty="0" smtClean="0"/>
              <a:t>L = P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74944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9" grpId="0" build="p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u="sng" dirty="0" smtClean="0"/>
              <a:t>Pokud je zadání rovnice složitější, dodržuj následující postup:</a:t>
            </a:r>
            <a:endParaRPr lang="cs-CZ" sz="28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cs-CZ" dirty="0"/>
              <a:t>z</a:t>
            </a:r>
            <a:r>
              <a:rPr lang="cs-CZ" dirty="0" smtClean="0"/>
              <a:t>jednoduš pravou i levou stranu rovnice (proveď naznačené početní úkony)</a:t>
            </a:r>
          </a:p>
          <a:p>
            <a:r>
              <a:rPr lang="cs-CZ" dirty="0"/>
              <a:t>p</a:t>
            </a:r>
            <a:r>
              <a:rPr lang="cs-CZ" dirty="0" smtClean="0"/>
              <a:t>řeveď členy s neznámou na levou stranu rovnice</a:t>
            </a:r>
          </a:p>
          <a:p>
            <a:r>
              <a:rPr lang="cs-CZ" dirty="0"/>
              <a:t>č</a:t>
            </a:r>
            <a:r>
              <a:rPr lang="cs-CZ" dirty="0" smtClean="0"/>
              <a:t>ísla převeď na pravou stranu rovnice</a:t>
            </a:r>
          </a:p>
          <a:p>
            <a:r>
              <a:rPr lang="cs-CZ" dirty="0"/>
              <a:t>u</a:t>
            </a:r>
            <a:r>
              <a:rPr lang="cs-CZ" dirty="0" smtClean="0"/>
              <a:t>rči kořen rovnice</a:t>
            </a:r>
          </a:p>
          <a:p>
            <a:r>
              <a:rPr lang="cs-CZ" dirty="0"/>
              <a:t>p</a:t>
            </a:r>
            <a:r>
              <a:rPr lang="cs-CZ" dirty="0" smtClean="0"/>
              <a:t>roveď zkoušku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139952" y="1628800"/>
            <a:ext cx="4536504" cy="74868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2600" u="sng" dirty="0" smtClean="0"/>
              <a:t>3x – 2 – 9x + 20 + 7x = 12 – 5x</a:t>
            </a:r>
            <a:endParaRPr lang="cs-CZ" sz="2600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95421" y="2171495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 + 18 = 12 – 5x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17775" y="2159347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 – 18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19843" y="2579142"/>
            <a:ext cx="1726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 = – 6 – 5x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96658" y="2579142"/>
            <a:ext cx="1042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 + 5x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63473" y="3029142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6x = – 6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57131" y="3017477"/>
            <a:ext cx="11975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 : 6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09561" y="3490807"/>
            <a:ext cx="10957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x = – 1</a:t>
            </a:r>
            <a:endParaRPr lang="cs-CZ" sz="2400" u="sng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29881" y="4437111"/>
            <a:ext cx="47880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Zk</a:t>
            </a:r>
            <a:r>
              <a:rPr lang="cs-CZ" sz="2400" dirty="0" smtClean="0"/>
              <a:t>.: L = 3 . (–1) – 2 – 9. (–1) + 20 +</a:t>
            </a:r>
          </a:p>
          <a:p>
            <a:r>
              <a:rPr lang="cs-CZ" sz="2400" dirty="0" smtClean="0"/>
              <a:t>          + 7 . (–1) = – 3 – 2 + 9 + 20 – 7 =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= 17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P = 12 – 5 . (–1) = 12 + 5 = 17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</a:t>
            </a:r>
            <a:r>
              <a:rPr lang="cs-CZ" sz="2400" u="sng" dirty="0" smtClean="0"/>
              <a:t>L = P</a:t>
            </a: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val="3575774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dirty="0" smtClean="0"/>
              <a:t>Řeš následující rovnice, nezapomeň na zkoušku: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268760"/>
            <a:ext cx="6264696" cy="4968552"/>
          </a:xfrm>
        </p:spPr>
        <p:txBody>
          <a:bodyPr/>
          <a:lstStyle/>
          <a:p>
            <a:r>
              <a:rPr lang="cs-CZ" dirty="0" smtClean="0"/>
              <a:t>12y  + 5 – 4y + 22 – 3 = 4y – 4</a:t>
            </a:r>
          </a:p>
          <a:p>
            <a:r>
              <a:rPr lang="cs-CZ" dirty="0" smtClean="0"/>
              <a:t>5x = 4 – 10x + 4 + 8x  </a:t>
            </a:r>
          </a:p>
          <a:p>
            <a:r>
              <a:rPr lang="cs-CZ" dirty="0" smtClean="0"/>
              <a:t>8x – 6 – 2x – 2 = 3x + 7</a:t>
            </a:r>
          </a:p>
          <a:p>
            <a:r>
              <a:rPr lang="cs-CZ" dirty="0" smtClean="0"/>
              <a:t>1,7y – 2,1 – 0,4y + 1,8 = 1,9 + 0,2y</a:t>
            </a:r>
          </a:p>
          <a:p>
            <a:r>
              <a:rPr lang="cs-CZ" dirty="0" smtClean="0"/>
              <a:t>0 = z + 6 +2z – 13 + 4z</a:t>
            </a:r>
          </a:p>
          <a:p>
            <a:r>
              <a:rPr lang="cs-CZ" dirty="0" smtClean="0"/>
              <a:t>17 – 4y + 4 – 3y = 1 – y</a:t>
            </a:r>
          </a:p>
          <a:p>
            <a:r>
              <a:rPr lang="cs-CZ" dirty="0" smtClean="0"/>
              <a:t>26x – 14 – 9x = 22 + 15x + 14x</a:t>
            </a:r>
          </a:p>
          <a:p>
            <a:r>
              <a:rPr lang="cs-CZ" dirty="0" smtClean="0"/>
              <a:t>2 + 6x – 10 = 22 – 4x + 5 + 3x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11752" y="1406185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 smtClean="0">
                <a:solidFill>
                  <a:srgbClr val="FF0000"/>
                </a:solidFill>
              </a:rPr>
              <a:t>y = –7, L = P = – 32</a:t>
            </a:r>
            <a:endParaRPr lang="cs-CZ" sz="20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448888" y="1916832"/>
                <a:ext cx="2664296" cy="5280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cs-CZ" sz="2000" dirty="0" smtClean="0">
                    <a:solidFill>
                      <a:srgbClr val="FF0000"/>
                    </a:solidFill>
                  </a:rPr>
                  <a:t>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rgbClr val="FF0000"/>
                    </a:solidFill>
                  </a:rPr>
                  <a:t> , L = P =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0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40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endParaRPr lang="cs-CZ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8888" y="1916832"/>
                <a:ext cx="2664296" cy="528030"/>
              </a:xfrm>
              <a:prstGeom prst="rect">
                <a:avLst/>
              </a:prstGeom>
              <a:blipFill rotWithShape="1">
                <a:blip r:embed="rId2"/>
                <a:stretch>
                  <a:fillRect b="-80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6942568" y="2492896"/>
            <a:ext cx="2201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 smtClean="0">
                <a:solidFill>
                  <a:srgbClr val="FF0000"/>
                </a:solidFill>
              </a:rPr>
              <a:t>x = 5, L = P = 22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11967" y="3140968"/>
            <a:ext cx="21247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 smtClean="0">
                <a:solidFill>
                  <a:srgbClr val="FF0000"/>
                </a:solidFill>
              </a:rPr>
              <a:t>y = 2, L = P = 2,3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17520" y="3728963"/>
            <a:ext cx="1826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>
                <a:solidFill>
                  <a:srgbClr val="FF0000"/>
                </a:solidFill>
              </a:rPr>
              <a:t>z</a:t>
            </a:r>
            <a:r>
              <a:rPr lang="cs-CZ" sz="2000" dirty="0" smtClean="0">
                <a:solidFill>
                  <a:srgbClr val="FF0000"/>
                </a:solidFill>
              </a:rPr>
              <a:t> = 1, L = P = 0</a:t>
            </a:r>
            <a:endParaRPr lang="cs-CZ" sz="20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981151" y="4221088"/>
                <a:ext cx="2155560" cy="5291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cs-CZ" sz="2000" dirty="0" smtClean="0">
                    <a:solidFill>
                      <a:srgbClr val="FF0000"/>
                    </a:solidFill>
                  </a:rPr>
                  <a:t>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rgbClr val="FF0000"/>
                    </a:solidFill>
                  </a:rPr>
                  <a:t> , L = P =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0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81151" y="4221088"/>
                <a:ext cx="2155560" cy="529184"/>
              </a:xfrm>
              <a:prstGeom prst="rect">
                <a:avLst/>
              </a:prstGeom>
              <a:blipFill rotWithShape="1">
                <a:blip r:embed="rId3"/>
                <a:stretch>
                  <a:fillRect b="-80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6945147" y="4869160"/>
            <a:ext cx="22275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 smtClean="0">
                <a:solidFill>
                  <a:srgbClr val="FF0000"/>
                </a:solidFill>
              </a:rPr>
              <a:t>x = – 3, L = P = –65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92904" y="5445224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000" dirty="0" smtClean="0">
                <a:solidFill>
                  <a:srgbClr val="FF0000"/>
                </a:solidFill>
              </a:rPr>
              <a:t>x = 5, L = P = 22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892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4777" y="1052736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Škola: Základní škola Trávníky Otrokovice, příspěvková organizace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Číslo projektu: CZ.1.07/1.4.00/21.2637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Název výukového materiálu</a:t>
            </a:r>
            <a:r>
              <a:rPr lang="cs-CZ" sz="1800" dirty="0" smtClean="0">
                <a:solidFill>
                  <a:prstClr val="black"/>
                </a:solidFill>
              </a:rPr>
              <a:t>: Řešení rovnic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Autor</a:t>
            </a:r>
            <a:r>
              <a:rPr lang="cs-CZ" sz="1800" dirty="0" smtClean="0">
                <a:solidFill>
                  <a:prstClr val="black"/>
                </a:solidFill>
              </a:rPr>
              <a:t>: Mgr. Miroslava Málková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Vytvořeno</a:t>
            </a:r>
            <a:r>
              <a:rPr lang="cs-CZ" sz="1800" dirty="0" smtClean="0">
                <a:solidFill>
                  <a:prstClr val="black"/>
                </a:solidFill>
              </a:rPr>
              <a:t>: 22. března 2012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Ročník</a:t>
            </a:r>
            <a:r>
              <a:rPr lang="cs-CZ" sz="1800" dirty="0" smtClean="0">
                <a:solidFill>
                  <a:prstClr val="black"/>
                </a:solidFill>
              </a:rPr>
              <a:t>: 8.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Vzdělávací oblast</a:t>
            </a:r>
            <a:r>
              <a:rPr lang="cs-CZ" sz="1800" dirty="0" smtClean="0">
                <a:solidFill>
                  <a:prstClr val="black"/>
                </a:solidFill>
              </a:rPr>
              <a:t>: Matematika a její aplikace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Vzdělávací obor</a:t>
            </a:r>
            <a:r>
              <a:rPr lang="cs-CZ" sz="1800" dirty="0" smtClean="0">
                <a:solidFill>
                  <a:prstClr val="black"/>
                </a:solidFill>
              </a:rPr>
              <a:t>: Matematika a její aplikace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Tematický okruh</a:t>
            </a:r>
            <a:r>
              <a:rPr lang="cs-CZ" sz="1800" dirty="0" smtClean="0">
                <a:solidFill>
                  <a:prstClr val="black"/>
                </a:solidFill>
              </a:rPr>
              <a:t>: Číslo a proměnná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Téma</a:t>
            </a:r>
            <a:r>
              <a:rPr lang="cs-CZ" sz="1800" dirty="0" smtClean="0">
                <a:solidFill>
                  <a:prstClr val="black"/>
                </a:solidFill>
              </a:rPr>
              <a:t>: Lineární rovnice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Pomůcky</a:t>
            </a:r>
            <a:r>
              <a:rPr lang="cs-CZ" sz="1800" dirty="0" smtClean="0">
                <a:solidFill>
                  <a:prstClr val="black"/>
                </a:solidFill>
              </a:rPr>
              <a:t>: notebook, dataprojektor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Anotace</a:t>
            </a:r>
            <a:r>
              <a:rPr lang="cs-CZ" sz="1800" dirty="0" smtClean="0">
                <a:solidFill>
                  <a:prstClr val="black"/>
                </a:solidFill>
              </a:rPr>
              <a:t>: Vzdělávací materiál je určen k předvedení obvyklého postupu řešení rovnic a doplněn zadáním několika rovnic k procvičení. 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>
                  <a:tint val="75000"/>
                </a:prstClr>
              </a:solidFill>
            </a:endParaRP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332656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Tato práce je šířena pod licencí CC BY-SA 3.0. Odkazy a citace jsou platné k datu vytvoření této práce.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6754" y="5445224"/>
            <a:ext cx="8532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Všechny objekty použité k vytvoření tohoto materiálu jsou součástí softwaru Microsoft® Office.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4840" y="6183803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Texty jsou vlastní originální tvorbou autora.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6661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744</Words>
  <Application>Microsoft Office PowerPoint</Application>
  <PresentationFormat>Předvádění na obrazovce (4:3)</PresentationFormat>
  <Paragraphs>97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Řešení rovnic</vt:lpstr>
      <vt:lpstr>Ekvivalentní úpravy</vt:lpstr>
      <vt:lpstr>Obvyklý postup při řešení rovnic</vt:lpstr>
      <vt:lpstr>Vyřeš následující rovnice</vt:lpstr>
      <vt:lpstr>Pokud je zadání rovnice složitější, dodržuj následující postup:</vt:lpstr>
      <vt:lpstr>Řeš následující rovnice, nezapomeň na zkoušku: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rovnic</dc:title>
  <dc:creator>malkova</dc:creator>
  <cp:lastModifiedBy>malkova</cp:lastModifiedBy>
  <cp:revision>26</cp:revision>
  <dcterms:created xsi:type="dcterms:W3CDTF">2012-04-14T14:45:11Z</dcterms:created>
  <dcterms:modified xsi:type="dcterms:W3CDTF">2013-03-02T00:28:48Z</dcterms:modified>
</cp:coreProperties>
</file>