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1206" y="1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E897E9-4CC4-4324-B21E-AF1FCDF24AFD}" type="datetimeFigureOut">
              <a:rPr lang="cs-CZ" smtClean="0"/>
              <a:t>1.6.2013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BDC496-587F-4DF4-9DDC-AC2F764D6C1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8487053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E897E9-4CC4-4324-B21E-AF1FCDF24AFD}" type="datetimeFigureOut">
              <a:rPr lang="cs-CZ" smtClean="0"/>
              <a:t>1.6.2013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BDC496-587F-4DF4-9DDC-AC2F764D6C1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7696339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E897E9-4CC4-4324-B21E-AF1FCDF24AFD}" type="datetimeFigureOut">
              <a:rPr lang="cs-CZ" smtClean="0"/>
              <a:t>1.6.2013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BDC496-587F-4DF4-9DDC-AC2F764D6C1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4746621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E897E9-4CC4-4324-B21E-AF1FCDF24AFD}" type="datetimeFigureOut">
              <a:rPr lang="cs-CZ" smtClean="0"/>
              <a:t>1.6.2013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BDC496-587F-4DF4-9DDC-AC2F764D6C1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530328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E897E9-4CC4-4324-B21E-AF1FCDF24AFD}" type="datetimeFigureOut">
              <a:rPr lang="cs-CZ" smtClean="0"/>
              <a:t>1.6.2013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BDC496-587F-4DF4-9DDC-AC2F764D6C1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373758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E897E9-4CC4-4324-B21E-AF1FCDF24AFD}" type="datetimeFigureOut">
              <a:rPr lang="cs-CZ" smtClean="0"/>
              <a:t>1.6.2013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BDC496-587F-4DF4-9DDC-AC2F764D6C1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5303349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E897E9-4CC4-4324-B21E-AF1FCDF24AFD}" type="datetimeFigureOut">
              <a:rPr lang="cs-CZ" smtClean="0"/>
              <a:t>1.6.2013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BDC496-587F-4DF4-9DDC-AC2F764D6C1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363361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E897E9-4CC4-4324-B21E-AF1FCDF24AFD}" type="datetimeFigureOut">
              <a:rPr lang="cs-CZ" smtClean="0"/>
              <a:t>1.6.2013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BDC496-587F-4DF4-9DDC-AC2F764D6C1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1121963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E897E9-4CC4-4324-B21E-AF1FCDF24AFD}" type="datetimeFigureOut">
              <a:rPr lang="cs-CZ" smtClean="0"/>
              <a:t>1.6.2013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BDC496-587F-4DF4-9DDC-AC2F764D6C1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3652913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E897E9-4CC4-4324-B21E-AF1FCDF24AFD}" type="datetimeFigureOut">
              <a:rPr lang="cs-CZ" smtClean="0"/>
              <a:t>1.6.2013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BDC496-587F-4DF4-9DDC-AC2F764D6C1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1024023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E897E9-4CC4-4324-B21E-AF1FCDF24AFD}" type="datetimeFigureOut">
              <a:rPr lang="cs-CZ" smtClean="0"/>
              <a:t>1.6.2013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BDC496-587F-4DF4-9DDC-AC2F764D6C1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469681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0"/>
                <a:lumOff val="100000"/>
              </a:schemeClr>
            </a:gs>
            <a:gs pos="50000">
              <a:schemeClr val="accent6">
                <a:lumMod val="40000"/>
                <a:lumOff val="60000"/>
              </a:schemeClr>
            </a:gs>
            <a:gs pos="100000">
              <a:schemeClr val="accent6">
                <a:lumMod val="70000"/>
                <a:lumOff val="3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CE897E9-4CC4-4324-B21E-AF1FCDF24AFD}" type="datetimeFigureOut">
              <a:rPr lang="cs-CZ" smtClean="0"/>
              <a:t>1.6.2013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BDC496-587F-4DF4-9DDC-AC2F764D6C1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391721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874639"/>
          </a:xfrm>
        </p:spPr>
        <p:txBody>
          <a:bodyPr>
            <a:noAutofit/>
          </a:bodyPr>
          <a:lstStyle/>
          <a:p>
            <a:r>
              <a:rPr lang="cs-CZ" sz="6600" b="1" dirty="0" smtClean="0"/>
              <a:t>Rovnice se závorkami a se zlomky</a:t>
            </a:r>
            <a:endParaRPr lang="cs-CZ" sz="6600" b="1" dirty="0"/>
          </a:p>
        </p:txBody>
      </p:sp>
      <p:pic>
        <p:nvPicPr>
          <p:cNvPr id="3" name="Picture 2" descr="Y:\Log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63688" y="0"/>
            <a:ext cx="5781675" cy="1447800"/>
          </a:xfrm>
          <a:prstGeom prst="rect">
            <a:avLst/>
          </a:prstGeom>
          <a:noFill/>
        </p:spPr>
      </p:pic>
      <p:sp>
        <p:nvSpPr>
          <p:cNvPr id="4" name="Obdélník 3"/>
          <p:cNvSpPr/>
          <p:nvPr/>
        </p:nvSpPr>
        <p:spPr>
          <a:xfrm>
            <a:off x="887217" y="5445224"/>
            <a:ext cx="243598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 smtClean="0"/>
              <a:t>VY_42_INOVACE_14_01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8434193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u="sng" dirty="0" smtClean="0"/>
              <a:t>Rovnice se závorkami</a:t>
            </a:r>
            <a:endParaRPr lang="cs-CZ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1600201"/>
            <a:ext cx="8712968" cy="604664"/>
          </a:xfrm>
        </p:spPr>
        <p:txBody>
          <a:bodyPr>
            <a:normAutofit/>
          </a:bodyPr>
          <a:lstStyle/>
          <a:p>
            <a:r>
              <a:rPr lang="cs-CZ" sz="2800" dirty="0" smtClean="0"/>
              <a:t>Při řešení tohoto typu rovnic nejdříve </a:t>
            </a:r>
            <a:r>
              <a:rPr lang="cs-CZ" sz="2800" b="1" dirty="0" smtClean="0"/>
              <a:t>odstraň závorky</a:t>
            </a:r>
            <a:r>
              <a:rPr lang="cs-CZ" sz="2800" dirty="0" smtClean="0"/>
              <a:t>.</a:t>
            </a:r>
            <a:endParaRPr lang="cs-CZ" sz="28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672271" y="2299014"/>
            <a:ext cx="368370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u="sng" dirty="0" smtClean="0"/>
              <a:t>5. (x – 8) = 4 . (x – 7)</a:t>
            </a:r>
            <a:endParaRPr lang="cs-CZ" sz="3200" u="sng" dirty="0"/>
          </a:p>
        </p:txBody>
      </p:sp>
      <p:sp>
        <p:nvSpPr>
          <p:cNvPr id="6" name="TextovéPole 5"/>
          <p:cNvSpPr txBox="1"/>
          <p:nvPr/>
        </p:nvSpPr>
        <p:spPr>
          <a:xfrm>
            <a:off x="899592" y="2973613"/>
            <a:ext cx="29523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5x – 40 = 4x - 28</a:t>
            </a:r>
            <a:endParaRPr lang="cs-CZ" sz="32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3995936" y="2973612"/>
            <a:ext cx="151216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/ + 40</a:t>
            </a:r>
            <a:endParaRPr lang="cs-CZ" sz="32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1691680" y="3558387"/>
            <a:ext cx="29523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5x = 4x + 12</a:t>
            </a:r>
            <a:endParaRPr lang="cs-CZ" sz="32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3995936" y="3558386"/>
            <a:ext cx="14401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/ - 4x</a:t>
            </a:r>
            <a:endParaRPr lang="cs-CZ" sz="32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1914600" y="4075640"/>
            <a:ext cx="163712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u="sng" dirty="0" smtClean="0"/>
              <a:t>x = 12</a:t>
            </a:r>
            <a:endParaRPr lang="cs-CZ" sz="3200" u="sng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5652120" y="2299014"/>
            <a:ext cx="3096344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err="1" smtClean="0"/>
              <a:t>Zk</a:t>
            </a:r>
            <a:r>
              <a:rPr lang="cs-CZ" sz="3200" dirty="0" smtClean="0"/>
              <a:t>.:</a:t>
            </a:r>
          </a:p>
          <a:p>
            <a:r>
              <a:rPr lang="cs-CZ" sz="3200" dirty="0" smtClean="0"/>
              <a:t>L = 5 . (12 – 8) =</a:t>
            </a:r>
          </a:p>
          <a:p>
            <a:r>
              <a:rPr lang="cs-CZ" sz="3200" dirty="0"/>
              <a:t> </a:t>
            </a:r>
            <a:r>
              <a:rPr lang="cs-CZ" sz="3200" dirty="0" smtClean="0"/>
              <a:t>  = 5. 4 = 20</a:t>
            </a:r>
          </a:p>
          <a:p>
            <a:r>
              <a:rPr lang="cs-CZ" sz="3200" dirty="0" smtClean="0"/>
              <a:t>P = 4 . (12 – 7)</a:t>
            </a:r>
          </a:p>
          <a:p>
            <a:r>
              <a:rPr lang="cs-CZ" sz="3200" dirty="0"/>
              <a:t> </a:t>
            </a:r>
            <a:r>
              <a:rPr lang="cs-CZ" sz="3200" dirty="0" smtClean="0"/>
              <a:t>  = 4 . 5 = 20</a:t>
            </a:r>
          </a:p>
          <a:p>
            <a:r>
              <a:rPr lang="cs-CZ" sz="3200" u="sng" dirty="0" smtClean="0"/>
              <a:t>L = P</a:t>
            </a:r>
            <a:endParaRPr lang="cs-CZ" sz="3200" u="sng" dirty="0"/>
          </a:p>
        </p:txBody>
      </p:sp>
    </p:spTree>
    <p:extLst>
      <p:ext uri="{BB962C8B-B14F-4D97-AF65-F5344CB8AC3E}">
        <p14:creationId xmlns:p14="http://schemas.microsoft.com/office/powerpoint/2010/main" val="13117529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5" grpId="0"/>
      <p:bldP spid="6" grpId="0"/>
      <p:bldP spid="7" grpId="0"/>
      <p:bldP spid="8" grpId="0"/>
      <p:bldP spid="9" grpId="0"/>
      <p:bldP spid="10" grpId="0"/>
      <p:bldP spid="11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>
            <a:normAutofit/>
          </a:bodyPr>
          <a:lstStyle/>
          <a:p>
            <a:r>
              <a:rPr lang="cs-CZ" sz="4000" u="sng" dirty="0" smtClean="0"/>
              <a:t>Další vzorově vyřešené rovnice:</a:t>
            </a:r>
            <a:endParaRPr lang="cs-CZ" sz="4000" u="sng" dirty="0"/>
          </a:p>
        </p:txBody>
      </p:sp>
      <p:sp>
        <p:nvSpPr>
          <p:cNvPr id="4" name="TextovéPole 3"/>
          <p:cNvSpPr txBox="1"/>
          <p:nvPr/>
        </p:nvSpPr>
        <p:spPr>
          <a:xfrm>
            <a:off x="479376" y="1556792"/>
            <a:ext cx="506473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1)   </a:t>
            </a:r>
            <a:r>
              <a:rPr lang="cs-CZ" sz="3200" u="sng" dirty="0" smtClean="0"/>
              <a:t>4 . (x – 3) – 3 . (x + 5) = 0 </a:t>
            </a:r>
            <a:endParaRPr lang="cs-CZ" sz="3200" u="sng" dirty="0"/>
          </a:p>
        </p:txBody>
      </p:sp>
      <p:sp>
        <p:nvSpPr>
          <p:cNvPr id="5" name="TextovéPole 4"/>
          <p:cNvSpPr txBox="1"/>
          <p:nvPr/>
        </p:nvSpPr>
        <p:spPr>
          <a:xfrm>
            <a:off x="1755215" y="2193327"/>
            <a:ext cx="38164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4x – 12 – 3x </a:t>
            </a:r>
            <a:r>
              <a:rPr lang="cs-CZ" sz="3200" dirty="0"/>
              <a:t>–</a:t>
            </a:r>
            <a:r>
              <a:rPr lang="cs-CZ" sz="3200" dirty="0" smtClean="0"/>
              <a:t> 15 = 0</a:t>
            </a:r>
            <a:endParaRPr lang="cs-CZ" sz="32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3529105" y="2778101"/>
            <a:ext cx="237626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x – 27 = 0</a:t>
            </a:r>
            <a:endParaRPr lang="cs-CZ" sz="32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5400092" y="2778100"/>
            <a:ext cx="151216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/ + 27</a:t>
            </a:r>
            <a:endParaRPr lang="cs-CZ" sz="32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4346318" y="3303679"/>
            <a:ext cx="161895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u="sng" dirty="0" smtClean="0"/>
              <a:t>x = 27</a:t>
            </a:r>
            <a:endParaRPr lang="cs-CZ" sz="3200" u="sng" dirty="0"/>
          </a:p>
        </p:txBody>
      </p:sp>
      <p:sp>
        <p:nvSpPr>
          <p:cNvPr id="10" name="TextovéPole 9"/>
          <p:cNvSpPr txBox="1"/>
          <p:nvPr/>
        </p:nvSpPr>
        <p:spPr>
          <a:xfrm>
            <a:off x="899592" y="4149080"/>
            <a:ext cx="7992888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err="1" smtClean="0"/>
              <a:t>Zk</a:t>
            </a:r>
            <a:r>
              <a:rPr lang="cs-CZ" sz="3200" dirty="0" smtClean="0"/>
              <a:t>.:</a:t>
            </a:r>
          </a:p>
          <a:p>
            <a:r>
              <a:rPr lang="cs-CZ" sz="3200" dirty="0" smtClean="0"/>
              <a:t>L = 4 . (27 – 3) – 3 . (27 + 5) = 4 . 24 – 3. 32 =</a:t>
            </a:r>
          </a:p>
          <a:p>
            <a:r>
              <a:rPr lang="cs-CZ" sz="3200" dirty="0"/>
              <a:t> </a:t>
            </a:r>
            <a:r>
              <a:rPr lang="cs-CZ" sz="3200" dirty="0" smtClean="0"/>
              <a:t>  = 96 – 96 = 0</a:t>
            </a:r>
          </a:p>
          <a:p>
            <a:r>
              <a:rPr lang="cs-CZ" sz="3200" dirty="0" smtClean="0"/>
              <a:t>P = 0                                        </a:t>
            </a:r>
            <a:r>
              <a:rPr lang="cs-CZ" sz="3200" u="sng" dirty="0" smtClean="0"/>
              <a:t>L = P</a:t>
            </a:r>
            <a:endParaRPr lang="cs-CZ" sz="3200" dirty="0" smtClean="0"/>
          </a:p>
        </p:txBody>
      </p:sp>
    </p:spTree>
    <p:extLst>
      <p:ext uri="{BB962C8B-B14F-4D97-AF65-F5344CB8AC3E}">
        <p14:creationId xmlns:p14="http://schemas.microsoft.com/office/powerpoint/2010/main" val="32240103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/>
      <p:bldP spid="7" grpId="0"/>
      <p:bldP spid="8" grpId="0"/>
      <p:bldP spid="9" grpId="0"/>
      <p:bldP spid="1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1116" y="116632"/>
            <a:ext cx="8229600" cy="922114"/>
          </a:xfrm>
        </p:spPr>
        <p:txBody>
          <a:bodyPr/>
          <a:lstStyle/>
          <a:p>
            <a:r>
              <a:rPr lang="cs-CZ" u="sng" dirty="0" smtClean="0"/>
              <a:t>Další vzorově vyřešené rovnice: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697066" y="1124744"/>
            <a:ext cx="73448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2)   </a:t>
            </a:r>
            <a:r>
              <a:rPr lang="cs-CZ" sz="3200" u="sng" dirty="0" smtClean="0"/>
              <a:t>6 . (2x – 5) + 7x – 44 = 7 . (8 – 3x) + 70</a:t>
            </a:r>
            <a:endParaRPr lang="cs-CZ" sz="3200" u="sng" dirty="0"/>
          </a:p>
        </p:txBody>
      </p:sp>
      <p:sp>
        <p:nvSpPr>
          <p:cNvPr id="5" name="TextovéPole 4"/>
          <p:cNvSpPr txBox="1"/>
          <p:nvPr/>
        </p:nvSpPr>
        <p:spPr>
          <a:xfrm>
            <a:off x="1619672" y="1749619"/>
            <a:ext cx="61206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12x – 30 + 7x – 44 = 56 – 21x + 70</a:t>
            </a:r>
            <a:endParaRPr lang="cs-CZ" sz="32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3192791" y="2334394"/>
            <a:ext cx="468052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19x – 74 = 126 – 21x</a:t>
            </a:r>
            <a:endParaRPr lang="cs-CZ" sz="32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6930516" y="2334394"/>
            <a:ext cx="176368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/ + 74</a:t>
            </a:r>
            <a:endParaRPr lang="cs-CZ" sz="32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3964779" y="2886042"/>
            <a:ext cx="309634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19x = 200 – 21x</a:t>
            </a:r>
            <a:endParaRPr lang="cs-CZ" sz="32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6858864" y="2884786"/>
            <a:ext cx="161967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/ + 21x</a:t>
            </a:r>
            <a:endParaRPr lang="cs-CZ" sz="32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3964779" y="3401675"/>
            <a:ext cx="22322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40x = 200</a:t>
            </a:r>
            <a:endParaRPr lang="cs-CZ" sz="32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6246796" y="3401675"/>
            <a:ext cx="122413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/ : 40</a:t>
            </a:r>
            <a:endParaRPr lang="cs-CZ" sz="3200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4369474" y="3880604"/>
            <a:ext cx="14401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u="sng" dirty="0" smtClean="0"/>
              <a:t>x = 5</a:t>
            </a:r>
            <a:endParaRPr lang="cs-CZ" sz="3200" u="sng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683568" y="4581128"/>
            <a:ext cx="8244408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err="1" smtClean="0"/>
              <a:t>Zk</a:t>
            </a:r>
            <a:r>
              <a:rPr lang="cs-CZ" sz="3200" dirty="0" smtClean="0"/>
              <a:t>.: L = 6 . (2 . 5 – 5) + 7. 5 – 44 = 6 . 5 + 35 – 44 = </a:t>
            </a:r>
          </a:p>
          <a:p>
            <a:r>
              <a:rPr lang="cs-CZ" sz="3200" dirty="0"/>
              <a:t> </a:t>
            </a:r>
            <a:r>
              <a:rPr lang="cs-CZ" sz="3200" dirty="0" smtClean="0"/>
              <a:t>         = 30 + 35 – 44 = 21</a:t>
            </a:r>
          </a:p>
          <a:p>
            <a:r>
              <a:rPr lang="cs-CZ" sz="3200" dirty="0"/>
              <a:t> </a:t>
            </a:r>
            <a:r>
              <a:rPr lang="cs-CZ" sz="3200" dirty="0" smtClean="0"/>
              <a:t>      P = 7 . (8 – 3 . 5) + 70 = 7. (8 – 15) + 70=</a:t>
            </a:r>
          </a:p>
          <a:p>
            <a:r>
              <a:rPr lang="cs-CZ" sz="3200" dirty="0"/>
              <a:t> </a:t>
            </a:r>
            <a:r>
              <a:rPr lang="cs-CZ" sz="3200" dirty="0" smtClean="0"/>
              <a:t>         = 7 . (–7) + 70 = –49 + 70 = 21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39853965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/>
      <p:bldP spid="6" grpId="0"/>
      <p:bldP spid="7" grpId="0"/>
      <p:bldP spid="8" grpId="0"/>
      <p:bldP spid="9" grpId="0"/>
      <p:bldP spid="10" grpId="0"/>
      <p:bldP spid="11" grpId="0"/>
      <p:bldP spid="12" grpId="0"/>
      <p:bldP spid="1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94122"/>
          </a:xfrm>
        </p:spPr>
        <p:txBody>
          <a:bodyPr/>
          <a:lstStyle/>
          <a:p>
            <a:r>
              <a:rPr lang="cs-CZ" u="sng" dirty="0" smtClean="0"/>
              <a:t>Rovnice se zlomky</a:t>
            </a:r>
            <a:endParaRPr lang="cs-CZ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1268760"/>
            <a:ext cx="9144000" cy="748679"/>
          </a:xfrm>
        </p:spPr>
        <p:txBody>
          <a:bodyPr>
            <a:noAutofit/>
          </a:bodyPr>
          <a:lstStyle/>
          <a:p>
            <a:r>
              <a:rPr lang="cs-CZ" sz="2800" dirty="0" smtClean="0"/>
              <a:t>Vhodným vynásobením obou stran rovnice </a:t>
            </a:r>
            <a:r>
              <a:rPr lang="cs-CZ" sz="2800" b="1" dirty="0" smtClean="0"/>
              <a:t>odstraň zlomek</a:t>
            </a:r>
            <a:endParaRPr lang="cs-CZ" sz="2800" b="1" dirty="0"/>
          </a:p>
        </p:txBody>
      </p:sp>
      <p:grpSp>
        <p:nvGrpSpPr>
          <p:cNvPr id="21" name="Skupina 20"/>
          <p:cNvGrpSpPr/>
          <p:nvPr/>
        </p:nvGrpSpPr>
        <p:grpSpPr>
          <a:xfrm>
            <a:off x="1187624" y="2204864"/>
            <a:ext cx="1728192" cy="947874"/>
            <a:chOff x="1187624" y="2204864"/>
            <a:chExt cx="1728192" cy="947874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4" name="TextovéPole 3"/>
                <p:cNvSpPr txBox="1"/>
                <p:nvPr/>
              </p:nvSpPr>
              <p:spPr>
                <a:xfrm>
                  <a:off x="1331640" y="2204864"/>
                  <a:ext cx="1584176" cy="932563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f>
                          <m:fPr>
                            <m:ctrlPr>
                              <a:rPr lang="cs-CZ" sz="3200" i="1" smtClean="0">
                                <a:latin typeface="Cambria Math"/>
                              </a:rPr>
                            </m:ctrlPr>
                          </m:fPr>
                          <m:num>
                            <m:r>
                              <a:rPr lang="cs-CZ" sz="3200" b="0" i="1" smtClean="0">
                                <a:latin typeface="Cambria Math"/>
                              </a:rPr>
                              <m:t>𝑥</m:t>
                            </m:r>
                          </m:num>
                          <m:den>
                            <m:r>
                              <a:rPr lang="cs-CZ" sz="3200" b="0" i="1" smtClean="0">
                                <a:latin typeface="Cambria Math"/>
                              </a:rPr>
                              <m:t>3</m:t>
                            </m:r>
                          </m:den>
                        </m:f>
                        <m:r>
                          <a:rPr lang="cs-CZ" sz="3200" b="0" i="1" smtClean="0">
                            <a:latin typeface="Cambria Math"/>
                          </a:rPr>
                          <m:t>=7</m:t>
                        </m:r>
                      </m:oMath>
                    </m:oMathPara>
                  </a14:m>
                  <a:endParaRPr lang="cs-CZ" sz="3200" dirty="0"/>
                </a:p>
              </p:txBody>
            </p:sp>
          </mc:Choice>
          <mc:Fallback xmlns="">
            <p:sp>
              <p:nvSpPr>
                <p:cNvPr id="4" name="TextovéPole 3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331640" y="2204864"/>
                  <a:ext cx="1584176" cy="932563"/>
                </a:xfrm>
                <a:prstGeom prst="rect">
                  <a:avLst/>
                </a:prstGeom>
                <a:blipFill rotWithShape="1">
                  <a:blip r:embed="rId2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  <p:cxnSp>
          <p:nvCxnSpPr>
            <p:cNvPr id="6" name="Přímá spojnice 5"/>
            <p:cNvCxnSpPr/>
            <p:nvPr/>
          </p:nvCxnSpPr>
          <p:spPr>
            <a:xfrm>
              <a:off x="1187624" y="3152738"/>
              <a:ext cx="1728192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7" name="TextovéPole 6"/>
          <p:cNvSpPr txBox="1"/>
          <p:nvPr/>
        </p:nvSpPr>
        <p:spPr>
          <a:xfrm>
            <a:off x="3059832" y="2378757"/>
            <a:ext cx="108012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/ . 3</a:t>
            </a:r>
            <a:endParaRPr lang="cs-CZ" sz="32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ovéPole 7"/>
              <p:cNvSpPr txBox="1"/>
              <p:nvPr/>
            </p:nvSpPr>
            <p:spPr>
              <a:xfrm>
                <a:off x="647564" y="3284984"/>
                <a:ext cx="2952328" cy="93256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3200" b="0" i="1" smtClean="0">
                          <a:latin typeface="Cambria Math"/>
                        </a:rPr>
                        <m:t>3.</m:t>
                      </m:r>
                      <m:f>
                        <m:fPr>
                          <m:ctrlPr>
                            <a:rPr lang="cs-CZ" sz="3200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sz="3200" b="0" i="1" smtClean="0">
                              <a:latin typeface="Cambria Math"/>
                            </a:rPr>
                            <m:t>𝑥</m:t>
                          </m:r>
                        </m:num>
                        <m:den>
                          <m:r>
                            <a:rPr lang="cs-CZ" sz="3200" b="0" i="1" smtClean="0">
                              <a:latin typeface="Cambria Math"/>
                            </a:rPr>
                            <m:t>3</m:t>
                          </m:r>
                        </m:den>
                      </m:f>
                      <m:r>
                        <a:rPr lang="cs-CZ" sz="3200" b="0" i="1" smtClean="0">
                          <a:latin typeface="Cambria Math"/>
                        </a:rPr>
                        <m:t>=3. 7</m:t>
                      </m:r>
                    </m:oMath>
                  </m:oMathPara>
                </a14:m>
                <a:endParaRPr lang="cs-CZ" sz="3200" dirty="0"/>
              </a:p>
            </p:txBody>
          </p:sp>
        </mc:Choice>
        <mc:Fallback xmlns="">
          <p:sp>
            <p:nvSpPr>
              <p:cNvPr id="8" name="TextovéPole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47564" y="3284984"/>
                <a:ext cx="2952328" cy="932563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15" name="Skupina 14"/>
          <p:cNvGrpSpPr/>
          <p:nvPr/>
        </p:nvGrpSpPr>
        <p:grpSpPr>
          <a:xfrm>
            <a:off x="1187624" y="3501008"/>
            <a:ext cx="648072" cy="716539"/>
            <a:chOff x="1187624" y="3501008"/>
            <a:chExt cx="648072" cy="716539"/>
          </a:xfrm>
        </p:grpSpPr>
        <p:cxnSp>
          <p:nvCxnSpPr>
            <p:cNvPr id="11" name="Přímá spojnice 10"/>
            <p:cNvCxnSpPr/>
            <p:nvPr/>
          </p:nvCxnSpPr>
          <p:spPr>
            <a:xfrm>
              <a:off x="1187624" y="3501008"/>
              <a:ext cx="288032" cy="432048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Přímá spojnice 12"/>
            <p:cNvCxnSpPr/>
            <p:nvPr/>
          </p:nvCxnSpPr>
          <p:spPr>
            <a:xfrm>
              <a:off x="1619672" y="3933056"/>
              <a:ext cx="216024" cy="284491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8" name="Skupina 17"/>
          <p:cNvGrpSpPr/>
          <p:nvPr/>
        </p:nvGrpSpPr>
        <p:grpSpPr>
          <a:xfrm>
            <a:off x="899592" y="3239398"/>
            <a:ext cx="1224136" cy="1145953"/>
            <a:chOff x="899592" y="3239398"/>
            <a:chExt cx="1224136" cy="1145953"/>
          </a:xfrm>
        </p:grpSpPr>
        <p:sp>
          <p:nvSpPr>
            <p:cNvPr id="16" name="TextovéPole 15"/>
            <p:cNvSpPr txBox="1"/>
            <p:nvPr/>
          </p:nvSpPr>
          <p:spPr>
            <a:xfrm>
              <a:off x="899592" y="3239398"/>
              <a:ext cx="432048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800" dirty="0" smtClean="0"/>
                <a:t>1</a:t>
              </a:r>
              <a:endParaRPr lang="cs-CZ" sz="2800" dirty="0"/>
            </a:p>
          </p:txBody>
        </p:sp>
        <p:sp>
          <p:nvSpPr>
            <p:cNvPr id="17" name="TextovéPole 16"/>
            <p:cNvSpPr txBox="1"/>
            <p:nvPr/>
          </p:nvSpPr>
          <p:spPr>
            <a:xfrm>
              <a:off x="1763688" y="3862131"/>
              <a:ext cx="36004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800" dirty="0" smtClean="0"/>
                <a:t>1</a:t>
              </a:r>
              <a:endParaRPr lang="cs-CZ" sz="2800" dirty="0"/>
            </a:p>
          </p:txBody>
        </p:sp>
      </p:grpSp>
      <p:sp>
        <p:nvSpPr>
          <p:cNvPr id="19" name="TextovéPole 18"/>
          <p:cNvSpPr txBox="1"/>
          <p:nvPr/>
        </p:nvSpPr>
        <p:spPr>
          <a:xfrm>
            <a:off x="1640155" y="4284013"/>
            <a:ext cx="12601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u="sng" dirty="0" smtClean="0"/>
              <a:t>x = 21</a:t>
            </a:r>
            <a:endParaRPr lang="cs-CZ" sz="3200" u="sng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0" name="TextovéPole 19"/>
              <p:cNvSpPr txBox="1"/>
              <p:nvPr/>
            </p:nvSpPr>
            <p:spPr>
              <a:xfrm>
                <a:off x="5580112" y="2204864"/>
                <a:ext cx="2808312" cy="226857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3200" dirty="0" smtClean="0"/>
                  <a:t>Zk.: </a:t>
                </a:r>
              </a:p>
              <a:p>
                <a:r>
                  <a:rPr lang="cs-CZ" sz="3200" dirty="0" smtClean="0"/>
                  <a:t>L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3200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sz="3200" b="0" i="1" smtClean="0">
                            <a:latin typeface="Cambria Math"/>
                          </a:rPr>
                          <m:t>21</m:t>
                        </m:r>
                      </m:num>
                      <m:den>
                        <m:r>
                          <a:rPr lang="cs-CZ" sz="3200" b="0" i="1" smtClean="0">
                            <a:latin typeface="Cambria Math"/>
                          </a:rPr>
                          <m:t>3</m:t>
                        </m:r>
                      </m:den>
                    </m:f>
                    <m:r>
                      <a:rPr lang="cs-CZ" sz="3200" b="0" i="1" smtClean="0">
                        <a:latin typeface="Cambria Math"/>
                      </a:rPr>
                      <m:t>=7</m:t>
                    </m:r>
                  </m:oMath>
                </a14:m>
                <a:endParaRPr lang="cs-CZ" sz="3200" b="0" dirty="0" smtClean="0"/>
              </a:p>
              <a:p>
                <a:r>
                  <a:rPr lang="cs-CZ" sz="3200" dirty="0" smtClean="0"/>
                  <a:t>P = 7</a:t>
                </a:r>
              </a:p>
              <a:p>
                <a:r>
                  <a:rPr lang="cs-CZ" sz="3200" u="sng" dirty="0" smtClean="0"/>
                  <a:t>L = P</a:t>
                </a:r>
                <a:endParaRPr lang="cs-CZ" sz="3200" u="sng" dirty="0"/>
              </a:p>
            </p:txBody>
          </p:sp>
        </mc:Choice>
        <mc:Fallback xmlns="">
          <p:sp>
            <p:nvSpPr>
              <p:cNvPr id="20" name="TextovéPole 1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80112" y="2204864"/>
                <a:ext cx="2808312" cy="2268570"/>
              </a:xfrm>
              <a:prstGeom prst="rect">
                <a:avLst/>
              </a:prstGeom>
              <a:blipFill rotWithShape="1">
                <a:blip r:embed="rId4"/>
                <a:stretch>
                  <a:fillRect l="-5423" t="-3495" b="-806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0443075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7" grpId="0"/>
      <p:bldP spid="8" grpId="0"/>
      <p:bldP spid="19" grpId="0"/>
      <p:bldP spid="2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/>
          <a:lstStyle/>
          <a:p>
            <a:r>
              <a:rPr lang="cs-CZ" u="sng" dirty="0" smtClean="0"/>
              <a:t>Další vzorově vyřešené rovnice: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124744"/>
            <a:ext cx="8229600" cy="1396751"/>
          </a:xfrm>
        </p:spPr>
        <p:txBody>
          <a:bodyPr>
            <a:normAutofit/>
          </a:bodyPr>
          <a:lstStyle/>
          <a:p>
            <a:r>
              <a:rPr lang="cs-CZ" sz="2800" dirty="0" smtClean="0"/>
              <a:t>Obsahuje-li rovnice více zlomků, odstraň je vynásobením obou stran rovnice nejmenším společným násobkem jejich jmenovatelů</a:t>
            </a:r>
            <a:endParaRPr lang="cs-CZ" sz="2800" dirty="0"/>
          </a:p>
        </p:txBody>
      </p:sp>
      <p:grpSp>
        <p:nvGrpSpPr>
          <p:cNvPr id="34" name="Skupina 33"/>
          <p:cNvGrpSpPr/>
          <p:nvPr/>
        </p:nvGrpSpPr>
        <p:grpSpPr>
          <a:xfrm>
            <a:off x="539552" y="2568918"/>
            <a:ext cx="3888432" cy="935769"/>
            <a:chOff x="539552" y="2568918"/>
            <a:chExt cx="3888432" cy="935769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4" name="TextovéPole 3"/>
                <p:cNvSpPr txBox="1"/>
                <p:nvPr/>
              </p:nvSpPr>
              <p:spPr>
                <a:xfrm>
                  <a:off x="539552" y="2568918"/>
                  <a:ext cx="3888432" cy="935769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f>
                          <m:fPr>
                            <m:ctrlPr>
                              <a:rPr lang="cs-CZ" sz="3200" i="1" smtClean="0">
                                <a:latin typeface="Cambria Math"/>
                              </a:rPr>
                            </m:ctrlPr>
                          </m:fPr>
                          <m:num>
                            <m:r>
                              <a:rPr lang="cs-CZ" sz="3200" b="0" i="1" smtClean="0">
                                <a:latin typeface="Cambria Math"/>
                              </a:rPr>
                              <m:t>𝑥</m:t>
                            </m:r>
                          </m:num>
                          <m:den>
                            <m:r>
                              <a:rPr lang="cs-CZ" sz="3200" b="0" i="1" smtClean="0">
                                <a:latin typeface="Cambria Math"/>
                              </a:rPr>
                              <m:t>8</m:t>
                            </m:r>
                          </m:den>
                        </m:f>
                        <m:r>
                          <a:rPr lang="cs-CZ" sz="3200" b="0" i="1" smtClean="0">
                            <a:latin typeface="Cambria Math"/>
                          </a:rPr>
                          <m:t>+2=</m:t>
                        </m:r>
                        <m:f>
                          <m:fPr>
                            <m:ctrlPr>
                              <a:rPr lang="cs-CZ" sz="3200" b="0" i="1" smtClean="0">
                                <a:latin typeface="Cambria Math"/>
                              </a:rPr>
                            </m:ctrlPr>
                          </m:fPr>
                          <m:num>
                            <m:r>
                              <a:rPr lang="cs-CZ" sz="3200" b="0" i="1" smtClean="0">
                                <a:latin typeface="Cambria Math"/>
                              </a:rPr>
                              <m:t>𝑥</m:t>
                            </m:r>
                          </m:num>
                          <m:den>
                            <m:r>
                              <a:rPr lang="cs-CZ" sz="3200" b="0" i="1" smtClean="0">
                                <a:latin typeface="Cambria Math"/>
                              </a:rPr>
                              <m:t>6</m:t>
                            </m:r>
                          </m:den>
                        </m:f>
                      </m:oMath>
                    </m:oMathPara>
                  </a14:m>
                  <a:endParaRPr lang="cs-CZ" sz="3200" dirty="0"/>
                </a:p>
              </p:txBody>
            </p:sp>
          </mc:Choice>
          <mc:Fallback xmlns="">
            <p:sp>
              <p:nvSpPr>
                <p:cNvPr id="4" name="TextovéPole 3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539552" y="2568918"/>
                  <a:ext cx="3888432" cy="935769"/>
                </a:xfrm>
                <a:prstGeom prst="rect">
                  <a:avLst/>
                </a:prstGeom>
                <a:blipFill rotWithShape="1">
                  <a:blip r:embed="rId2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  <p:cxnSp>
          <p:nvCxnSpPr>
            <p:cNvPr id="6" name="Přímá spojnice 5"/>
            <p:cNvCxnSpPr/>
            <p:nvPr/>
          </p:nvCxnSpPr>
          <p:spPr>
            <a:xfrm>
              <a:off x="1115616" y="3504687"/>
              <a:ext cx="2736304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7" name="TextovéPole 6"/>
          <p:cNvSpPr txBox="1"/>
          <p:nvPr/>
        </p:nvSpPr>
        <p:spPr>
          <a:xfrm>
            <a:off x="3815916" y="2713636"/>
            <a:ext cx="12241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>
                <a:latin typeface="Cambria Math" pitchFamily="18" charset="0"/>
                <a:ea typeface="Cambria Math" pitchFamily="18" charset="0"/>
              </a:rPr>
              <a:t>/. 24</a:t>
            </a:r>
            <a:endParaRPr lang="cs-CZ" sz="3600" dirty="0">
              <a:latin typeface="Cambria Math" pitchFamily="18" charset="0"/>
              <a:ea typeface="Cambria Math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ovéPole 8"/>
              <p:cNvSpPr txBox="1"/>
              <p:nvPr/>
            </p:nvSpPr>
            <p:spPr>
              <a:xfrm>
                <a:off x="-180528" y="3504687"/>
                <a:ext cx="4644516" cy="93576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3200" b="0" i="1" smtClean="0">
                          <a:latin typeface="Cambria Math"/>
                        </a:rPr>
                        <m:t>24.</m:t>
                      </m:r>
                      <m:f>
                        <m:fPr>
                          <m:ctrlPr>
                            <a:rPr lang="cs-CZ" sz="3200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sz="3200" b="0" i="1" smtClean="0">
                              <a:latin typeface="Cambria Math"/>
                            </a:rPr>
                            <m:t>𝑥</m:t>
                          </m:r>
                        </m:num>
                        <m:den>
                          <m:r>
                            <a:rPr lang="cs-CZ" sz="3200" b="0" i="1" smtClean="0">
                              <a:latin typeface="Cambria Math"/>
                            </a:rPr>
                            <m:t>8</m:t>
                          </m:r>
                        </m:den>
                      </m:f>
                      <m:r>
                        <a:rPr lang="cs-CZ" sz="3200" b="0" i="1" smtClean="0">
                          <a:latin typeface="Cambria Math"/>
                        </a:rPr>
                        <m:t>+24 . 2=24. </m:t>
                      </m:r>
                      <m:f>
                        <m:fPr>
                          <m:ctrlPr>
                            <a:rPr lang="cs-CZ" sz="3200" b="0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sz="3200" b="0" i="1" smtClean="0">
                              <a:latin typeface="Cambria Math"/>
                            </a:rPr>
                            <m:t>𝑥</m:t>
                          </m:r>
                        </m:num>
                        <m:den>
                          <m:r>
                            <a:rPr lang="cs-CZ" sz="3200" b="0" i="1" smtClean="0">
                              <a:latin typeface="Cambria Math"/>
                            </a:rPr>
                            <m:t>6</m:t>
                          </m:r>
                        </m:den>
                      </m:f>
                    </m:oMath>
                  </m:oMathPara>
                </a14:m>
                <a:endParaRPr lang="cs-CZ" sz="3200" dirty="0"/>
              </a:p>
            </p:txBody>
          </p:sp>
        </mc:Choice>
        <mc:Fallback xmlns="">
          <p:sp>
            <p:nvSpPr>
              <p:cNvPr id="9" name="TextovéPole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-180528" y="3504687"/>
                <a:ext cx="4644516" cy="935769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17" name="Skupina 16"/>
          <p:cNvGrpSpPr/>
          <p:nvPr/>
        </p:nvGrpSpPr>
        <p:grpSpPr>
          <a:xfrm>
            <a:off x="323528" y="3717032"/>
            <a:ext cx="828092" cy="723424"/>
            <a:chOff x="323528" y="3717032"/>
            <a:chExt cx="828092" cy="723424"/>
          </a:xfrm>
        </p:grpSpPr>
        <p:cxnSp>
          <p:nvCxnSpPr>
            <p:cNvPr id="11" name="Přímá spojnice 10"/>
            <p:cNvCxnSpPr/>
            <p:nvPr/>
          </p:nvCxnSpPr>
          <p:spPr>
            <a:xfrm>
              <a:off x="323528" y="3717032"/>
              <a:ext cx="504056" cy="504056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Přímá spojnice 12"/>
            <p:cNvCxnSpPr/>
            <p:nvPr/>
          </p:nvCxnSpPr>
          <p:spPr>
            <a:xfrm>
              <a:off x="971600" y="4077072"/>
              <a:ext cx="180020" cy="363384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0" name="Skupina 19"/>
          <p:cNvGrpSpPr/>
          <p:nvPr/>
        </p:nvGrpSpPr>
        <p:grpSpPr>
          <a:xfrm>
            <a:off x="378260" y="3311716"/>
            <a:ext cx="1158820" cy="1390350"/>
            <a:chOff x="378260" y="3311716"/>
            <a:chExt cx="1158820" cy="1390350"/>
          </a:xfrm>
        </p:grpSpPr>
        <p:sp>
          <p:nvSpPr>
            <p:cNvPr id="18" name="TextovéPole 17"/>
            <p:cNvSpPr txBox="1"/>
            <p:nvPr/>
          </p:nvSpPr>
          <p:spPr>
            <a:xfrm>
              <a:off x="378260" y="3311716"/>
              <a:ext cx="216024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800" dirty="0" smtClean="0">
                  <a:latin typeface="Cambria Math" pitchFamily="18" charset="0"/>
                  <a:ea typeface="Cambria Math" pitchFamily="18" charset="0"/>
                </a:rPr>
                <a:t>3</a:t>
              </a:r>
              <a:endParaRPr lang="cs-CZ" sz="2800" dirty="0">
                <a:latin typeface="Cambria Math" pitchFamily="18" charset="0"/>
                <a:ea typeface="Cambria Math" pitchFamily="18" charset="0"/>
              </a:endParaRPr>
            </a:p>
          </p:txBody>
        </p:sp>
        <p:sp>
          <p:nvSpPr>
            <p:cNvPr id="19" name="TextovéPole 18"/>
            <p:cNvSpPr txBox="1"/>
            <p:nvPr/>
          </p:nvSpPr>
          <p:spPr>
            <a:xfrm>
              <a:off x="1108836" y="4178846"/>
              <a:ext cx="428244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800" dirty="0" smtClean="0">
                  <a:latin typeface="Cambria Math" pitchFamily="18" charset="0"/>
                  <a:ea typeface="Cambria Math" pitchFamily="18" charset="0"/>
                </a:rPr>
                <a:t>1</a:t>
              </a:r>
              <a:endParaRPr lang="cs-CZ" sz="2800" dirty="0">
                <a:latin typeface="Cambria Math" pitchFamily="18" charset="0"/>
                <a:ea typeface="Cambria Math" pitchFamily="18" charset="0"/>
              </a:endParaRPr>
            </a:p>
          </p:txBody>
        </p:sp>
      </p:grpSp>
      <p:grpSp>
        <p:nvGrpSpPr>
          <p:cNvPr id="25" name="Skupina 24"/>
          <p:cNvGrpSpPr/>
          <p:nvPr/>
        </p:nvGrpSpPr>
        <p:grpSpPr>
          <a:xfrm>
            <a:off x="3059832" y="3717032"/>
            <a:ext cx="1008112" cy="723424"/>
            <a:chOff x="3059832" y="3717032"/>
            <a:chExt cx="1008112" cy="723424"/>
          </a:xfrm>
        </p:grpSpPr>
        <p:cxnSp>
          <p:nvCxnSpPr>
            <p:cNvPr id="22" name="Přímá spojnice 21"/>
            <p:cNvCxnSpPr/>
            <p:nvPr/>
          </p:nvCxnSpPr>
          <p:spPr>
            <a:xfrm>
              <a:off x="3059832" y="3717032"/>
              <a:ext cx="504056" cy="461814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Přímá spojnice 23"/>
            <p:cNvCxnSpPr/>
            <p:nvPr/>
          </p:nvCxnSpPr>
          <p:spPr>
            <a:xfrm>
              <a:off x="3635896" y="4077072"/>
              <a:ext cx="432048" cy="363384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8" name="Skupina 27"/>
          <p:cNvGrpSpPr/>
          <p:nvPr/>
        </p:nvGrpSpPr>
        <p:grpSpPr>
          <a:xfrm>
            <a:off x="3173136" y="3424206"/>
            <a:ext cx="1221490" cy="1275114"/>
            <a:chOff x="3173136" y="3424206"/>
            <a:chExt cx="1221490" cy="1275114"/>
          </a:xfrm>
        </p:grpSpPr>
        <p:sp>
          <p:nvSpPr>
            <p:cNvPr id="26" name="TextovéPole 25"/>
            <p:cNvSpPr txBox="1"/>
            <p:nvPr/>
          </p:nvSpPr>
          <p:spPr>
            <a:xfrm>
              <a:off x="3173136" y="3424206"/>
              <a:ext cx="396044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800" dirty="0" smtClean="0">
                  <a:latin typeface="Cambria Math" pitchFamily="18" charset="0"/>
                  <a:ea typeface="Cambria Math" pitchFamily="18" charset="0"/>
                </a:rPr>
                <a:t>4</a:t>
              </a:r>
              <a:endParaRPr lang="cs-CZ" sz="2800" dirty="0">
                <a:latin typeface="Cambria Math" pitchFamily="18" charset="0"/>
                <a:ea typeface="Cambria Math" pitchFamily="18" charset="0"/>
              </a:endParaRPr>
            </a:p>
          </p:txBody>
        </p:sp>
        <p:sp>
          <p:nvSpPr>
            <p:cNvPr id="27" name="TextovéPole 26"/>
            <p:cNvSpPr txBox="1"/>
            <p:nvPr/>
          </p:nvSpPr>
          <p:spPr>
            <a:xfrm>
              <a:off x="3890570" y="4176100"/>
              <a:ext cx="504056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800" dirty="0" smtClean="0">
                  <a:latin typeface="Cambria Math" pitchFamily="18" charset="0"/>
                  <a:ea typeface="Cambria Math" pitchFamily="18" charset="0"/>
                </a:rPr>
                <a:t>1</a:t>
              </a:r>
              <a:endParaRPr lang="cs-CZ" sz="2800" dirty="0">
                <a:latin typeface="Cambria Math" pitchFamily="18" charset="0"/>
                <a:ea typeface="Cambria Math" pitchFamily="18" charset="0"/>
              </a:endParaRPr>
            </a:p>
          </p:txBody>
        </p:sp>
      </p:grpSp>
      <p:sp>
        <p:nvSpPr>
          <p:cNvPr id="29" name="TextovéPole 28"/>
          <p:cNvSpPr txBox="1"/>
          <p:nvPr/>
        </p:nvSpPr>
        <p:spPr>
          <a:xfrm>
            <a:off x="1246579" y="4500409"/>
            <a:ext cx="266429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latin typeface="Cambria Math" pitchFamily="18" charset="0"/>
                <a:ea typeface="Cambria Math" pitchFamily="18" charset="0"/>
              </a:rPr>
              <a:t>3x +48 = 4x</a:t>
            </a:r>
            <a:endParaRPr lang="cs-CZ" sz="3200" dirty="0">
              <a:latin typeface="Cambria Math" pitchFamily="18" charset="0"/>
              <a:ea typeface="Cambria Math" pitchFamily="18" charset="0"/>
            </a:endParaRPr>
          </a:p>
        </p:txBody>
      </p:sp>
      <p:sp>
        <p:nvSpPr>
          <p:cNvPr id="30" name="TextovéPole 29"/>
          <p:cNvSpPr txBox="1"/>
          <p:nvPr/>
        </p:nvSpPr>
        <p:spPr>
          <a:xfrm>
            <a:off x="4067944" y="4500408"/>
            <a:ext cx="151216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latin typeface="Cambria Math" pitchFamily="18" charset="0"/>
                <a:ea typeface="Cambria Math" pitchFamily="18" charset="0"/>
              </a:rPr>
              <a:t>/ –3x</a:t>
            </a:r>
            <a:endParaRPr lang="cs-CZ" sz="3200" dirty="0">
              <a:latin typeface="Cambria Math" pitchFamily="18" charset="0"/>
              <a:ea typeface="Cambria Math" pitchFamily="18" charset="0"/>
            </a:endParaRPr>
          </a:p>
        </p:txBody>
      </p:sp>
      <p:sp>
        <p:nvSpPr>
          <p:cNvPr id="31" name="TextovéPole 30"/>
          <p:cNvSpPr txBox="1"/>
          <p:nvPr/>
        </p:nvSpPr>
        <p:spPr>
          <a:xfrm>
            <a:off x="2069722" y="5085184"/>
            <a:ext cx="149416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latin typeface="Cambria Math" pitchFamily="18" charset="0"/>
                <a:ea typeface="Cambria Math" pitchFamily="18" charset="0"/>
              </a:rPr>
              <a:t>48 = x</a:t>
            </a:r>
            <a:endParaRPr lang="cs-CZ" sz="3200" dirty="0">
              <a:latin typeface="Cambria Math" pitchFamily="18" charset="0"/>
              <a:ea typeface="Cambria Math" pitchFamily="18" charset="0"/>
            </a:endParaRPr>
          </a:p>
        </p:txBody>
      </p:sp>
      <p:sp>
        <p:nvSpPr>
          <p:cNvPr id="32" name="TextovéPole 31"/>
          <p:cNvSpPr txBox="1"/>
          <p:nvPr/>
        </p:nvSpPr>
        <p:spPr>
          <a:xfrm>
            <a:off x="2315224" y="5635295"/>
            <a:ext cx="18002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u="sng" dirty="0" smtClean="0">
                <a:latin typeface="Cambria Math" pitchFamily="18" charset="0"/>
                <a:ea typeface="Cambria Math" pitchFamily="18" charset="0"/>
              </a:rPr>
              <a:t>x = 48</a:t>
            </a:r>
            <a:endParaRPr lang="cs-CZ" sz="3200" u="sng" dirty="0">
              <a:latin typeface="Cambria Math" pitchFamily="18" charset="0"/>
              <a:ea typeface="Cambria Math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3" name="TextovéPole 32"/>
              <p:cNvSpPr txBox="1"/>
              <p:nvPr/>
            </p:nvSpPr>
            <p:spPr>
              <a:xfrm>
                <a:off x="5868144" y="2568918"/>
                <a:ext cx="2808312" cy="346139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3200" dirty="0" smtClean="0">
                    <a:latin typeface="Cambria Math" pitchFamily="18" charset="0"/>
                    <a:ea typeface="Cambria Math" pitchFamily="18" charset="0"/>
                  </a:rPr>
                  <a:t>Zk.:</a:t>
                </a:r>
              </a:p>
              <a:p>
                <a:r>
                  <a:rPr lang="cs-CZ" sz="3200" dirty="0" smtClean="0">
                    <a:latin typeface="Cambria Math" pitchFamily="18" charset="0"/>
                    <a:ea typeface="Cambria Math" pitchFamily="18" charset="0"/>
                  </a:rPr>
                  <a:t>L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3200" i="1" smtClean="0">
                            <a:latin typeface="Cambria Math"/>
                            <a:ea typeface="Cambria Math" pitchFamily="18" charset="0"/>
                          </a:rPr>
                        </m:ctrlPr>
                      </m:fPr>
                      <m:num>
                        <m:r>
                          <a:rPr lang="cs-CZ" sz="3200" b="0" i="1" smtClean="0">
                            <a:latin typeface="Cambria Math"/>
                            <a:ea typeface="Cambria Math" pitchFamily="18" charset="0"/>
                          </a:rPr>
                          <m:t>48</m:t>
                        </m:r>
                      </m:num>
                      <m:den>
                        <m:r>
                          <a:rPr lang="cs-CZ" sz="3200" b="0" i="1" smtClean="0">
                            <a:latin typeface="Cambria Math"/>
                            <a:ea typeface="Cambria Math" pitchFamily="18" charset="0"/>
                          </a:rPr>
                          <m:t>8</m:t>
                        </m:r>
                      </m:den>
                    </m:f>
                    <m:r>
                      <a:rPr lang="cs-CZ" sz="3200" b="0" i="1" smtClean="0">
                        <a:latin typeface="Cambria Math"/>
                        <a:ea typeface="Cambria Math" pitchFamily="18" charset="0"/>
                      </a:rPr>
                      <m:t>+2</m:t>
                    </m:r>
                    <m:r>
                      <a:rPr lang="cs-CZ" sz="3200" b="0" i="0" smtClean="0">
                        <a:latin typeface="Cambria Math"/>
                        <a:ea typeface="Cambria Math" pitchFamily="18" charset="0"/>
                      </a:rPr>
                      <m:t>=</m:t>
                    </m:r>
                  </m:oMath>
                </a14:m>
                <a:endParaRPr lang="cs-CZ" sz="3200" b="0" dirty="0" smtClean="0">
                  <a:latin typeface="Cambria Math" pitchFamily="18" charset="0"/>
                  <a:ea typeface="Cambria Math" pitchFamily="18" charset="0"/>
                </a:endParaRPr>
              </a:p>
              <a:p>
                <a:r>
                  <a:rPr lang="cs-CZ" sz="3200" b="0" i="0" dirty="0" smtClean="0">
                    <a:latin typeface="Cambria Math"/>
                    <a:ea typeface="Cambria Math" pitchFamily="18" charset="0"/>
                  </a:rPr>
                  <a:t>   = 6 + 2 =8</a:t>
                </a:r>
              </a:p>
              <a:p>
                <a:r>
                  <a:rPr lang="cs-CZ" sz="3200" dirty="0" smtClean="0">
                    <a:latin typeface="Cambria Math"/>
                    <a:ea typeface="Cambria Math" pitchFamily="18" charset="0"/>
                  </a:rPr>
                  <a:t>P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3200" i="1" smtClean="0">
                            <a:latin typeface="Cambria Math"/>
                            <a:ea typeface="Cambria Math" pitchFamily="18" charset="0"/>
                          </a:rPr>
                        </m:ctrlPr>
                      </m:fPr>
                      <m:num>
                        <m:r>
                          <a:rPr lang="cs-CZ" sz="3200" b="0" i="1" smtClean="0">
                            <a:latin typeface="Cambria Math"/>
                            <a:ea typeface="Cambria Math" pitchFamily="18" charset="0"/>
                          </a:rPr>
                          <m:t>48</m:t>
                        </m:r>
                      </m:num>
                      <m:den>
                        <m:r>
                          <a:rPr lang="cs-CZ" sz="3200" b="0" i="1" smtClean="0">
                            <a:latin typeface="Cambria Math"/>
                            <a:ea typeface="Cambria Math" pitchFamily="18" charset="0"/>
                          </a:rPr>
                          <m:t>6</m:t>
                        </m:r>
                      </m:den>
                    </m:f>
                  </m:oMath>
                </a14:m>
                <a:r>
                  <a:rPr lang="cs-CZ" sz="3200" b="0" i="0" dirty="0" smtClean="0">
                    <a:latin typeface="Cambria Math"/>
                    <a:ea typeface="Cambria Math" pitchFamily="18" charset="0"/>
                  </a:rPr>
                  <a:t> = 8</a:t>
                </a:r>
              </a:p>
              <a:p>
                <a:r>
                  <a:rPr lang="cs-CZ" sz="3200" u="sng" dirty="0" smtClean="0">
                    <a:latin typeface="Cambria Math"/>
                    <a:ea typeface="Cambria Math" pitchFamily="18" charset="0"/>
                  </a:rPr>
                  <a:t>L = P</a:t>
                </a:r>
                <a:endParaRPr lang="cs-CZ" sz="3200" b="0" i="0" u="sng" dirty="0" smtClean="0">
                  <a:latin typeface="Cambria Math"/>
                  <a:ea typeface="Cambria Math" pitchFamily="18" charset="0"/>
                </a:endParaRPr>
              </a:p>
              <a:p>
                <a:r>
                  <a:rPr lang="cs-CZ" sz="3200" b="0" dirty="0" smtClean="0">
                    <a:ea typeface="Cambria Math" pitchFamily="18" charset="0"/>
                  </a:rPr>
                  <a:t> </a:t>
                </a:r>
                <a:endParaRPr lang="cs-CZ" sz="3200" b="0" dirty="0" smtClean="0">
                  <a:latin typeface="Cambria Math" pitchFamily="18" charset="0"/>
                  <a:ea typeface="Cambria Math" pitchFamily="18" charset="0"/>
                </a:endParaRPr>
              </a:p>
            </p:txBody>
          </p:sp>
        </mc:Choice>
        <mc:Fallback xmlns="">
          <p:sp>
            <p:nvSpPr>
              <p:cNvPr id="33" name="TextovéPole 3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868144" y="2568918"/>
                <a:ext cx="2808312" cy="3461397"/>
              </a:xfrm>
              <a:prstGeom prst="rect">
                <a:avLst/>
              </a:prstGeom>
              <a:blipFill rotWithShape="1">
                <a:blip r:embed="rId4"/>
                <a:stretch>
                  <a:fillRect l="-5652" t="-2289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7368026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7" grpId="0"/>
      <p:bldP spid="9" grpId="0"/>
      <p:bldP spid="29" grpId="0"/>
      <p:bldP spid="30" grpId="0"/>
      <p:bldP spid="31" grpId="0"/>
      <p:bldP spid="32" grpId="0"/>
      <p:bldP spid="3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/>
          <a:lstStyle/>
          <a:p>
            <a:r>
              <a:rPr lang="cs-CZ" u="sng" dirty="0" smtClean="0"/>
              <a:t>Další vzorově vyřešené rovnice:</a:t>
            </a:r>
            <a:endParaRPr lang="cs-CZ" dirty="0"/>
          </a:p>
        </p:txBody>
      </p:sp>
      <p:grpSp>
        <p:nvGrpSpPr>
          <p:cNvPr id="7" name="Skupina 6"/>
          <p:cNvGrpSpPr/>
          <p:nvPr/>
        </p:nvGrpSpPr>
        <p:grpSpPr>
          <a:xfrm>
            <a:off x="899592" y="1268760"/>
            <a:ext cx="3816424" cy="1017523"/>
            <a:chOff x="899592" y="1268760"/>
            <a:chExt cx="3816424" cy="1017523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4" name="TextovéPole 3"/>
                <p:cNvSpPr txBox="1"/>
                <p:nvPr/>
              </p:nvSpPr>
              <p:spPr>
                <a:xfrm>
                  <a:off x="899592" y="1268760"/>
                  <a:ext cx="3672408" cy="1017523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f>
                          <m:fPr>
                            <m:ctrlPr>
                              <a:rPr lang="cs-CZ" sz="3200" i="1" smtClean="0">
                                <a:latin typeface="Cambria Math"/>
                                <a:ea typeface="Cambria Math" pitchFamily="18" charset="0"/>
                              </a:rPr>
                            </m:ctrlPr>
                          </m:fPr>
                          <m:num>
                            <m:r>
                              <a:rPr lang="cs-CZ" sz="3200" b="0" i="1" smtClean="0">
                                <a:latin typeface="Cambria Math"/>
                                <a:ea typeface="Cambria Math" pitchFamily="18" charset="0"/>
                              </a:rPr>
                              <m:t>𝑥</m:t>
                            </m:r>
                            <m:r>
                              <a:rPr lang="cs-CZ" sz="3200" b="0" i="1" smtClean="0">
                                <a:latin typeface="Cambria Math"/>
                                <a:ea typeface="Cambria Math" pitchFamily="18" charset="0"/>
                              </a:rPr>
                              <m:t>+17</m:t>
                            </m:r>
                          </m:num>
                          <m:den>
                            <m:r>
                              <a:rPr lang="cs-CZ" sz="3200" b="0" i="1" smtClean="0">
                                <a:latin typeface="Cambria Math"/>
                                <a:ea typeface="Cambria Math" pitchFamily="18" charset="0"/>
                              </a:rPr>
                              <m:t>5</m:t>
                            </m:r>
                          </m:den>
                        </m:f>
                        <m:r>
                          <a:rPr lang="cs-CZ" sz="3200" b="0" i="1" smtClean="0">
                            <a:latin typeface="Cambria Math"/>
                            <a:ea typeface="Cambria Math" pitchFamily="18" charset="0"/>
                          </a:rPr>
                          <m:t>= </m:t>
                        </m:r>
                        <m:f>
                          <m:fPr>
                            <m:ctrlPr>
                              <a:rPr lang="cs-CZ" sz="3200" b="0" i="1" smtClean="0">
                                <a:latin typeface="Cambria Math"/>
                                <a:ea typeface="Cambria Math" pitchFamily="18" charset="0"/>
                              </a:rPr>
                            </m:ctrlPr>
                          </m:fPr>
                          <m:num>
                            <m:r>
                              <a:rPr lang="cs-CZ" sz="3200" b="0" i="1" smtClean="0">
                                <a:latin typeface="Cambria Math"/>
                                <a:ea typeface="Cambria Math" pitchFamily="18" charset="0"/>
                              </a:rPr>
                              <m:t>𝑥</m:t>
                            </m:r>
                            <m:r>
                              <a:rPr lang="cs-CZ" sz="3200" b="0" i="1" smtClean="0">
                                <a:latin typeface="Cambria Math"/>
                                <a:ea typeface="Cambria Math" pitchFamily="18" charset="0"/>
                              </a:rPr>
                              <m:t> −1</m:t>
                            </m:r>
                          </m:num>
                          <m:den>
                            <m:r>
                              <a:rPr lang="cs-CZ" sz="3200" b="0" i="1" smtClean="0">
                                <a:latin typeface="Cambria Math"/>
                                <a:ea typeface="Cambria Math" pitchFamily="18" charset="0"/>
                              </a:rPr>
                              <m:t>2</m:t>
                            </m:r>
                          </m:den>
                        </m:f>
                      </m:oMath>
                    </m:oMathPara>
                  </a14:m>
                  <a:endParaRPr lang="cs-CZ" sz="3200" dirty="0">
                    <a:latin typeface="Cambria Math" pitchFamily="18" charset="0"/>
                    <a:ea typeface="Cambria Math" pitchFamily="18" charset="0"/>
                  </a:endParaRPr>
                </a:p>
              </p:txBody>
            </p:sp>
          </mc:Choice>
          <mc:Fallback xmlns="">
            <p:sp>
              <p:nvSpPr>
                <p:cNvPr id="4" name="TextovéPole 3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899592" y="1268760"/>
                  <a:ext cx="3672408" cy="1017523"/>
                </a:xfrm>
                <a:prstGeom prst="rect">
                  <a:avLst/>
                </a:prstGeom>
                <a:blipFill rotWithShape="1">
                  <a:blip r:embed="rId2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  <p:cxnSp>
          <p:nvCxnSpPr>
            <p:cNvPr id="6" name="Přímá spojnice 5"/>
            <p:cNvCxnSpPr/>
            <p:nvPr/>
          </p:nvCxnSpPr>
          <p:spPr>
            <a:xfrm>
              <a:off x="899592" y="2286283"/>
              <a:ext cx="3816424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8" name="TextovéPole 7"/>
          <p:cNvSpPr txBox="1"/>
          <p:nvPr/>
        </p:nvSpPr>
        <p:spPr>
          <a:xfrm>
            <a:off x="4427984" y="1460121"/>
            <a:ext cx="11521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latin typeface="Cambria Math" pitchFamily="18" charset="0"/>
                <a:ea typeface="Cambria Math" pitchFamily="18" charset="0"/>
              </a:rPr>
              <a:t>/ . 10</a:t>
            </a:r>
            <a:endParaRPr lang="cs-CZ" sz="3200" dirty="0">
              <a:latin typeface="Cambria Math" pitchFamily="18" charset="0"/>
              <a:ea typeface="Cambria Math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ovéPole 8"/>
              <p:cNvSpPr txBox="1"/>
              <p:nvPr/>
            </p:nvSpPr>
            <p:spPr>
              <a:xfrm>
                <a:off x="88241" y="2420888"/>
                <a:ext cx="5112568" cy="101752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3200" b="0" i="1" smtClean="0">
                          <a:latin typeface="Cambria Math"/>
                          <a:ea typeface="Cambria Math" pitchFamily="18" charset="0"/>
                        </a:rPr>
                        <m:t>10 . </m:t>
                      </m:r>
                      <m:f>
                        <m:fPr>
                          <m:ctrlPr>
                            <a:rPr lang="cs-CZ" sz="3200" i="1" smtClean="0">
                              <a:latin typeface="Cambria Math"/>
                              <a:ea typeface="Cambria Math" pitchFamily="18" charset="0"/>
                            </a:rPr>
                          </m:ctrlPr>
                        </m:fPr>
                        <m:num>
                          <m:r>
                            <a:rPr lang="cs-CZ" sz="3200" b="0" i="1" smtClean="0">
                              <a:latin typeface="Cambria Math"/>
                              <a:ea typeface="Cambria Math" pitchFamily="18" charset="0"/>
                            </a:rPr>
                            <m:t>𝑥</m:t>
                          </m:r>
                          <m:r>
                            <a:rPr lang="cs-CZ" sz="3200" b="0" i="1" smtClean="0">
                              <a:latin typeface="Cambria Math"/>
                              <a:ea typeface="Cambria Math" pitchFamily="18" charset="0"/>
                            </a:rPr>
                            <m:t>+17</m:t>
                          </m:r>
                        </m:num>
                        <m:den>
                          <m:r>
                            <a:rPr lang="cs-CZ" sz="3200" b="0" i="1" smtClean="0">
                              <a:latin typeface="Cambria Math"/>
                              <a:ea typeface="Cambria Math" pitchFamily="18" charset="0"/>
                            </a:rPr>
                            <m:t>5</m:t>
                          </m:r>
                        </m:den>
                      </m:f>
                      <m:r>
                        <a:rPr lang="cs-CZ" sz="3200" b="0" i="1" smtClean="0">
                          <a:latin typeface="Cambria Math"/>
                          <a:ea typeface="Cambria Math" pitchFamily="18" charset="0"/>
                        </a:rPr>
                        <m:t>=10. </m:t>
                      </m:r>
                      <m:f>
                        <m:fPr>
                          <m:ctrlPr>
                            <a:rPr lang="cs-CZ" sz="3200" b="0" i="1" smtClean="0">
                              <a:latin typeface="Cambria Math"/>
                              <a:ea typeface="Cambria Math" pitchFamily="18" charset="0"/>
                            </a:rPr>
                          </m:ctrlPr>
                        </m:fPr>
                        <m:num>
                          <m:r>
                            <a:rPr lang="cs-CZ" sz="3200" b="0" i="1" smtClean="0">
                              <a:latin typeface="Cambria Math"/>
                              <a:ea typeface="Cambria Math" pitchFamily="18" charset="0"/>
                            </a:rPr>
                            <m:t>𝑥</m:t>
                          </m:r>
                          <m:r>
                            <a:rPr lang="cs-CZ" sz="3200" b="0" i="1" smtClean="0">
                              <a:latin typeface="Cambria Math"/>
                              <a:ea typeface="Cambria Math" pitchFamily="18" charset="0"/>
                            </a:rPr>
                            <m:t>−1</m:t>
                          </m:r>
                        </m:num>
                        <m:den>
                          <m:r>
                            <a:rPr lang="cs-CZ" sz="3200" b="0" i="1" smtClean="0">
                              <a:latin typeface="Cambria Math"/>
                              <a:ea typeface="Cambria Math" pitchFamily="18" charset="0"/>
                            </a:rPr>
                            <m:t>2</m:t>
                          </m:r>
                        </m:den>
                      </m:f>
                    </m:oMath>
                  </m:oMathPara>
                </a14:m>
                <a:endParaRPr lang="cs-CZ" sz="3200" dirty="0">
                  <a:latin typeface="Cambria Math" pitchFamily="18" charset="0"/>
                  <a:ea typeface="Cambria Math" pitchFamily="18" charset="0"/>
                </a:endParaRPr>
              </a:p>
            </p:txBody>
          </p:sp>
        </mc:Choice>
        <mc:Fallback xmlns="">
          <p:sp>
            <p:nvSpPr>
              <p:cNvPr id="9" name="TextovéPole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241" y="2420888"/>
                <a:ext cx="5112568" cy="1017523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14" name="Skupina 13"/>
          <p:cNvGrpSpPr/>
          <p:nvPr/>
        </p:nvGrpSpPr>
        <p:grpSpPr>
          <a:xfrm>
            <a:off x="611560" y="2708920"/>
            <a:ext cx="1512168" cy="729491"/>
            <a:chOff x="611560" y="2708920"/>
            <a:chExt cx="1512168" cy="729491"/>
          </a:xfrm>
        </p:grpSpPr>
        <p:cxnSp>
          <p:nvCxnSpPr>
            <p:cNvPr id="11" name="Přímá spojnice 10"/>
            <p:cNvCxnSpPr/>
            <p:nvPr/>
          </p:nvCxnSpPr>
          <p:spPr>
            <a:xfrm>
              <a:off x="611560" y="2708920"/>
              <a:ext cx="576064" cy="504056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Přímá spojnice 12"/>
            <p:cNvCxnSpPr/>
            <p:nvPr/>
          </p:nvCxnSpPr>
          <p:spPr>
            <a:xfrm>
              <a:off x="1691680" y="2960948"/>
              <a:ext cx="432048" cy="477463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7" name="Skupina 16"/>
          <p:cNvGrpSpPr/>
          <p:nvPr/>
        </p:nvGrpSpPr>
        <p:grpSpPr>
          <a:xfrm>
            <a:off x="610607" y="2374804"/>
            <a:ext cx="1958743" cy="1286137"/>
            <a:chOff x="610607" y="2374804"/>
            <a:chExt cx="1958743" cy="1286137"/>
          </a:xfrm>
        </p:grpSpPr>
        <p:sp>
          <p:nvSpPr>
            <p:cNvPr id="15" name="TextovéPole 14"/>
            <p:cNvSpPr txBox="1"/>
            <p:nvPr/>
          </p:nvSpPr>
          <p:spPr>
            <a:xfrm>
              <a:off x="610607" y="2374804"/>
              <a:ext cx="523319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800" dirty="0" smtClean="0">
                  <a:latin typeface="Cambria Math" pitchFamily="18" charset="0"/>
                  <a:ea typeface="Cambria Math" pitchFamily="18" charset="0"/>
                </a:rPr>
                <a:t>2</a:t>
              </a:r>
              <a:endParaRPr lang="cs-CZ" sz="2800" dirty="0">
                <a:latin typeface="Cambria Math" pitchFamily="18" charset="0"/>
                <a:ea typeface="Cambria Math" pitchFamily="18" charset="0"/>
              </a:endParaRPr>
            </a:p>
          </p:txBody>
        </p:sp>
        <p:sp>
          <p:nvSpPr>
            <p:cNvPr id="16" name="TextovéPole 15"/>
            <p:cNvSpPr txBox="1"/>
            <p:nvPr/>
          </p:nvSpPr>
          <p:spPr>
            <a:xfrm>
              <a:off x="2101298" y="3137721"/>
              <a:ext cx="468052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800" dirty="0" smtClean="0">
                  <a:latin typeface="Cambria Math" pitchFamily="18" charset="0"/>
                  <a:ea typeface="Cambria Math" pitchFamily="18" charset="0"/>
                </a:rPr>
                <a:t>1</a:t>
              </a:r>
              <a:endParaRPr lang="cs-CZ" sz="2800" dirty="0">
                <a:latin typeface="Cambria Math" pitchFamily="18" charset="0"/>
                <a:ea typeface="Cambria Math" pitchFamily="18" charset="0"/>
              </a:endParaRPr>
            </a:p>
          </p:txBody>
        </p:sp>
      </p:grpSp>
      <p:grpSp>
        <p:nvGrpSpPr>
          <p:cNvPr id="22" name="Skupina 21"/>
          <p:cNvGrpSpPr/>
          <p:nvPr/>
        </p:nvGrpSpPr>
        <p:grpSpPr>
          <a:xfrm>
            <a:off x="3059832" y="2708920"/>
            <a:ext cx="1224136" cy="729491"/>
            <a:chOff x="3059832" y="2708920"/>
            <a:chExt cx="1224136" cy="729491"/>
          </a:xfrm>
        </p:grpSpPr>
        <p:cxnSp>
          <p:nvCxnSpPr>
            <p:cNvPr id="19" name="Přímá spojnice 18"/>
            <p:cNvCxnSpPr/>
            <p:nvPr/>
          </p:nvCxnSpPr>
          <p:spPr>
            <a:xfrm>
              <a:off x="3059832" y="2708920"/>
              <a:ext cx="432048" cy="504056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Přímá spojnice 20"/>
            <p:cNvCxnSpPr/>
            <p:nvPr/>
          </p:nvCxnSpPr>
          <p:spPr>
            <a:xfrm>
              <a:off x="3923928" y="2960948"/>
              <a:ext cx="360040" cy="477463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5" name="Skupina 24"/>
          <p:cNvGrpSpPr/>
          <p:nvPr/>
        </p:nvGrpSpPr>
        <p:grpSpPr>
          <a:xfrm>
            <a:off x="3059832" y="2286283"/>
            <a:ext cx="1728192" cy="1259902"/>
            <a:chOff x="3059832" y="2286283"/>
            <a:chExt cx="1728192" cy="1259902"/>
          </a:xfrm>
        </p:grpSpPr>
        <p:sp>
          <p:nvSpPr>
            <p:cNvPr id="23" name="TextovéPole 22"/>
            <p:cNvSpPr txBox="1"/>
            <p:nvPr/>
          </p:nvSpPr>
          <p:spPr>
            <a:xfrm>
              <a:off x="3059832" y="2286283"/>
              <a:ext cx="36004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800" dirty="0" smtClean="0">
                  <a:latin typeface="Cambria Math" pitchFamily="18" charset="0"/>
                  <a:ea typeface="Cambria Math" pitchFamily="18" charset="0"/>
                </a:rPr>
                <a:t>5</a:t>
              </a:r>
              <a:endParaRPr lang="cs-CZ" sz="2800" dirty="0">
                <a:latin typeface="Cambria Math" pitchFamily="18" charset="0"/>
                <a:ea typeface="Cambria Math" pitchFamily="18" charset="0"/>
              </a:endParaRPr>
            </a:p>
          </p:txBody>
        </p:sp>
        <p:sp>
          <p:nvSpPr>
            <p:cNvPr id="24" name="TextovéPole 23"/>
            <p:cNvSpPr txBox="1"/>
            <p:nvPr/>
          </p:nvSpPr>
          <p:spPr>
            <a:xfrm>
              <a:off x="4283968" y="3022965"/>
              <a:ext cx="504056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800" dirty="0" smtClean="0">
                  <a:latin typeface="Cambria Math" pitchFamily="18" charset="0"/>
                  <a:ea typeface="Cambria Math" pitchFamily="18" charset="0"/>
                </a:rPr>
                <a:t>1</a:t>
              </a:r>
              <a:endParaRPr lang="cs-CZ" sz="2800" dirty="0">
                <a:latin typeface="Cambria Math" pitchFamily="18" charset="0"/>
                <a:ea typeface="Cambria Math" pitchFamily="18" charset="0"/>
              </a:endParaRPr>
            </a:p>
          </p:txBody>
        </p:sp>
      </p:grpSp>
      <p:sp>
        <p:nvSpPr>
          <p:cNvPr id="26" name="TextovéPole 25"/>
          <p:cNvSpPr txBox="1"/>
          <p:nvPr/>
        </p:nvSpPr>
        <p:spPr>
          <a:xfrm>
            <a:off x="525889" y="3559461"/>
            <a:ext cx="441981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latin typeface="Cambria Math" pitchFamily="18" charset="0"/>
                <a:ea typeface="Cambria Math" pitchFamily="18" charset="0"/>
              </a:rPr>
              <a:t>2 . (x + 17) = 5 . (x – 1)</a:t>
            </a:r>
          </a:p>
        </p:txBody>
      </p:sp>
      <p:sp>
        <p:nvSpPr>
          <p:cNvPr id="27" name="TextovéPole 26"/>
          <p:cNvSpPr txBox="1"/>
          <p:nvPr/>
        </p:nvSpPr>
        <p:spPr>
          <a:xfrm>
            <a:off x="1152244" y="4119011"/>
            <a:ext cx="309634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latin typeface="Cambria Math" pitchFamily="18" charset="0"/>
                <a:ea typeface="Cambria Math" pitchFamily="18" charset="0"/>
              </a:rPr>
              <a:t>2x + 34 = 5x - 5</a:t>
            </a:r>
            <a:endParaRPr lang="cs-CZ" sz="3200" dirty="0">
              <a:latin typeface="Cambria Math" pitchFamily="18" charset="0"/>
              <a:ea typeface="Cambria Math" pitchFamily="18" charset="0"/>
            </a:endParaRPr>
          </a:p>
        </p:txBody>
      </p:sp>
      <p:sp>
        <p:nvSpPr>
          <p:cNvPr id="28" name="TextovéPole 27"/>
          <p:cNvSpPr txBox="1"/>
          <p:nvPr/>
        </p:nvSpPr>
        <p:spPr>
          <a:xfrm>
            <a:off x="4248588" y="4119011"/>
            <a:ext cx="13154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latin typeface="Cambria Math" pitchFamily="18" charset="0"/>
                <a:ea typeface="Cambria Math" pitchFamily="18" charset="0"/>
              </a:rPr>
              <a:t>/ – 34</a:t>
            </a:r>
          </a:p>
        </p:txBody>
      </p:sp>
      <p:sp>
        <p:nvSpPr>
          <p:cNvPr id="29" name="TextovéPole 28"/>
          <p:cNvSpPr txBox="1"/>
          <p:nvPr/>
        </p:nvSpPr>
        <p:spPr>
          <a:xfrm>
            <a:off x="2107392" y="4703786"/>
            <a:ext cx="24646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latin typeface="Cambria Math" pitchFamily="18" charset="0"/>
                <a:ea typeface="Cambria Math" pitchFamily="18" charset="0"/>
              </a:rPr>
              <a:t>2x = 5x – 39</a:t>
            </a:r>
          </a:p>
        </p:txBody>
      </p:sp>
      <p:sp>
        <p:nvSpPr>
          <p:cNvPr id="30" name="TextovéPole 29"/>
          <p:cNvSpPr txBox="1"/>
          <p:nvPr/>
        </p:nvSpPr>
        <p:spPr>
          <a:xfrm>
            <a:off x="4413239" y="4703786"/>
            <a:ext cx="13321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latin typeface="Cambria Math" pitchFamily="18" charset="0"/>
                <a:ea typeface="Cambria Math" pitchFamily="18" charset="0"/>
              </a:rPr>
              <a:t>/ – 5x</a:t>
            </a:r>
            <a:endParaRPr lang="cs-CZ" sz="3200" dirty="0">
              <a:latin typeface="Cambria Math" pitchFamily="18" charset="0"/>
              <a:ea typeface="Cambria Math" pitchFamily="18" charset="0"/>
            </a:endParaRPr>
          </a:p>
        </p:txBody>
      </p:sp>
      <p:sp>
        <p:nvSpPr>
          <p:cNvPr id="31" name="TextovéPole 30"/>
          <p:cNvSpPr txBox="1"/>
          <p:nvPr/>
        </p:nvSpPr>
        <p:spPr>
          <a:xfrm>
            <a:off x="1827668" y="5275094"/>
            <a:ext cx="231194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latin typeface="Cambria Math" pitchFamily="18" charset="0"/>
                <a:ea typeface="Cambria Math" pitchFamily="18" charset="0"/>
              </a:rPr>
              <a:t>– 3x = – 39</a:t>
            </a:r>
            <a:endParaRPr lang="cs-CZ" sz="3200" dirty="0">
              <a:latin typeface="Cambria Math" pitchFamily="18" charset="0"/>
              <a:ea typeface="Cambria Math" pitchFamily="18" charset="0"/>
            </a:endParaRPr>
          </a:p>
        </p:txBody>
      </p:sp>
      <p:sp>
        <p:nvSpPr>
          <p:cNvPr id="32" name="TextovéPole 31"/>
          <p:cNvSpPr txBox="1"/>
          <p:nvPr/>
        </p:nvSpPr>
        <p:spPr>
          <a:xfrm>
            <a:off x="4011978" y="5275093"/>
            <a:ext cx="157051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latin typeface="Cambria Math" pitchFamily="18" charset="0"/>
                <a:ea typeface="Cambria Math" pitchFamily="18" charset="0"/>
              </a:rPr>
              <a:t>/ : (–3)</a:t>
            </a:r>
            <a:endParaRPr lang="cs-CZ" sz="3200" dirty="0">
              <a:latin typeface="Cambria Math" pitchFamily="18" charset="0"/>
              <a:ea typeface="Cambria Math" pitchFamily="18" charset="0"/>
            </a:endParaRPr>
          </a:p>
        </p:txBody>
      </p:sp>
      <p:sp>
        <p:nvSpPr>
          <p:cNvPr id="33" name="TextovéPole 32"/>
          <p:cNvSpPr txBox="1"/>
          <p:nvPr/>
        </p:nvSpPr>
        <p:spPr>
          <a:xfrm>
            <a:off x="2349586" y="5789993"/>
            <a:ext cx="207839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u="sng" dirty="0" smtClean="0">
                <a:latin typeface="Cambria Math" pitchFamily="18" charset="0"/>
                <a:ea typeface="Cambria Math" pitchFamily="18" charset="0"/>
              </a:rPr>
              <a:t>x = 13</a:t>
            </a:r>
            <a:endParaRPr lang="cs-CZ" sz="3200" u="sng" dirty="0">
              <a:latin typeface="Cambria Math" pitchFamily="18" charset="0"/>
              <a:ea typeface="Cambria Math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4" name="TextovéPole 33"/>
              <p:cNvSpPr txBox="1"/>
              <p:nvPr/>
            </p:nvSpPr>
            <p:spPr>
              <a:xfrm>
                <a:off x="6372200" y="1628800"/>
                <a:ext cx="2771800" cy="386900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3200" dirty="0" smtClean="0">
                    <a:latin typeface="Cambria Math" pitchFamily="18" charset="0"/>
                    <a:ea typeface="Cambria Math" pitchFamily="18" charset="0"/>
                  </a:rPr>
                  <a:t>Zk.:</a:t>
                </a:r>
              </a:p>
              <a:p>
                <a:r>
                  <a:rPr lang="cs-CZ" sz="3200" dirty="0" smtClean="0">
                    <a:latin typeface="Cambria Math" pitchFamily="18" charset="0"/>
                    <a:ea typeface="Cambria Math" pitchFamily="18" charset="0"/>
                  </a:rPr>
                  <a:t>L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3200" i="1" smtClean="0">
                            <a:latin typeface="Cambria Math"/>
                            <a:ea typeface="Cambria Math" pitchFamily="18" charset="0"/>
                          </a:rPr>
                        </m:ctrlPr>
                      </m:fPr>
                      <m:num>
                        <m:r>
                          <a:rPr lang="cs-CZ" sz="3200" b="0" i="1" smtClean="0">
                            <a:latin typeface="Cambria Math"/>
                            <a:ea typeface="Cambria Math" pitchFamily="18" charset="0"/>
                          </a:rPr>
                          <m:t>13+17</m:t>
                        </m:r>
                      </m:num>
                      <m:den>
                        <m:r>
                          <a:rPr lang="cs-CZ" sz="3200" b="0" i="1" smtClean="0">
                            <a:latin typeface="Cambria Math"/>
                            <a:ea typeface="Cambria Math" pitchFamily="18" charset="0"/>
                          </a:rPr>
                          <m:t>5</m:t>
                        </m:r>
                      </m:den>
                    </m:f>
                  </m:oMath>
                </a14:m>
                <a:r>
                  <a:rPr lang="cs-CZ" sz="3200" dirty="0" smtClean="0">
                    <a:latin typeface="Cambria Math" pitchFamily="18" charset="0"/>
                    <a:ea typeface="Cambria Math" pitchFamily="18" charset="0"/>
                  </a:rPr>
                  <a:t> =</a:t>
                </a:r>
              </a:p>
              <a:p>
                <a:r>
                  <a:rPr lang="cs-CZ" sz="3200" dirty="0">
                    <a:latin typeface="Cambria Math" pitchFamily="18" charset="0"/>
                    <a:ea typeface="Cambria Math" pitchFamily="18" charset="0"/>
                  </a:rPr>
                  <a:t> </a:t>
                </a:r>
                <a:r>
                  <a:rPr lang="cs-CZ" sz="3200" dirty="0" smtClean="0">
                    <a:latin typeface="Cambria Math" pitchFamily="18" charset="0"/>
                    <a:ea typeface="Cambria Math" pitchFamily="18" charset="0"/>
                  </a:rPr>
                  <a:t>  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3200" i="1" smtClean="0">
                            <a:latin typeface="Cambria Math"/>
                            <a:ea typeface="Cambria Math" pitchFamily="18" charset="0"/>
                          </a:rPr>
                        </m:ctrlPr>
                      </m:fPr>
                      <m:num>
                        <m:r>
                          <a:rPr lang="cs-CZ" sz="3200" b="0" i="1" smtClean="0">
                            <a:latin typeface="Cambria Math"/>
                            <a:ea typeface="Cambria Math" pitchFamily="18" charset="0"/>
                          </a:rPr>
                          <m:t>30</m:t>
                        </m:r>
                      </m:num>
                      <m:den>
                        <m:r>
                          <a:rPr lang="cs-CZ" sz="3200" b="0" i="1" smtClean="0">
                            <a:latin typeface="Cambria Math"/>
                            <a:ea typeface="Cambria Math" pitchFamily="18" charset="0"/>
                          </a:rPr>
                          <m:t>5</m:t>
                        </m:r>
                      </m:den>
                    </m:f>
                    <m:r>
                      <a:rPr lang="cs-CZ" sz="3200" b="0" i="1" smtClean="0">
                        <a:latin typeface="Cambria Math"/>
                        <a:ea typeface="Cambria Math" pitchFamily="18" charset="0"/>
                      </a:rPr>
                      <m:t>=6</m:t>
                    </m:r>
                  </m:oMath>
                </a14:m>
                <a:endParaRPr lang="cs-CZ" sz="3200" b="0" dirty="0" smtClean="0">
                  <a:latin typeface="Cambria Math" pitchFamily="18" charset="0"/>
                  <a:ea typeface="Cambria Math" pitchFamily="18" charset="0"/>
                </a:endParaRPr>
              </a:p>
              <a:p>
                <a:r>
                  <a:rPr lang="cs-CZ" sz="3200" dirty="0" smtClean="0">
                    <a:latin typeface="Cambria Math" pitchFamily="18" charset="0"/>
                    <a:ea typeface="Cambria Math" pitchFamily="18" charset="0"/>
                  </a:rPr>
                  <a:t>P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3200" i="1" smtClean="0">
                            <a:latin typeface="Cambria Math"/>
                            <a:ea typeface="Cambria Math" pitchFamily="18" charset="0"/>
                          </a:rPr>
                        </m:ctrlPr>
                      </m:fPr>
                      <m:num>
                        <m:r>
                          <a:rPr lang="cs-CZ" sz="3200" b="0" i="1" smtClean="0">
                            <a:latin typeface="Cambria Math"/>
                            <a:ea typeface="Cambria Math" pitchFamily="18" charset="0"/>
                          </a:rPr>
                          <m:t>13 −1</m:t>
                        </m:r>
                      </m:num>
                      <m:den>
                        <m:r>
                          <a:rPr lang="cs-CZ" sz="3200" b="0" i="1" smtClean="0">
                            <a:latin typeface="Cambria Math"/>
                            <a:ea typeface="Cambria Math" pitchFamily="18" charset="0"/>
                          </a:rPr>
                          <m:t>2</m:t>
                        </m:r>
                      </m:den>
                    </m:f>
                    <m:r>
                      <a:rPr lang="cs-CZ" sz="3200" b="0" i="1" smtClean="0">
                        <a:latin typeface="Cambria Math"/>
                        <a:ea typeface="Cambria Math" pitchFamily="18" charset="0"/>
                      </a:rPr>
                      <m:t>=</m:t>
                    </m:r>
                  </m:oMath>
                </a14:m>
                <a:endParaRPr lang="cs-CZ" sz="3200" b="0" dirty="0" smtClean="0">
                  <a:latin typeface="Cambria Math" pitchFamily="18" charset="0"/>
                  <a:ea typeface="Cambria Math" pitchFamily="18" charset="0"/>
                </a:endParaRPr>
              </a:p>
              <a:p>
                <a:r>
                  <a:rPr lang="cs-CZ" sz="3200" dirty="0" smtClean="0">
                    <a:latin typeface="Cambria Math" pitchFamily="18" charset="0"/>
                    <a:ea typeface="Cambria Math" pitchFamily="18" charset="0"/>
                  </a:rPr>
                  <a:t>   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3200" i="1" smtClean="0">
                            <a:latin typeface="Cambria Math"/>
                            <a:ea typeface="Cambria Math" pitchFamily="18" charset="0"/>
                          </a:rPr>
                        </m:ctrlPr>
                      </m:fPr>
                      <m:num>
                        <m:r>
                          <a:rPr lang="cs-CZ" sz="3200" b="0" i="1" smtClean="0">
                            <a:latin typeface="Cambria Math"/>
                            <a:ea typeface="Cambria Math" pitchFamily="18" charset="0"/>
                          </a:rPr>
                          <m:t>12</m:t>
                        </m:r>
                      </m:num>
                      <m:den>
                        <m:r>
                          <a:rPr lang="cs-CZ" sz="3200" b="0" i="1" smtClean="0">
                            <a:latin typeface="Cambria Math"/>
                            <a:ea typeface="Cambria Math" pitchFamily="18" charset="0"/>
                          </a:rPr>
                          <m:t>2</m:t>
                        </m:r>
                      </m:den>
                    </m:f>
                    <m:r>
                      <a:rPr lang="cs-CZ" sz="3200" b="0" i="1" smtClean="0">
                        <a:latin typeface="Cambria Math"/>
                        <a:ea typeface="Cambria Math" pitchFamily="18" charset="0"/>
                      </a:rPr>
                      <m:t>=6</m:t>
                    </m:r>
                  </m:oMath>
                </a14:m>
                <a:endParaRPr lang="cs-CZ" sz="3200" b="0" dirty="0" smtClean="0">
                  <a:latin typeface="Cambria Math" pitchFamily="18" charset="0"/>
                  <a:ea typeface="Cambria Math" pitchFamily="18" charset="0"/>
                </a:endParaRPr>
              </a:p>
              <a:p>
                <a:r>
                  <a:rPr lang="cs-CZ" sz="3200" u="sng" dirty="0" smtClean="0">
                    <a:latin typeface="Cambria Math" pitchFamily="18" charset="0"/>
                    <a:ea typeface="Cambria Math" pitchFamily="18" charset="0"/>
                  </a:rPr>
                  <a:t>L = P</a:t>
                </a:r>
                <a:endParaRPr lang="cs-CZ" sz="3200" u="sng" dirty="0">
                  <a:latin typeface="Cambria Math" pitchFamily="18" charset="0"/>
                  <a:ea typeface="Cambria Math" pitchFamily="18" charset="0"/>
                </a:endParaRPr>
              </a:p>
            </p:txBody>
          </p:sp>
        </mc:Choice>
        <mc:Fallback xmlns="">
          <p:sp>
            <p:nvSpPr>
              <p:cNvPr id="34" name="TextovéPole 3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372200" y="1628800"/>
                <a:ext cx="2771800" cy="3869008"/>
              </a:xfrm>
              <a:prstGeom prst="rect">
                <a:avLst/>
              </a:prstGeom>
              <a:blipFill rotWithShape="1">
                <a:blip r:embed="rId4"/>
                <a:stretch>
                  <a:fillRect l="-5495" t="-2047" b="-4094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8430955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8" grpId="0"/>
      <p:bldP spid="9" grpId="0"/>
      <p:bldP spid="26" grpId="0"/>
      <p:bldP spid="27" grpId="0"/>
      <p:bldP spid="28" grpId="0"/>
      <p:bldP spid="29" grpId="0"/>
      <p:bldP spid="30" grpId="0"/>
      <p:bldP spid="31" grpId="0"/>
      <p:bldP spid="32" grpId="0"/>
      <p:bldP spid="33" grpId="0"/>
      <p:bldP spid="3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9" name="Skupina 38"/>
          <p:cNvGrpSpPr/>
          <p:nvPr/>
        </p:nvGrpSpPr>
        <p:grpSpPr>
          <a:xfrm>
            <a:off x="959056" y="470591"/>
            <a:ext cx="4824536" cy="1017523"/>
            <a:chOff x="959056" y="470591"/>
            <a:chExt cx="4824536" cy="1017523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4" name="TextovéPole 3"/>
                <p:cNvSpPr txBox="1"/>
                <p:nvPr/>
              </p:nvSpPr>
              <p:spPr>
                <a:xfrm>
                  <a:off x="959056" y="470591"/>
                  <a:ext cx="4824536" cy="1017523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f>
                          <m:fPr>
                            <m:ctrlPr>
                              <a:rPr lang="cs-CZ" sz="3200" i="1" smtClean="0">
                                <a:latin typeface="Cambria Math"/>
                                <a:ea typeface="Cambria Math" pitchFamily="18" charset="0"/>
                              </a:rPr>
                            </m:ctrlPr>
                          </m:fPr>
                          <m:num>
                            <m:r>
                              <a:rPr lang="cs-CZ" sz="3200" b="0" i="1" smtClean="0">
                                <a:latin typeface="Cambria Math"/>
                                <a:ea typeface="Cambria Math" pitchFamily="18" charset="0"/>
                              </a:rPr>
                              <m:t>𝑥</m:t>
                            </m:r>
                            <m:r>
                              <a:rPr lang="cs-CZ" sz="3200" b="0" i="1" smtClean="0">
                                <a:latin typeface="Cambria Math"/>
                                <a:ea typeface="Cambria Math" pitchFamily="18" charset="0"/>
                              </a:rPr>
                              <m:t> −10</m:t>
                            </m:r>
                          </m:num>
                          <m:den>
                            <m:r>
                              <a:rPr lang="cs-CZ" sz="3200" b="0" i="1" smtClean="0">
                                <a:latin typeface="Cambria Math"/>
                                <a:ea typeface="Cambria Math" pitchFamily="18" charset="0"/>
                              </a:rPr>
                              <m:t>7</m:t>
                            </m:r>
                          </m:den>
                        </m:f>
                        <m:r>
                          <a:rPr lang="cs-CZ" sz="3200" b="0" i="1" smtClean="0">
                            <a:latin typeface="Cambria Math"/>
                            <a:ea typeface="Cambria Math" pitchFamily="18" charset="0"/>
                          </a:rPr>
                          <m:t>+1= </m:t>
                        </m:r>
                        <m:f>
                          <m:fPr>
                            <m:ctrlPr>
                              <a:rPr lang="cs-CZ" sz="3200" b="0" i="1" smtClean="0">
                                <a:latin typeface="Cambria Math"/>
                                <a:ea typeface="Cambria Math" pitchFamily="18" charset="0"/>
                              </a:rPr>
                            </m:ctrlPr>
                          </m:fPr>
                          <m:num>
                            <m:r>
                              <a:rPr lang="cs-CZ" sz="3200" b="0" i="1" smtClean="0">
                                <a:latin typeface="Cambria Math"/>
                                <a:ea typeface="Cambria Math" pitchFamily="18" charset="0"/>
                              </a:rPr>
                              <m:t>𝑥</m:t>
                            </m:r>
                            <m:r>
                              <a:rPr lang="cs-CZ" sz="3200" b="0" i="1" smtClean="0">
                                <a:latin typeface="Cambria Math"/>
                                <a:ea typeface="Cambria Math" pitchFamily="18" charset="0"/>
                              </a:rPr>
                              <m:t> −2</m:t>
                            </m:r>
                          </m:num>
                          <m:den>
                            <m:r>
                              <a:rPr lang="cs-CZ" sz="3200" b="0" i="1" smtClean="0">
                                <a:latin typeface="Cambria Math"/>
                                <a:ea typeface="Cambria Math" pitchFamily="18" charset="0"/>
                              </a:rPr>
                              <m:t>5</m:t>
                            </m:r>
                          </m:den>
                        </m:f>
                      </m:oMath>
                    </m:oMathPara>
                  </a14:m>
                  <a:endParaRPr lang="cs-CZ" sz="3200" dirty="0">
                    <a:latin typeface="Cambria Math" pitchFamily="18" charset="0"/>
                    <a:ea typeface="Cambria Math" pitchFamily="18" charset="0"/>
                  </a:endParaRPr>
                </a:p>
              </p:txBody>
            </p:sp>
          </mc:Choice>
          <mc:Fallback xmlns="">
            <p:sp>
              <p:nvSpPr>
                <p:cNvPr id="4" name="TextovéPole 3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959056" y="470591"/>
                  <a:ext cx="4824536" cy="1017523"/>
                </a:xfrm>
                <a:prstGeom prst="rect">
                  <a:avLst/>
                </a:prstGeom>
                <a:blipFill rotWithShape="1">
                  <a:blip r:embed="rId2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  <p:cxnSp>
          <p:nvCxnSpPr>
            <p:cNvPr id="6" name="Přímá spojnice 5"/>
            <p:cNvCxnSpPr/>
            <p:nvPr/>
          </p:nvCxnSpPr>
          <p:spPr>
            <a:xfrm>
              <a:off x="1403648" y="1488114"/>
              <a:ext cx="3868279" cy="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7" name="TextovéPole 6"/>
          <p:cNvSpPr txBox="1"/>
          <p:nvPr/>
        </p:nvSpPr>
        <p:spPr>
          <a:xfrm>
            <a:off x="5271927" y="686964"/>
            <a:ext cx="11521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latin typeface="Cambria Math" pitchFamily="18" charset="0"/>
                <a:ea typeface="Cambria Math" pitchFamily="18" charset="0"/>
              </a:rPr>
              <a:t>/ . 35</a:t>
            </a:r>
            <a:endParaRPr lang="cs-CZ" sz="3200" dirty="0">
              <a:latin typeface="Cambria Math" pitchFamily="18" charset="0"/>
              <a:ea typeface="Cambria Math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ovéPole 7"/>
              <p:cNvSpPr txBox="1"/>
              <p:nvPr/>
            </p:nvSpPr>
            <p:spPr>
              <a:xfrm>
                <a:off x="-180528" y="1700807"/>
                <a:ext cx="6336704" cy="101572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3200" b="0" i="1" smtClean="0">
                          <a:latin typeface="Cambria Math"/>
                          <a:ea typeface="Cambria Math" pitchFamily="18" charset="0"/>
                        </a:rPr>
                        <m:t>35.</m:t>
                      </m:r>
                      <m:f>
                        <m:fPr>
                          <m:ctrlPr>
                            <a:rPr lang="cs-CZ" sz="3200" i="1" smtClean="0">
                              <a:latin typeface="Cambria Math"/>
                              <a:ea typeface="Cambria Math" pitchFamily="18" charset="0"/>
                            </a:rPr>
                          </m:ctrlPr>
                        </m:fPr>
                        <m:num>
                          <m:r>
                            <a:rPr lang="cs-CZ" sz="3200" b="0" i="1" smtClean="0">
                              <a:latin typeface="Cambria Math"/>
                              <a:ea typeface="Cambria Math" pitchFamily="18" charset="0"/>
                            </a:rPr>
                            <m:t>𝑥</m:t>
                          </m:r>
                          <m:r>
                            <a:rPr lang="cs-CZ" sz="3200" b="0" i="1" smtClean="0">
                              <a:latin typeface="Cambria Math"/>
                              <a:ea typeface="Cambria Math" pitchFamily="18" charset="0"/>
                            </a:rPr>
                            <m:t>−10</m:t>
                          </m:r>
                        </m:num>
                        <m:den>
                          <m:r>
                            <a:rPr lang="cs-CZ" sz="3200" b="0" i="1" smtClean="0">
                              <a:latin typeface="Cambria Math"/>
                              <a:ea typeface="Cambria Math" pitchFamily="18" charset="0"/>
                            </a:rPr>
                            <m:t>7</m:t>
                          </m:r>
                        </m:den>
                      </m:f>
                      <m:r>
                        <a:rPr lang="cs-CZ" sz="3200" b="0" i="1" smtClean="0">
                          <a:latin typeface="Cambria Math"/>
                          <a:ea typeface="Cambria Math" pitchFamily="18" charset="0"/>
                        </a:rPr>
                        <m:t>+</m:t>
                      </m:r>
                      <m:r>
                        <a:rPr lang="cs-CZ" sz="3200" b="0" i="1" smtClean="0">
                          <a:solidFill>
                            <a:srgbClr val="FF0000"/>
                          </a:solidFill>
                          <a:latin typeface="Cambria Math"/>
                          <a:ea typeface="Cambria Math" pitchFamily="18" charset="0"/>
                        </a:rPr>
                        <m:t>35. 1</m:t>
                      </m:r>
                      <m:r>
                        <a:rPr lang="cs-CZ" sz="3200" b="0" i="1" smtClean="0">
                          <a:latin typeface="Cambria Math"/>
                          <a:ea typeface="Cambria Math" pitchFamily="18" charset="0"/>
                        </a:rPr>
                        <m:t>=35. </m:t>
                      </m:r>
                      <m:f>
                        <m:fPr>
                          <m:ctrlPr>
                            <a:rPr lang="cs-CZ" sz="3200" b="0" i="1" smtClean="0">
                              <a:latin typeface="Cambria Math"/>
                              <a:ea typeface="Cambria Math" pitchFamily="18" charset="0"/>
                            </a:rPr>
                          </m:ctrlPr>
                        </m:fPr>
                        <m:num>
                          <m:r>
                            <a:rPr lang="cs-CZ" sz="3200" b="0" i="1" smtClean="0">
                              <a:latin typeface="Cambria Math"/>
                              <a:ea typeface="Cambria Math" pitchFamily="18" charset="0"/>
                            </a:rPr>
                            <m:t>𝑥</m:t>
                          </m:r>
                          <m:r>
                            <a:rPr lang="cs-CZ" sz="3200" b="0" i="1" smtClean="0">
                              <a:latin typeface="Cambria Math"/>
                              <a:ea typeface="Cambria Math" pitchFamily="18" charset="0"/>
                            </a:rPr>
                            <m:t>−2</m:t>
                          </m:r>
                        </m:num>
                        <m:den>
                          <m:r>
                            <a:rPr lang="cs-CZ" sz="3200" b="0" i="1" smtClean="0">
                              <a:latin typeface="Cambria Math"/>
                              <a:ea typeface="Cambria Math" pitchFamily="18" charset="0"/>
                            </a:rPr>
                            <m:t>5</m:t>
                          </m:r>
                        </m:den>
                      </m:f>
                    </m:oMath>
                  </m:oMathPara>
                </a14:m>
                <a:endParaRPr lang="cs-CZ" sz="3200" dirty="0">
                  <a:latin typeface="Cambria Math" pitchFamily="18" charset="0"/>
                  <a:ea typeface="Cambria Math" pitchFamily="18" charset="0"/>
                </a:endParaRPr>
              </a:p>
            </p:txBody>
          </p:sp>
        </mc:Choice>
        <mc:Fallback xmlns="">
          <p:sp>
            <p:nvSpPr>
              <p:cNvPr id="8" name="TextovéPole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-180528" y="1700807"/>
                <a:ext cx="6336704" cy="1015727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15" name="Skupina 14"/>
          <p:cNvGrpSpPr/>
          <p:nvPr/>
        </p:nvGrpSpPr>
        <p:grpSpPr>
          <a:xfrm>
            <a:off x="395536" y="1988840"/>
            <a:ext cx="1440160" cy="648072"/>
            <a:chOff x="395536" y="1988840"/>
            <a:chExt cx="1440160" cy="648072"/>
          </a:xfrm>
        </p:grpSpPr>
        <p:cxnSp>
          <p:nvCxnSpPr>
            <p:cNvPr id="10" name="Přímá spojnice 9"/>
            <p:cNvCxnSpPr/>
            <p:nvPr/>
          </p:nvCxnSpPr>
          <p:spPr>
            <a:xfrm>
              <a:off x="395536" y="1988840"/>
              <a:ext cx="432048" cy="504056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Přímá spojnice 13"/>
            <p:cNvCxnSpPr/>
            <p:nvPr/>
          </p:nvCxnSpPr>
          <p:spPr>
            <a:xfrm>
              <a:off x="1403648" y="2348880"/>
              <a:ext cx="432048" cy="288032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8" name="Skupina 17"/>
          <p:cNvGrpSpPr/>
          <p:nvPr/>
        </p:nvGrpSpPr>
        <p:grpSpPr>
          <a:xfrm>
            <a:off x="389290" y="1580472"/>
            <a:ext cx="1842450" cy="1318050"/>
            <a:chOff x="389290" y="1580472"/>
            <a:chExt cx="1842450" cy="1318050"/>
          </a:xfrm>
        </p:grpSpPr>
        <p:sp>
          <p:nvSpPr>
            <p:cNvPr id="16" name="TextovéPole 15"/>
            <p:cNvSpPr txBox="1"/>
            <p:nvPr/>
          </p:nvSpPr>
          <p:spPr>
            <a:xfrm>
              <a:off x="389290" y="1580472"/>
              <a:ext cx="504056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800" dirty="0">
                  <a:latin typeface="Cambria Math" pitchFamily="18" charset="0"/>
                  <a:ea typeface="Cambria Math" pitchFamily="18" charset="0"/>
                </a:rPr>
                <a:t>5</a:t>
              </a:r>
            </a:p>
          </p:txBody>
        </p:sp>
        <p:sp>
          <p:nvSpPr>
            <p:cNvPr id="17" name="TextovéPole 16"/>
            <p:cNvSpPr txBox="1"/>
            <p:nvPr/>
          </p:nvSpPr>
          <p:spPr>
            <a:xfrm>
              <a:off x="1835696" y="2375302"/>
              <a:ext cx="396044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800" dirty="0" smtClean="0">
                  <a:latin typeface="Cambria Math" pitchFamily="18" charset="0"/>
                  <a:ea typeface="Cambria Math" pitchFamily="18" charset="0"/>
                </a:rPr>
                <a:t>1</a:t>
              </a:r>
              <a:endParaRPr lang="cs-CZ" sz="2800" dirty="0">
                <a:latin typeface="Cambria Math" pitchFamily="18" charset="0"/>
                <a:ea typeface="Cambria Math" pitchFamily="18" charset="0"/>
              </a:endParaRPr>
            </a:p>
          </p:txBody>
        </p:sp>
      </p:grpSp>
      <p:grpSp>
        <p:nvGrpSpPr>
          <p:cNvPr id="23" name="Skupina 22"/>
          <p:cNvGrpSpPr/>
          <p:nvPr/>
        </p:nvGrpSpPr>
        <p:grpSpPr>
          <a:xfrm>
            <a:off x="3923928" y="1988840"/>
            <a:ext cx="1440160" cy="648072"/>
            <a:chOff x="3923928" y="1988840"/>
            <a:chExt cx="1440160" cy="648072"/>
          </a:xfrm>
        </p:grpSpPr>
        <p:cxnSp>
          <p:nvCxnSpPr>
            <p:cNvPr id="20" name="Přímá spojnice 19"/>
            <p:cNvCxnSpPr/>
            <p:nvPr/>
          </p:nvCxnSpPr>
          <p:spPr>
            <a:xfrm>
              <a:off x="3923928" y="1988840"/>
              <a:ext cx="576064" cy="504056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Přímá spojnice 21"/>
            <p:cNvCxnSpPr/>
            <p:nvPr/>
          </p:nvCxnSpPr>
          <p:spPr>
            <a:xfrm>
              <a:off x="4860032" y="2348880"/>
              <a:ext cx="504056" cy="288032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7" name="Skupina 26"/>
          <p:cNvGrpSpPr/>
          <p:nvPr/>
        </p:nvGrpSpPr>
        <p:grpSpPr>
          <a:xfrm>
            <a:off x="3923928" y="1586220"/>
            <a:ext cx="1892068" cy="1285880"/>
            <a:chOff x="3923928" y="1586220"/>
            <a:chExt cx="1892068" cy="1285880"/>
          </a:xfrm>
        </p:grpSpPr>
        <p:sp>
          <p:nvSpPr>
            <p:cNvPr id="25" name="TextovéPole 24"/>
            <p:cNvSpPr txBox="1"/>
            <p:nvPr/>
          </p:nvSpPr>
          <p:spPr>
            <a:xfrm>
              <a:off x="3923928" y="1586220"/>
              <a:ext cx="576064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800" dirty="0" smtClean="0">
                  <a:latin typeface="Cambria Math" pitchFamily="18" charset="0"/>
                  <a:ea typeface="Cambria Math" pitchFamily="18" charset="0"/>
                </a:rPr>
                <a:t>7</a:t>
              </a:r>
              <a:endParaRPr lang="cs-CZ" sz="2800" dirty="0">
                <a:latin typeface="Cambria Math" pitchFamily="18" charset="0"/>
                <a:ea typeface="Cambria Math" pitchFamily="18" charset="0"/>
              </a:endParaRPr>
            </a:p>
          </p:txBody>
        </p:sp>
        <p:sp>
          <p:nvSpPr>
            <p:cNvPr id="26" name="TextovéPole 25"/>
            <p:cNvSpPr txBox="1"/>
            <p:nvPr/>
          </p:nvSpPr>
          <p:spPr>
            <a:xfrm>
              <a:off x="5239932" y="2348880"/>
              <a:ext cx="576064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800" dirty="0" smtClean="0">
                  <a:latin typeface="Cambria Math" pitchFamily="18" charset="0"/>
                  <a:ea typeface="Cambria Math" pitchFamily="18" charset="0"/>
                </a:rPr>
                <a:t>1</a:t>
              </a:r>
              <a:endParaRPr lang="cs-CZ" sz="2800" dirty="0">
                <a:latin typeface="Cambria Math" pitchFamily="18" charset="0"/>
                <a:ea typeface="Cambria Math" pitchFamily="18" charset="0"/>
              </a:endParaRPr>
            </a:p>
          </p:txBody>
        </p:sp>
      </p:grpSp>
      <p:sp>
        <p:nvSpPr>
          <p:cNvPr id="28" name="TextovéPole 27"/>
          <p:cNvSpPr txBox="1"/>
          <p:nvPr/>
        </p:nvSpPr>
        <p:spPr>
          <a:xfrm>
            <a:off x="703428" y="2872099"/>
            <a:ext cx="54006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latin typeface="Cambria Math" pitchFamily="18" charset="0"/>
                <a:ea typeface="Cambria Math" pitchFamily="18" charset="0"/>
              </a:rPr>
              <a:t>5 . (x – 10) + 35 = 7 . (x – 2)</a:t>
            </a:r>
            <a:endParaRPr lang="cs-CZ" sz="3200" dirty="0">
              <a:latin typeface="Cambria Math" pitchFamily="18" charset="0"/>
              <a:ea typeface="Cambria Math" pitchFamily="18" charset="0"/>
            </a:endParaRPr>
          </a:p>
        </p:txBody>
      </p:sp>
      <p:sp>
        <p:nvSpPr>
          <p:cNvPr id="29" name="TextovéPole 28"/>
          <p:cNvSpPr txBox="1"/>
          <p:nvPr/>
        </p:nvSpPr>
        <p:spPr>
          <a:xfrm>
            <a:off x="1317608" y="3472066"/>
            <a:ext cx="46606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latin typeface="Cambria Math" pitchFamily="18" charset="0"/>
                <a:ea typeface="Cambria Math" pitchFamily="18" charset="0"/>
              </a:rPr>
              <a:t>5x – 50 + 35 = 7x - 14</a:t>
            </a:r>
            <a:endParaRPr lang="cs-CZ" sz="3200" dirty="0">
              <a:latin typeface="Cambria Math" pitchFamily="18" charset="0"/>
              <a:ea typeface="Cambria Math" pitchFamily="18" charset="0"/>
            </a:endParaRPr>
          </a:p>
        </p:txBody>
      </p:sp>
      <p:sp>
        <p:nvSpPr>
          <p:cNvPr id="30" name="TextovéPole 29"/>
          <p:cNvSpPr txBox="1"/>
          <p:nvPr/>
        </p:nvSpPr>
        <p:spPr>
          <a:xfrm>
            <a:off x="2251600" y="4083078"/>
            <a:ext cx="356439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latin typeface="Cambria Math" pitchFamily="18" charset="0"/>
                <a:ea typeface="Cambria Math" pitchFamily="18" charset="0"/>
              </a:rPr>
              <a:t>5x – 15 = 7x - 14</a:t>
            </a:r>
            <a:endParaRPr lang="cs-CZ" sz="3200" dirty="0">
              <a:latin typeface="Cambria Math" pitchFamily="18" charset="0"/>
              <a:ea typeface="Cambria Math" pitchFamily="18" charset="0"/>
            </a:endParaRPr>
          </a:p>
        </p:txBody>
      </p:sp>
      <p:sp>
        <p:nvSpPr>
          <p:cNvPr id="31" name="TextovéPole 30"/>
          <p:cNvSpPr txBox="1"/>
          <p:nvPr/>
        </p:nvSpPr>
        <p:spPr>
          <a:xfrm>
            <a:off x="5390728" y="4083078"/>
            <a:ext cx="16900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latin typeface="Cambria Math" pitchFamily="18" charset="0"/>
                <a:ea typeface="Cambria Math" pitchFamily="18" charset="0"/>
              </a:rPr>
              <a:t>/ + 15</a:t>
            </a:r>
            <a:endParaRPr lang="cs-CZ" sz="3200" dirty="0">
              <a:latin typeface="Cambria Math" pitchFamily="18" charset="0"/>
              <a:ea typeface="Cambria Math" pitchFamily="18" charset="0"/>
            </a:endParaRPr>
          </a:p>
        </p:txBody>
      </p:sp>
      <p:sp>
        <p:nvSpPr>
          <p:cNvPr id="32" name="TextovéPole 31"/>
          <p:cNvSpPr txBox="1"/>
          <p:nvPr/>
        </p:nvSpPr>
        <p:spPr>
          <a:xfrm>
            <a:off x="3076065" y="4667853"/>
            <a:ext cx="273630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latin typeface="Cambria Math" pitchFamily="18" charset="0"/>
                <a:ea typeface="Cambria Math" pitchFamily="18" charset="0"/>
              </a:rPr>
              <a:t>5x = 7x + 1</a:t>
            </a:r>
            <a:endParaRPr lang="cs-CZ" sz="3200" dirty="0">
              <a:latin typeface="Cambria Math" pitchFamily="18" charset="0"/>
              <a:ea typeface="Cambria Math" pitchFamily="18" charset="0"/>
            </a:endParaRPr>
          </a:p>
        </p:txBody>
      </p:sp>
      <p:sp>
        <p:nvSpPr>
          <p:cNvPr id="33" name="TextovéPole 32"/>
          <p:cNvSpPr txBox="1"/>
          <p:nvPr/>
        </p:nvSpPr>
        <p:spPr>
          <a:xfrm>
            <a:off x="5551690" y="4667852"/>
            <a:ext cx="136815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latin typeface="Cambria Math" pitchFamily="18" charset="0"/>
                <a:ea typeface="Cambria Math" pitchFamily="18" charset="0"/>
              </a:rPr>
              <a:t>/–7x</a:t>
            </a:r>
            <a:endParaRPr lang="cs-CZ" sz="3200" dirty="0">
              <a:latin typeface="Cambria Math" pitchFamily="18" charset="0"/>
              <a:ea typeface="Cambria Math" pitchFamily="18" charset="0"/>
            </a:endParaRPr>
          </a:p>
        </p:txBody>
      </p:sp>
      <p:sp>
        <p:nvSpPr>
          <p:cNvPr id="35" name="TextovéPole 34"/>
          <p:cNvSpPr txBox="1"/>
          <p:nvPr/>
        </p:nvSpPr>
        <p:spPr>
          <a:xfrm>
            <a:off x="2869838" y="5254380"/>
            <a:ext cx="173859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>
                <a:latin typeface="Cambria Math" pitchFamily="18" charset="0"/>
                <a:ea typeface="Cambria Math" pitchFamily="18" charset="0"/>
              </a:rPr>
              <a:t>–</a:t>
            </a:r>
            <a:r>
              <a:rPr lang="cs-CZ" sz="3200" dirty="0" smtClean="0">
                <a:latin typeface="Cambria Math" pitchFamily="18" charset="0"/>
                <a:ea typeface="Cambria Math" pitchFamily="18" charset="0"/>
              </a:rPr>
              <a:t>2x = 1</a:t>
            </a:r>
            <a:endParaRPr lang="cs-CZ" sz="3200" dirty="0">
              <a:latin typeface="Cambria Math" pitchFamily="18" charset="0"/>
              <a:ea typeface="Cambria Math" pitchFamily="18" charset="0"/>
            </a:endParaRPr>
          </a:p>
        </p:txBody>
      </p:sp>
      <p:sp>
        <p:nvSpPr>
          <p:cNvPr id="36" name="TextovéPole 35"/>
          <p:cNvSpPr txBox="1"/>
          <p:nvPr/>
        </p:nvSpPr>
        <p:spPr>
          <a:xfrm>
            <a:off x="4716434" y="5252626"/>
            <a:ext cx="151933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latin typeface="Cambria Math" pitchFamily="18" charset="0"/>
                <a:ea typeface="Cambria Math" pitchFamily="18" charset="0"/>
              </a:rPr>
              <a:t>/ :(–2)</a:t>
            </a:r>
            <a:endParaRPr lang="cs-CZ" sz="3200" dirty="0">
              <a:latin typeface="Cambria Math" pitchFamily="18" charset="0"/>
              <a:ea typeface="Cambria Math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7" name="TextovéPole 36"/>
              <p:cNvSpPr txBox="1"/>
              <p:nvPr/>
            </p:nvSpPr>
            <p:spPr>
              <a:xfrm>
                <a:off x="2849947" y="5733165"/>
                <a:ext cx="2147962" cy="101431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cs-CZ" sz="3200" b="0" i="0" smtClean="0">
                          <a:latin typeface="Cambria Math"/>
                          <a:ea typeface="Cambria Math" pitchFamily="18" charset="0"/>
                        </a:rPr>
                        <m:t>x</m:t>
                      </m:r>
                      <m:r>
                        <a:rPr lang="cs-CZ" sz="3200" b="0" i="0" smtClean="0">
                          <a:latin typeface="Cambria Math"/>
                          <a:ea typeface="Cambria Math" pitchFamily="18" charset="0"/>
                        </a:rPr>
                        <m:t>=–</m:t>
                      </m:r>
                      <m:f>
                        <m:fPr>
                          <m:ctrlPr>
                            <a:rPr lang="cs-CZ" sz="3200" i="1" smtClean="0">
                              <a:latin typeface="Cambria Math"/>
                              <a:ea typeface="Cambria Math" pitchFamily="18" charset="0"/>
                            </a:rPr>
                          </m:ctrlPr>
                        </m:fPr>
                        <m:num>
                          <m:r>
                            <a:rPr lang="cs-CZ" sz="3200" b="0" i="1" smtClean="0">
                              <a:latin typeface="Cambria Math"/>
                              <a:ea typeface="Cambria Math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cs-CZ" sz="3200" b="0" i="1" smtClean="0">
                              <a:latin typeface="Cambria Math"/>
                              <a:ea typeface="Cambria Math" pitchFamily="18" charset="0"/>
                            </a:rPr>
                            <m:t>2</m:t>
                          </m:r>
                        </m:den>
                      </m:f>
                    </m:oMath>
                  </m:oMathPara>
                </a14:m>
                <a:endParaRPr lang="cs-CZ" sz="3200" dirty="0">
                  <a:latin typeface="Cambria Math" pitchFamily="18" charset="0"/>
                  <a:ea typeface="Cambria Math" pitchFamily="18" charset="0"/>
                </a:endParaRPr>
              </a:p>
            </p:txBody>
          </p:sp>
        </mc:Choice>
        <mc:Fallback xmlns="">
          <p:sp>
            <p:nvSpPr>
              <p:cNvPr id="37" name="TextovéPole 3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849947" y="5733165"/>
                <a:ext cx="2147962" cy="1014317"/>
              </a:xfrm>
              <a:prstGeom prst="rect">
                <a:avLst/>
              </a:prstGeom>
              <a:blipFill rotWithShape="1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6328371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28" grpId="0"/>
      <p:bldP spid="29" grpId="0"/>
      <p:bldP spid="30" grpId="0"/>
      <p:bldP spid="31" grpId="0"/>
      <p:bldP spid="32" grpId="0"/>
      <p:bldP spid="33" grpId="0"/>
      <p:bldP spid="35" grpId="0"/>
      <p:bldP spid="36" grpId="0"/>
      <p:bldP spid="3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4" name="Obdélník 3"/>
              <p:cNvSpPr/>
              <p:nvPr/>
            </p:nvSpPr>
            <p:spPr>
              <a:xfrm>
                <a:off x="467544" y="476672"/>
                <a:ext cx="8352927" cy="128426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cs-CZ" sz="3200" dirty="0" smtClean="0">
                    <a:ea typeface="Cambria Math" pitchFamily="18" charset="0"/>
                  </a:rPr>
                  <a:t>Rovnici   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3200" i="1" smtClean="0">
                            <a:latin typeface="Cambria Math"/>
                            <a:ea typeface="Cambria Math" pitchFamily="18" charset="0"/>
                          </a:rPr>
                        </m:ctrlPr>
                      </m:fPr>
                      <m:num>
                        <m:r>
                          <a:rPr lang="cs-CZ" sz="3200" b="0" i="1" smtClean="0">
                            <a:latin typeface="Cambria Math"/>
                            <a:ea typeface="Cambria Math" pitchFamily="18" charset="0"/>
                          </a:rPr>
                          <m:t>𝑥</m:t>
                        </m:r>
                        <m:r>
                          <a:rPr lang="cs-CZ" sz="3200" b="0" i="1" smtClean="0">
                            <a:latin typeface="Cambria Math"/>
                            <a:ea typeface="Cambria Math" pitchFamily="18" charset="0"/>
                          </a:rPr>
                          <m:t> −10</m:t>
                        </m:r>
                      </m:num>
                      <m:den>
                        <m:r>
                          <a:rPr lang="cs-CZ" sz="3200" b="0" i="1" smtClean="0">
                            <a:latin typeface="Cambria Math"/>
                            <a:ea typeface="Cambria Math" pitchFamily="18" charset="0"/>
                          </a:rPr>
                          <m:t>7</m:t>
                        </m:r>
                      </m:den>
                    </m:f>
                    <m:r>
                      <a:rPr lang="cs-CZ" sz="3200" b="0" i="1" smtClean="0">
                        <a:latin typeface="Cambria Math"/>
                        <a:ea typeface="Cambria Math" pitchFamily="18" charset="0"/>
                      </a:rPr>
                      <m:t>+1= </m:t>
                    </m:r>
                    <m:f>
                      <m:fPr>
                        <m:ctrlPr>
                          <a:rPr lang="cs-CZ" sz="3200" b="0" i="1" smtClean="0">
                            <a:latin typeface="Cambria Math"/>
                            <a:ea typeface="Cambria Math" pitchFamily="18" charset="0"/>
                          </a:rPr>
                        </m:ctrlPr>
                      </m:fPr>
                      <m:num>
                        <m:r>
                          <a:rPr lang="cs-CZ" sz="3200" b="0" i="1" smtClean="0">
                            <a:latin typeface="Cambria Math"/>
                            <a:ea typeface="Cambria Math" pitchFamily="18" charset="0"/>
                          </a:rPr>
                          <m:t>𝑥</m:t>
                        </m:r>
                        <m:r>
                          <a:rPr lang="cs-CZ" sz="3200" b="0" i="1" smtClean="0">
                            <a:latin typeface="Cambria Math"/>
                            <a:ea typeface="Cambria Math" pitchFamily="18" charset="0"/>
                          </a:rPr>
                          <m:t> −2</m:t>
                        </m:r>
                      </m:num>
                      <m:den>
                        <m:r>
                          <a:rPr lang="cs-CZ" sz="3200" b="0" i="1" smtClean="0">
                            <a:latin typeface="Cambria Math"/>
                            <a:ea typeface="Cambria Math" pitchFamily="18" charset="0"/>
                          </a:rPr>
                          <m:t>5</m:t>
                        </m:r>
                      </m:den>
                    </m:f>
                  </m:oMath>
                </a14:m>
                <a:r>
                  <a:rPr lang="cs-CZ" sz="3200" dirty="0" smtClean="0">
                    <a:latin typeface="Cambria Math" pitchFamily="18" charset="0"/>
                    <a:ea typeface="Cambria Math" pitchFamily="18" charset="0"/>
                  </a:rPr>
                  <a:t>      můžeme zapsat     i jiným způsobem: </a:t>
                </a:r>
                <a:endParaRPr lang="cs-CZ" sz="3200" dirty="0">
                  <a:latin typeface="Cambria Math" pitchFamily="18" charset="0"/>
                  <a:ea typeface="Cambria Math" pitchFamily="18" charset="0"/>
                </a:endParaRPr>
              </a:p>
            </p:txBody>
          </p:sp>
        </mc:Choice>
        <mc:Fallback xmlns="">
          <p:sp>
            <p:nvSpPr>
              <p:cNvPr id="4" name="Obdélník 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7544" y="476672"/>
                <a:ext cx="8352927" cy="1284262"/>
              </a:xfrm>
              <a:prstGeom prst="rect">
                <a:avLst/>
              </a:prstGeom>
              <a:blipFill rotWithShape="1">
                <a:blip r:embed="rId2"/>
                <a:stretch>
                  <a:fillRect l="-1898" r="-730" b="-14218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ovéPole 4"/>
              <p:cNvSpPr txBox="1"/>
              <p:nvPr/>
            </p:nvSpPr>
            <p:spPr>
              <a:xfrm>
                <a:off x="1187624" y="1790634"/>
                <a:ext cx="6120680" cy="101572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cs-CZ" sz="3200" i="1" smtClean="0">
                              <a:latin typeface="Cambria Math"/>
                              <a:ea typeface="Cambria Math" pitchFamily="18" charset="0"/>
                            </a:rPr>
                          </m:ctrlPr>
                        </m:fPr>
                        <m:num>
                          <m:r>
                            <a:rPr lang="cs-CZ" sz="3200" b="0" i="1" smtClean="0">
                              <a:latin typeface="Cambria Math"/>
                              <a:ea typeface="Cambria Math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cs-CZ" sz="3200" b="0" i="1" smtClean="0">
                              <a:latin typeface="Cambria Math"/>
                              <a:ea typeface="Cambria Math" pitchFamily="18" charset="0"/>
                            </a:rPr>
                            <m:t>7</m:t>
                          </m:r>
                        </m:den>
                      </m:f>
                      <m:r>
                        <a:rPr lang="cs-CZ" sz="3200" b="0" i="1" smtClean="0">
                          <a:latin typeface="Cambria Math"/>
                          <a:ea typeface="Cambria Math" pitchFamily="18" charset="0"/>
                        </a:rPr>
                        <m:t> . </m:t>
                      </m:r>
                      <m:d>
                        <m:dPr>
                          <m:ctrlPr>
                            <a:rPr lang="cs-CZ" sz="3200" b="0" i="1" smtClean="0">
                              <a:latin typeface="Cambria Math"/>
                              <a:ea typeface="Cambria Math" pitchFamily="18" charset="0"/>
                            </a:rPr>
                          </m:ctrlPr>
                        </m:dPr>
                        <m:e>
                          <m:r>
                            <a:rPr lang="cs-CZ" sz="3200" b="0" i="1" smtClean="0">
                              <a:latin typeface="Cambria Math"/>
                              <a:ea typeface="Cambria Math" pitchFamily="18" charset="0"/>
                            </a:rPr>
                            <m:t>𝑥</m:t>
                          </m:r>
                          <m:r>
                            <a:rPr lang="cs-CZ" sz="3200" b="0" i="1" smtClean="0">
                              <a:latin typeface="Cambria Math"/>
                              <a:ea typeface="Cambria Math" pitchFamily="18" charset="0"/>
                            </a:rPr>
                            <m:t> −10</m:t>
                          </m:r>
                        </m:e>
                      </m:d>
                      <m:r>
                        <a:rPr lang="cs-CZ" sz="3200" b="0" i="1" smtClean="0">
                          <a:latin typeface="Cambria Math"/>
                          <a:ea typeface="Cambria Math" pitchFamily="18" charset="0"/>
                        </a:rPr>
                        <m:t>+1= </m:t>
                      </m:r>
                      <m:f>
                        <m:fPr>
                          <m:ctrlPr>
                            <a:rPr lang="cs-CZ" sz="3200" b="0" i="1" smtClean="0">
                              <a:latin typeface="Cambria Math"/>
                              <a:ea typeface="Cambria Math" pitchFamily="18" charset="0"/>
                            </a:rPr>
                          </m:ctrlPr>
                        </m:fPr>
                        <m:num>
                          <m:r>
                            <a:rPr lang="cs-CZ" sz="3200" b="0" i="1" smtClean="0">
                              <a:latin typeface="Cambria Math"/>
                              <a:ea typeface="Cambria Math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cs-CZ" sz="3200" b="0" i="1" smtClean="0">
                              <a:latin typeface="Cambria Math"/>
                              <a:ea typeface="Cambria Math" pitchFamily="18" charset="0"/>
                            </a:rPr>
                            <m:t>5</m:t>
                          </m:r>
                        </m:den>
                      </m:f>
                      <m:r>
                        <a:rPr lang="cs-CZ" sz="3200" b="0" i="1" smtClean="0">
                          <a:latin typeface="Cambria Math"/>
                          <a:ea typeface="Cambria Math" pitchFamily="18" charset="0"/>
                        </a:rPr>
                        <m:t> . (</m:t>
                      </m:r>
                      <m:r>
                        <a:rPr lang="cs-CZ" sz="3200" b="0" i="1" smtClean="0">
                          <a:latin typeface="Cambria Math"/>
                          <a:ea typeface="Cambria Math" pitchFamily="18" charset="0"/>
                        </a:rPr>
                        <m:t>𝑥</m:t>
                      </m:r>
                      <m:r>
                        <a:rPr lang="cs-CZ" sz="3200" b="0" i="1" smtClean="0">
                          <a:latin typeface="Cambria Math"/>
                          <a:ea typeface="Cambria Math" pitchFamily="18" charset="0"/>
                        </a:rPr>
                        <m:t> −2)</m:t>
                      </m:r>
                    </m:oMath>
                  </m:oMathPara>
                </a14:m>
                <a:endParaRPr lang="cs-CZ" sz="3200" dirty="0">
                  <a:latin typeface="Cambria Math" pitchFamily="18" charset="0"/>
                  <a:ea typeface="Cambria Math" pitchFamily="18" charset="0"/>
                </a:endParaRPr>
              </a:p>
            </p:txBody>
          </p:sp>
        </mc:Choice>
        <mc:Fallback xmlns="">
          <p:sp>
            <p:nvSpPr>
              <p:cNvPr id="5" name="TextovéPole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87624" y="1790634"/>
                <a:ext cx="6120680" cy="1015727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TextovéPole 5"/>
          <p:cNvSpPr txBox="1"/>
          <p:nvPr/>
        </p:nvSpPr>
        <p:spPr>
          <a:xfrm>
            <a:off x="467544" y="2996952"/>
            <a:ext cx="770485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latin typeface="Cambria Math" pitchFamily="18" charset="0"/>
                <a:ea typeface="Cambria Math" pitchFamily="18" charset="0"/>
              </a:rPr>
              <a:t>Je to jen jiná verze zadání stejné rovnice. Možná je vhodnější pro provedení zkoušky:</a:t>
            </a:r>
            <a:endParaRPr lang="cs-CZ" sz="3200" dirty="0">
              <a:latin typeface="Cambria Math" pitchFamily="18" charset="0"/>
              <a:ea typeface="Cambria Math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ovéPole 6"/>
              <p:cNvSpPr txBox="1"/>
              <p:nvPr/>
            </p:nvSpPr>
            <p:spPr>
              <a:xfrm>
                <a:off x="435139" y="4074914"/>
                <a:ext cx="8241317" cy="253396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cs-CZ" sz="2800" dirty="0" smtClean="0">
                    <a:latin typeface="Cambria Math" pitchFamily="18" charset="0"/>
                    <a:ea typeface="Cambria Math" pitchFamily="18" charset="0"/>
                  </a:rPr>
                  <a:t>Zk.: L </a:t>
                </a:r>
                <a:r>
                  <a:rPr lang="cs-CZ" sz="2400" dirty="0" smtClean="0">
                    <a:latin typeface="Cambria Math" pitchFamily="18" charset="0"/>
                    <a:ea typeface="Cambria Math" pitchFamily="18" charset="0"/>
                  </a:rPr>
                  <a:t>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2400" i="1" smtClean="0">
                            <a:latin typeface="Cambria Math"/>
                            <a:ea typeface="Cambria Math" pitchFamily="18" charset="0"/>
                          </a:rPr>
                        </m:ctrlPr>
                      </m:fPr>
                      <m:num>
                        <m:r>
                          <a:rPr lang="cs-CZ" sz="2400" b="0" i="1" smtClean="0">
                            <a:latin typeface="Cambria Math"/>
                            <a:ea typeface="Cambria Math" pitchFamily="18" charset="0"/>
                          </a:rPr>
                          <m:t>1</m:t>
                        </m:r>
                      </m:num>
                      <m:den>
                        <m:r>
                          <a:rPr lang="cs-CZ" sz="2400" b="0" i="1" smtClean="0">
                            <a:latin typeface="Cambria Math"/>
                            <a:ea typeface="Cambria Math" pitchFamily="18" charset="0"/>
                          </a:rPr>
                          <m:t>7</m:t>
                        </m:r>
                      </m:den>
                    </m:f>
                    <m:r>
                      <a:rPr lang="cs-CZ" sz="2400" b="0" i="1" smtClean="0">
                        <a:latin typeface="Cambria Math"/>
                        <a:ea typeface="Cambria Math" pitchFamily="18" charset="0"/>
                      </a:rPr>
                      <m:t> .</m:t>
                    </m:r>
                    <m:d>
                      <m:dPr>
                        <m:ctrlPr>
                          <a:rPr lang="cs-CZ" sz="2400" b="0" i="1" smtClean="0">
                            <a:latin typeface="Cambria Math"/>
                            <a:ea typeface="Cambria Math" pitchFamily="18" charset="0"/>
                          </a:rPr>
                        </m:ctrlPr>
                      </m:dPr>
                      <m:e>
                        <m:r>
                          <a:rPr lang="cs-CZ" sz="2400" b="0" i="1" smtClean="0">
                            <a:latin typeface="Cambria Math"/>
                            <a:ea typeface="Cambria Math" pitchFamily="18" charset="0"/>
                          </a:rPr>
                          <m:t>−</m:t>
                        </m:r>
                        <m:f>
                          <m:fPr>
                            <m:ctrlPr>
                              <a:rPr lang="cs-CZ" sz="2400" b="0" i="1" smtClean="0">
                                <a:latin typeface="Cambria Math"/>
                                <a:ea typeface="Cambria Math" pitchFamily="18" charset="0"/>
                              </a:rPr>
                            </m:ctrlPr>
                          </m:fPr>
                          <m:num>
                            <m:r>
                              <a:rPr lang="cs-CZ" sz="2400" b="0" i="1" smtClean="0">
                                <a:latin typeface="Cambria Math"/>
                                <a:ea typeface="Cambria Math" pitchFamily="18" charset="0"/>
                              </a:rPr>
                              <m:t>1</m:t>
                            </m:r>
                          </m:num>
                          <m:den>
                            <m:r>
                              <a:rPr lang="cs-CZ" sz="2400" b="0" i="1" smtClean="0">
                                <a:latin typeface="Cambria Math"/>
                                <a:ea typeface="Cambria Math" pitchFamily="18" charset="0"/>
                              </a:rPr>
                              <m:t>2 </m:t>
                            </m:r>
                          </m:den>
                        </m:f>
                        <m:r>
                          <a:rPr lang="cs-CZ" sz="2400" b="0" i="1" smtClean="0">
                            <a:latin typeface="Cambria Math"/>
                            <a:ea typeface="Cambria Math" pitchFamily="18" charset="0"/>
                          </a:rPr>
                          <m:t> −10</m:t>
                        </m:r>
                      </m:e>
                    </m:d>
                    <m:r>
                      <a:rPr lang="cs-CZ" sz="2400" b="0" i="1" smtClean="0">
                        <a:latin typeface="Cambria Math"/>
                        <a:ea typeface="Cambria Math" pitchFamily="18" charset="0"/>
                      </a:rPr>
                      <m:t>+1=</m:t>
                    </m:r>
                    <m:f>
                      <m:fPr>
                        <m:ctrlPr>
                          <a:rPr lang="cs-CZ" sz="2400" b="0" i="1" smtClean="0">
                            <a:latin typeface="Cambria Math"/>
                            <a:ea typeface="Cambria Math" pitchFamily="18" charset="0"/>
                          </a:rPr>
                        </m:ctrlPr>
                      </m:fPr>
                      <m:num>
                        <m:r>
                          <a:rPr lang="cs-CZ" sz="2400" b="0" i="1" smtClean="0">
                            <a:latin typeface="Cambria Math"/>
                            <a:ea typeface="Cambria Math" pitchFamily="18" charset="0"/>
                          </a:rPr>
                          <m:t>1</m:t>
                        </m:r>
                      </m:num>
                      <m:den>
                        <m:r>
                          <a:rPr lang="cs-CZ" sz="2400" b="0" i="1" smtClean="0">
                            <a:latin typeface="Cambria Math"/>
                            <a:ea typeface="Cambria Math" pitchFamily="18" charset="0"/>
                          </a:rPr>
                          <m:t>7</m:t>
                        </m:r>
                      </m:den>
                    </m:f>
                    <m:r>
                      <a:rPr lang="cs-CZ" sz="2400" b="0" i="1" smtClean="0">
                        <a:latin typeface="Cambria Math"/>
                        <a:ea typeface="Cambria Math" pitchFamily="18" charset="0"/>
                      </a:rPr>
                      <m:t> . </m:t>
                    </m:r>
                    <m:f>
                      <m:fPr>
                        <m:ctrlPr>
                          <a:rPr lang="cs-CZ" sz="2400" b="0" i="1" smtClean="0">
                            <a:latin typeface="Cambria Math"/>
                            <a:ea typeface="Cambria Math" pitchFamily="18" charset="0"/>
                          </a:rPr>
                        </m:ctrlPr>
                      </m:fPr>
                      <m:num>
                        <m:r>
                          <a:rPr lang="cs-CZ" sz="2400" b="0" i="1" smtClean="0">
                            <a:latin typeface="Cambria Math"/>
                            <a:ea typeface="Cambria Math" pitchFamily="18" charset="0"/>
                          </a:rPr>
                          <m:t>−1 −20</m:t>
                        </m:r>
                      </m:num>
                      <m:den>
                        <m:r>
                          <a:rPr lang="cs-CZ" sz="2400" b="0" i="1" smtClean="0">
                            <a:latin typeface="Cambria Math"/>
                            <a:ea typeface="Cambria Math" pitchFamily="18" charset="0"/>
                          </a:rPr>
                          <m:t>2</m:t>
                        </m:r>
                      </m:den>
                    </m:f>
                    <m:r>
                      <a:rPr lang="cs-CZ" sz="2400" b="0" i="1" smtClean="0">
                        <a:latin typeface="Cambria Math"/>
                        <a:ea typeface="Cambria Math" pitchFamily="18" charset="0"/>
                      </a:rPr>
                      <m:t>+1  = </m:t>
                    </m:r>
                    <m:f>
                      <m:fPr>
                        <m:ctrlPr>
                          <a:rPr lang="cs-CZ" sz="2400" b="0" i="1" smtClean="0">
                            <a:latin typeface="Cambria Math"/>
                            <a:ea typeface="Cambria Math" pitchFamily="18" charset="0"/>
                          </a:rPr>
                        </m:ctrlPr>
                      </m:fPr>
                      <m:num>
                        <m:r>
                          <a:rPr lang="cs-CZ" sz="2400" b="0" i="1" smtClean="0">
                            <a:latin typeface="Cambria Math"/>
                            <a:ea typeface="Cambria Math" pitchFamily="18" charset="0"/>
                          </a:rPr>
                          <m:t>1</m:t>
                        </m:r>
                      </m:num>
                      <m:den>
                        <m:r>
                          <a:rPr lang="cs-CZ" sz="2400" b="0" i="1" smtClean="0">
                            <a:latin typeface="Cambria Math"/>
                            <a:ea typeface="Cambria Math" pitchFamily="18" charset="0"/>
                          </a:rPr>
                          <m:t>7</m:t>
                        </m:r>
                      </m:den>
                    </m:f>
                    <m:r>
                      <a:rPr lang="cs-CZ" sz="2400" b="0" i="1" smtClean="0">
                        <a:latin typeface="Cambria Math"/>
                        <a:ea typeface="Cambria Math" pitchFamily="18" charset="0"/>
                      </a:rPr>
                      <m:t> . </m:t>
                    </m:r>
                    <m:f>
                      <m:fPr>
                        <m:ctrlPr>
                          <a:rPr lang="cs-CZ" sz="2400" b="0" i="1" smtClean="0">
                            <a:latin typeface="Cambria Math"/>
                            <a:ea typeface="Cambria Math" pitchFamily="18" charset="0"/>
                          </a:rPr>
                        </m:ctrlPr>
                      </m:fPr>
                      <m:num>
                        <m:r>
                          <a:rPr lang="cs-CZ" sz="2400" b="0" i="1" smtClean="0">
                            <a:latin typeface="Cambria Math"/>
                            <a:ea typeface="Cambria Math" pitchFamily="18" charset="0"/>
                          </a:rPr>
                          <m:t>(–21)</m:t>
                        </m:r>
                      </m:num>
                      <m:den>
                        <m:r>
                          <a:rPr lang="cs-CZ" sz="2400" b="0" i="1" smtClean="0">
                            <a:latin typeface="Cambria Math"/>
                            <a:ea typeface="Cambria Math" pitchFamily="18" charset="0"/>
                          </a:rPr>
                          <m:t>2</m:t>
                        </m:r>
                      </m:den>
                    </m:f>
                    <m:r>
                      <a:rPr lang="cs-CZ" sz="2400" b="0" i="1" smtClean="0">
                        <a:latin typeface="Cambria Math"/>
                        <a:ea typeface="Cambria Math" pitchFamily="18" charset="0"/>
                      </a:rPr>
                      <m:t>+1==−</m:t>
                    </m:r>
                    <m:f>
                      <m:fPr>
                        <m:ctrlPr>
                          <a:rPr lang="cs-CZ" sz="2400" b="0" i="1" smtClean="0">
                            <a:latin typeface="Cambria Math"/>
                            <a:ea typeface="Cambria Math" pitchFamily="18" charset="0"/>
                          </a:rPr>
                        </m:ctrlPr>
                      </m:fPr>
                      <m:num>
                        <m:r>
                          <a:rPr lang="cs-CZ" sz="2400" b="0" i="1" smtClean="0">
                            <a:latin typeface="Cambria Math"/>
                            <a:ea typeface="Cambria Math" pitchFamily="18" charset="0"/>
                          </a:rPr>
                          <m:t>3</m:t>
                        </m:r>
                      </m:num>
                      <m:den>
                        <m:r>
                          <a:rPr lang="cs-CZ" sz="2400" b="0" i="1" smtClean="0">
                            <a:latin typeface="Cambria Math"/>
                            <a:ea typeface="Cambria Math" pitchFamily="18" charset="0"/>
                          </a:rPr>
                          <m:t>2</m:t>
                        </m:r>
                      </m:den>
                    </m:f>
                    <m:r>
                      <a:rPr lang="cs-CZ" sz="2400" b="0" i="1" smtClean="0">
                        <a:latin typeface="Cambria Math"/>
                        <a:ea typeface="Cambria Math" pitchFamily="18" charset="0"/>
                      </a:rPr>
                      <m:t>+1= </m:t>
                    </m:r>
                    <m:f>
                      <m:fPr>
                        <m:ctrlPr>
                          <a:rPr lang="cs-CZ" sz="2400" b="0" i="1" smtClean="0">
                            <a:latin typeface="Cambria Math"/>
                            <a:ea typeface="Cambria Math" pitchFamily="18" charset="0"/>
                          </a:rPr>
                        </m:ctrlPr>
                      </m:fPr>
                      <m:num>
                        <m:r>
                          <a:rPr lang="cs-CZ" sz="2400" b="0" i="1" smtClean="0">
                            <a:latin typeface="Cambria Math"/>
                            <a:ea typeface="Cambria Math" pitchFamily="18" charset="0"/>
                          </a:rPr>
                          <m:t>−3+2</m:t>
                        </m:r>
                      </m:num>
                      <m:den>
                        <m:r>
                          <a:rPr lang="cs-CZ" sz="2400" b="0" i="1" smtClean="0">
                            <a:latin typeface="Cambria Math"/>
                            <a:ea typeface="Cambria Math" pitchFamily="18" charset="0"/>
                          </a:rPr>
                          <m:t>2</m:t>
                        </m:r>
                      </m:den>
                    </m:f>
                    <m:r>
                      <a:rPr lang="cs-CZ" sz="2400" b="0" i="1" smtClean="0">
                        <a:latin typeface="Cambria Math"/>
                        <a:ea typeface="Cambria Math" pitchFamily="18" charset="0"/>
                      </a:rPr>
                      <m:t>=−</m:t>
                    </m:r>
                    <m:f>
                      <m:fPr>
                        <m:ctrlPr>
                          <a:rPr lang="cs-CZ" sz="2400" b="0" i="1" smtClean="0">
                            <a:latin typeface="Cambria Math"/>
                            <a:ea typeface="Cambria Math" pitchFamily="18" charset="0"/>
                          </a:rPr>
                        </m:ctrlPr>
                      </m:fPr>
                      <m:num>
                        <m:r>
                          <a:rPr lang="cs-CZ" sz="2400" b="0" i="1" smtClean="0">
                            <a:latin typeface="Cambria Math"/>
                            <a:ea typeface="Cambria Math" pitchFamily="18" charset="0"/>
                          </a:rPr>
                          <m:t>1</m:t>
                        </m:r>
                      </m:num>
                      <m:den>
                        <m:r>
                          <a:rPr lang="cs-CZ" sz="2400" b="0" i="1" smtClean="0">
                            <a:latin typeface="Cambria Math"/>
                            <a:ea typeface="Cambria Math" pitchFamily="18" charset="0"/>
                          </a:rPr>
                          <m:t>2</m:t>
                        </m:r>
                      </m:den>
                    </m:f>
                  </m:oMath>
                </a14:m>
                <a:endParaRPr lang="cs-CZ" sz="2400" dirty="0" smtClean="0">
                  <a:latin typeface="Cambria Math" pitchFamily="18" charset="0"/>
                  <a:ea typeface="Cambria Math" pitchFamily="18" charset="0"/>
                </a:endParaRPr>
              </a:p>
              <a:p>
                <a:pPr>
                  <a:lnSpc>
                    <a:spcPct val="150000"/>
                  </a:lnSpc>
                </a:pPr>
                <a:r>
                  <a:rPr lang="cs-CZ" sz="2400" dirty="0" smtClean="0">
                    <a:latin typeface="Cambria Math" pitchFamily="18" charset="0"/>
                    <a:ea typeface="Cambria Math" pitchFamily="18" charset="0"/>
                  </a:rPr>
                  <a:t>P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2400" i="1" smtClean="0">
                            <a:latin typeface="Cambria Math"/>
                            <a:ea typeface="Cambria Math" pitchFamily="18" charset="0"/>
                          </a:rPr>
                        </m:ctrlPr>
                      </m:fPr>
                      <m:num>
                        <m:r>
                          <a:rPr lang="cs-CZ" sz="2400" b="0" i="1" smtClean="0">
                            <a:latin typeface="Cambria Math"/>
                            <a:ea typeface="Cambria Math" pitchFamily="18" charset="0"/>
                          </a:rPr>
                          <m:t>1</m:t>
                        </m:r>
                      </m:num>
                      <m:den>
                        <m:r>
                          <a:rPr lang="cs-CZ" sz="2400" b="0" i="1" smtClean="0">
                            <a:latin typeface="Cambria Math"/>
                            <a:ea typeface="Cambria Math" pitchFamily="18" charset="0"/>
                          </a:rPr>
                          <m:t>5</m:t>
                        </m:r>
                      </m:den>
                    </m:f>
                    <m:r>
                      <a:rPr lang="cs-CZ" sz="2400" b="0" i="1" smtClean="0">
                        <a:latin typeface="Cambria Math"/>
                        <a:ea typeface="Cambria Math" pitchFamily="18" charset="0"/>
                      </a:rPr>
                      <m:t> . </m:t>
                    </m:r>
                    <m:d>
                      <m:dPr>
                        <m:ctrlPr>
                          <a:rPr lang="cs-CZ" sz="2400" b="0" i="1" smtClean="0">
                            <a:latin typeface="Cambria Math"/>
                            <a:ea typeface="Cambria Math" pitchFamily="18" charset="0"/>
                          </a:rPr>
                        </m:ctrlPr>
                      </m:dPr>
                      <m:e>
                        <m:r>
                          <a:rPr lang="cs-CZ" sz="2400" b="0" i="1" smtClean="0">
                            <a:latin typeface="Cambria Math"/>
                            <a:ea typeface="Cambria Math" pitchFamily="18" charset="0"/>
                          </a:rPr>
                          <m:t>−</m:t>
                        </m:r>
                        <m:f>
                          <m:fPr>
                            <m:ctrlPr>
                              <a:rPr lang="cs-CZ" sz="2400" b="0" i="1" smtClean="0">
                                <a:latin typeface="Cambria Math"/>
                                <a:ea typeface="Cambria Math" pitchFamily="18" charset="0"/>
                              </a:rPr>
                            </m:ctrlPr>
                          </m:fPr>
                          <m:num>
                            <m:r>
                              <a:rPr lang="cs-CZ" sz="2400" b="0" i="1" smtClean="0">
                                <a:latin typeface="Cambria Math"/>
                                <a:ea typeface="Cambria Math" pitchFamily="18" charset="0"/>
                              </a:rPr>
                              <m:t>1</m:t>
                            </m:r>
                          </m:num>
                          <m:den>
                            <m:r>
                              <a:rPr lang="cs-CZ" sz="2400" b="0" i="1" smtClean="0">
                                <a:latin typeface="Cambria Math"/>
                                <a:ea typeface="Cambria Math" pitchFamily="18" charset="0"/>
                              </a:rPr>
                              <m:t>2</m:t>
                            </m:r>
                          </m:den>
                        </m:f>
                        <m:r>
                          <a:rPr lang="cs-CZ" sz="2400" b="0" i="1" smtClean="0">
                            <a:latin typeface="Cambria Math"/>
                            <a:ea typeface="Cambria Math" pitchFamily="18" charset="0"/>
                          </a:rPr>
                          <m:t>−2</m:t>
                        </m:r>
                      </m:e>
                    </m:d>
                    <m:r>
                      <a:rPr lang="cs-CZ" sz="2400" b="0" i="1" smtClean="0">
                        <a:latin typeface="Cambria Math"/>
                        <a:ea typeface="Cambria Math" pitchFamily="18" charset="0"/>
                      </a:rPr>
                      <m:t>= </m:t>
                    </m:r>
                    <m:f>
                      <m:fPr>
                        <m:ctrlPr>
                          <a:rPr lang="cs-CZ" sz="2400" b="0" i="1" smtClean="0">
                            <a:latin typeface="Cambria Math"/>
                            <a:ea typeface="Cambria Math" pitchFamily="18" charset="0"/>
                          </a:rPr>
                        </m:ctrlPr>
                      </m:fPr>
                      <m:num>
                        <m:r>
                          <a:rPr lang="cs-CZ" sz="2400" b="0" i="1" smtClean="0">
                            <a:latin typeface="Cambria Math"/>
                            <a:ea typeface="Cambria Math" pitchFamily="18" charset="0"/>
                          </a:rPr>
                          <m:t>1</m:t>
                        </m:r>
                      </m:num>
                      <m:den>
                        <m:r>
                          <a:rPr lang="cs-CZ" sz="2400" b="0" i="1" smtClean="0">
                            <a:latin typeface="Cambria Math"/>
                            <a:ea typeface="Cambria Math" pitchFamily="18" charset="0"/>
                          </a:rPr>
                          <m:t>5 </m:t>
                        </m:r>
                      </m:den>
                    </m:f>
                    <m:r>
                      <a:rPr lang="cs-CZ" sz="2400" b="0" i="1" smtClean="0">
                        <a:latin typeface="Cambria Math"/>
                        <a:ea typeface="Cambria Math" pitchFamily="18" charset="0"/>
                      </a:rPr>
                      <m:t> . </m:t>
                    </m:r>
                    <m:f>
                      <m:fPr>
                        <m:ctrlPr>
                          <a:rPr lang="cs-CZ" sz="2400" b="0" i="1" smtClean="0">
                            <a:latin typeface="Cambria Math"/>
                            <a:ea typeface="Cambria Math" pitchFamily="18" charset="0"/>
                          </a:rPr>
                        </m:ctrlPr>
                      </m:fPr>
                      <m:num>
                        <m:r>
                          <a:rPr lang="cs-CZ" sz="2400" b="0" i="1" smtClean="0">
                            <a:latin typeface="Cambria Math"/>
                            <a:ea typeface="Cambria Math" pitchFamily="18" charset="0"/>
                          </a:rPr>
                          <m:t>−1 − 4</m:t>
                        </m:r>
                      </m:num>
                      <m:den>
                        <m:r>
                          <a:rPr lang="cs-CZ" sz="2400" b="0" i="1" smtClean="0">
                            <a:latin typeface="Cambria Math"/>
                            <a:ea typeface="Cambria Math" pitchFamily="18" charset="0"/>
                          </a:rPr>
                          <m:t>2</m:t>
                        </m:r>
                      </m:den>
                    </m:f>
                    <m:r>
                      <a:rPr lang="cs-CZ" sz="2400" b="0" i="1" smtClean="0">
                        <a:latin typeface="Cambria Math"/>
                        <a:ea typeface="Cambria Math" pitchFamily="18" charset="0"/>
                      </a:rPr>
                      <m:t>= </m:t>
                    </m:r>
                    <m:f>
                      <m:fPr>
                        <m:ctrlPr>
                          <a:rPr lang="cs-CZ" sz="2400" b="0" i="1" smtClean="0">
                            <a:latin typeface="Cambria Math"/>
                            <a:ea typeface="Cambria Math" pitchFamily="18" charset="0"/>
                          </a:rPr>
                        </m:ctrlPr>
                      </m:fPr>
                      <m:num>
                        <m:r>
                          <a:rPr lang="cs-CZ" sz="2400" b="0" i="1" smtClean="0">
                            <a:latin typeface="Cambria Math"/>
                            <a:ea typeface="Cambria Math" pitchFamily="18" charset="0"/>
                          </a:rPr>
                          <m:t>1</m:t>
                        </m:r>
                      </m:num>
                      <m:den>
                        <m:r>
                          <a:rPr lang="cs-CZ" sz="2400" b="0" i="1" smtClean="0">
                            <a:latin typeface="Cambria Math"/>
                            <a:ea typeface="Cambria Math" pitchFamily="18" charset="0"/>
                          </a:rPr>
                          <m:t>5</m:t>
                        </m:r>
                      </m:den>
                    </m:f>
                    <m:r>
                      <a:rPr lang="cs-CZ" sz="2400" b="0" i="1" smtClean="0">
                        <a:latin typeface="Cambria Math"/>
                        <a:ea typeface="Cambria Math" pitchFamily="18" charset="0"/>
                      </a:rPr>
                      <m:t> . </m:t>
                    </m:r>
                    <m:f>
                      <m:fPr>
                        <m:ctrlPr>
                          <a:rPr lang="cs-CZ" sz="2400" b="0" i="1" smtClean="0">
                            <a:latin typeface="Cambria Math"/>
                            <a:ea typeface="Cambria Math" pitchFamily="18" charset="0"/>
                          </a:rPr>
                        </m:ctrlPr>
                      </m:fPr>
                      <m:num>
                        <m:r>
                          <a:rPr lang="cs-CZ" sz="2400" b="0" i="1" smtClean="0">
                            <a:latin typeface="Cambria Math"/>
                            <a:ea typeface="Cambria Math" pitchFamily="18" charset="0"/>
                          </a:rPr>
                          <m:t>(−5)</m:t>
                        </m:r>
                      </m:num>
                      <m:den>
                        <m:r>
                          <a:rPr lang="cs-CZ" sz="2400" b="0" i="1" smtClean="0">
                            <a:latin typeface="Cambria Math"/>
                            <a:ea typeface="Cambria Math" pitchFamily="18" charset="0"/>
                          </a:rPr>
                          <m:t>2</m:t>
                        </m:r>
                      </m:den>
                    </m:f>
                    <m:r>
                      <a:rPr lang="cs-CZ" sz="2400" b="0" i="1" smtClean="0">
                        <a:latin typeface="Cambria Math"/>
                        <a:ea typeface="Cambria Math" pitchFamily="18" charset="0"/>
                      </a:rPr>
                      <m:t>=−</m:t>
                    </m:r>
                    <m:f>
                      <m:fPr>
                        <m:ctrlPr>
                          <a:rPr lang="cs-CZ" sz="2400" b="0" i="1" smtClean="0">
                            <a:latin typeface="Cambria Math"/>
                            <a:ea typeface="Cambria Math" pitchFamily="18" charset="0"/>
                          </a:rPr>
                        </m:ctrlPr>
                      </m:fPr>
                      <m:num>
                        <m:r>
                          <a:rPr lang="cs-CZ" sz="2400" b="0" i="1" smtClean="0">
                            <a:latin typeface="Cambria Math"/>
                            <a:ea typeface="Cambria Math" pitchFamily="18" charset="0"/>
                          </a:rPr>
                          <m:t>1</m:t>
                        </m:r>
                      </m:num>
                      <m:den>
                        <m:r>
                          <a:rPr lang="cs-CZ" sz="2400" b="0" i="1" smtClean="0">
                            <a:latin typeface="Cambria Math"/>
                            <a:ea typeface="Cambria Math" pitchFamily="18" charset="0"/>
                          </a:rPr>
                          <m:t>2</m:t>
                        </m:r>
                      </m:den>
                    </m:f>
                  </m:oMath>
                </a14:m>
                <a:r>
                  <a:rPr lang="cs-CZ" sz="2400" dirty="0" smtClean="0">
                    <a:latin typeface="Cambria Math" pitchFamily="18" charset="0"/>
                    <a:ea typeface="Cambria Math" pitchFamily="18" charset="0"/>
                  </a:rPr>
                  <a:t>                    </a:t>
                </a:r>
                <a:r>
                  <a:rPr lang="cs-CZ" sz="2400" u="sng" dirty="0" smtClean="0">
                    <a:latin typeface="Cambria Math" pitchFamily="18" charset="0"/>
                    <a:ea typeface="Cambria Math" pitchFamily="18" charset="0"/>
                  </a:rPr>
                  <a:t>L = P</a:t>
                </a:r>
                <a:endParaRPr lang="cs-CZ" sz="2400" u="sng" dirty="0">
                  <a:latin typeface="Cambria Math" pitchFamily="18" charset="0"/>
                  <a:ea typeface="Cambria Math" pitchFamily="18" charset="0"/>
                </a:endParaRPr>
              </a:p>
            </p:txBody>
          </p:sp>
        </mc:Choice>
        <mc:Fallback xmlns="">
          <p:sp>
            <p:nvSpPr>
              <p:cNvPr id="7" name="TextovéPole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5139" y="4074914"/>
                <a:ext cx="8241317" cy="2533963"/>
              </a:xfrm>
              <a:prstGeom prst="rect">
                <a:avLst/>
              </a:prstGeom>
              <a:blipFill rotWithShape="1">
                <a:blip r:embed="rId4"/>
                <a:stretch>
                  <a:fillRect l="-1479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6736602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467544" y="1478971"/>
            <a:ext cx="8285994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Škola: Základní škola Trávníky Otrokovice, příspěvková organizace</a:t>
            </a:r>
          </a:p>
          <a:p>
            <a:r>
              <a:rPr lang="cs-CZ" dirty="0"/>
              <a:t>Číslo projektu: CZ.1.07/1.4.00/21.2637</a:t>
            </a:r>
          </a:p>
          <a:p>
            <a:r>
              <a:rPr lang="cs-CZ" dirty="0"/>
              <a:t>Název výukového materiálu</a:t>
            </a:r>
            <a:r>
              <a:rPr lang="cs-CZ" dirty="0" smtClean="0"/>
              <a:t>: Rovnice se závorkami a se zlomky</a:t>
            </a:r>
            <a:endParaRPr lang="cs-CZ" dirty="0"/>
          </a:p>
          <a:p>
            <a:r>
              <a:rPr lang="cs-CZ" dirty="0"/>
              <a:t>Autor</a:t>
            </a:r>
            <a:r>
              <a:rPr lang="cs-CZ" dirty="0" smtClean="0"/>
              <a:t>: Mgr. Miroslava Málková</a:t>
            </a:r>
            <a:endParaRPr lang="cs-CZ" dirty="0"/>
          </a:p>
          <a:p>
            <a:r>
              <a:rPr lang="cs-CZ" dirty="0"/>
              <a:t>Vytvořeno</a:t>
            </a:r>
            <a:r>
              <a:rPr lang="cs-CZ" dirty="0" smtClean="0"/>
              <a:t>: 1. dubna 2012</a:t>
            </a:r>
            <a:endParaRPr lang="cs-CZ" dirty="0"/>
          </a:p>
          <a:p>
            <a:r>
              <a:rPr lang="cs-CZ" dirty="0"/>
              <a:t>Ročník</a:t>
            </a:r>
            <a:r>
              <a:rPr lang="cs-CZ" dirty="0" smtClean="0"/>
              <a:t>: 8.</a:t>
            </a:r>
            <a:endParaRPr lang="cs-CZ" dirty="0"/>
          </a:p>
          <a:p>
            <a:r>
              <a:rPr lang="cs-CZ" dirty="0"/>
              <a:t>Vzdělávací oblast</a:t>
            </a:r>
            <a:r>
              <a:rPr lang="cs-CZ" dirty="0" smtClean="0"/>
              <a:t>: Matematika a její aplikace</a:t>
            </a:r>
            <a:endParaRPr lang="cs-CZ" dirty="0"/>
          </a:p>
          <a:p>
            <a:r>
              <a:rPr lang="cs-CZ" dirty="0"/>
              <a:t>Vzdělávací obor</a:t>
            </a:r>
            <a:r>
              <a:rPr lang="cs-CZ" dirty="0" smtClean="0"/>
              <a:t>: Matematika a její aplikace</a:t>
            </a:r>
            <a:endParaRPr lang="cs-CZ" dirty="0"/>
          </a:p>
          <a:p>
            <a:r>
              <a:rPr lang="cs-CZ" dirty="0"/>
              <a:t>Tematický okruh</a:t>
            </a:r>
            <a:r>
              <a:rPr lang="cs-CZ" dirty="0" smtClean="0"/>
              <a:t>: Číslo a proměnná</a:t>
            </a:r>
            <a:endParaRPr lang="cs-CZ" dirty="0"/>
          </a:p>
          <a:p>
            <a:r>
              <a:rPr lang="cs-CZ" dirty="0"/>
              <a:t>Téma</a:t>
            </a:r>
            <a:r>
              <a:rPr lang="cs-CZ" dirty="0" smtClean="0"/>
              <a:t>: Lineární rovnice</a:t>
            </a:r>
            <a:endParaRPr lang="cs-CZ" dirty="0"/>
          </a:p>
          <a:p>
            <a:r>
              <a:rPr lang="cs-CZ" dirty="0"/>
              <a:t>Pomůcky</a:t>
            </a:r>
            <a:r>
              <a:rPr lang="cs-CZ" dirty="0" smtClean="0"/>
              <a:t>: notebook, dataprojektor</a:t>
            </a:r>
            <a:endParaRPr lang="cs-CZ" dirty="0"/>
          </a:p>
          <a:p>
            <a:r>
              <a:rPr lang="cs-CZ" dirty="0"/>
              <a:t>Anotace</a:t>
            </a:r>
            <a:r>
              <a:rPr lang="cs-CZ" dirty="0" smtClean="0"/>
              <a:t>: Vzdělávací materiál je určen k předvedení postupu řešení rovnic se závorkami a se zlomky.</a:t>
            </a:r>
            <a:endParaRPr lang="cs-CZ" dirty="0"/>
          </a:p>
          <a:p>
            <a:endParaRPr lang="cs-CZ" dirty="0"/>
          </a:p>
        </p:txBody>
      </p:sp>
      <p:sp>
        <p:nvSpPr>
          <p:cNvPr id="3" name="TextovéPole 1"/>
          <p:cNvSpPr txBox="1"/>
          <p:nvPr/>
        </p:nvSpPr>
        <p:spPr>
          <a:xfrm>
            <a:off x="467544" y="188640"/>
            <a:ext cx="784887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cs-CZ" dirty="0">
                <a:solidFill>
                  <a:srgbClr val="000000"/>
                </a:solidFill>
              </a:rPr>
              <a:t>Tato práce je šířena pod licencí CC BY-SA 3.0. Odkazy a citace jsou platné k datu vytvoření této práce</a:t>
            </a:r>
            <a:r>
              <a:rPr lang="cs-CZ" dirty="0" smtClean="0">
                <a:solidFill>
                  <a:srgbClr val="000000"/>
                </a:solidFill>
              </a:rPr>
              <a:t>.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467544" y="877654"/>
            <a:ext cx="8285994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dirty="0">
                <a:solidFill>
                  <a:srgbClr val="000000"/>
                </a:solidFill>
              </a:rPr>
              <a:t>Texty jsou vlastní originální tvorbou autora</a:t>
            </a:r>
            <a:endParaRPr lang="cs-CZ" dirty="0"/>
          </a:p>
          <a:p>
            <a:endParaRPr lang="cs-CZ" sz="2000" dirty="0"/>
          </a:p>
        </p:txBody>
      </p:sp>
      <p:sp>
        <p:nvSpPr>
          <p:cNvPr id="6" name="TextovéPole 3"/>
          <p:cNvSpPr txBox="1"/>
          <p:nvPr/>
        </p:nvSpPr>
        <p:spPr>
          <a:xfrm>
            <a:off x="467544" y="5495729"/>
            <a:ext cx="828599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cs-CZ" dirty="0">
                <a:solidFill>
                  <a:srgbClr val="000000"/>
                </a:solidFill>
              </a:rPr>
              <a:t>Všechny objekty použité k vytvoření tohoto materiálu jsou součástí softwaru Microsoft® Office</a:t>
            </a:r>
            <a:r>
              <a:rPr lang="cs-CZ" dirty="0" smtClean="0">
                <a:solidFill>
                  <a:srgbClr val="000000"/>
                </a:solidFill>
              </a:rPr>
              <a:t>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566200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505</TotalTime>
  <Words>994</Words>
  <Application>Microsoft Office PowerPoint</Application>
  <PresentationFormat>Předvádění na obrazovce (4:3)</PresentationFormat>
  <Paragraphs>129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Motiv systému Office</vt:lpstr>
      <vt:lpstr>Rovnice se závorkami a se zlomky</vt:lpstr>
      <vt:lpstr>Rovnice se závorkami</vt:lpstr>
      <vt:lpstr>Další vzorově vyřešené rovnice:</vt:lpstr>
      <vt:lpstr>Další vzorově vyřešené rovnice:</vt:lpstr>
      <vt:lpstr>Rovnice se zlomky</vt:lpstr>
      <vt:lpstr>Další vzorově vyřešené rovnice:</vt:lpstr>
      <vt:lpstr>Další vzorově vyřešené rovnice: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Řešení rovnic</dc:title>
  <dc:creator>malkova</dc:creator>
  <cp:lastModifiedBy>malkova</cp:lastModifiedBy>
  <cp:revision>27</cp:revision>
  <dcterms:created xsi:type="dcterms:W3CDTF">2012-04-22T09:04:35Z</dcterms:created>
  <dcterms:modified xsi:type="dcterms:W3CDTF">2013-06-01T19:41:46Z</dcterms:modified>
</cp:coreProperties>
</file>