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582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44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589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205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732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756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0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384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095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16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993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CB5BE-E482-4B0F-AA89-58BE75B377A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79316-D598-47D0-8DE3-594CB7A68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286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zábavně</a:t>
            </a:r>
            <a:endParaRPr lang="cs-CZ" sz="6600" b="1" cap="all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115616" y="558924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VY_42_INOVACE_16_01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79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 – dvojrozměrné domino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Skládačka, kterou máš před sebou, slouží k procvičení učiva o ekvivalentních úpravách při řešení rovnic</a:t>
            </a:r>
          </a:p>
          <a:p>
            <a:r>
              <a:rPr lang="cs-CZ" dirty="0" smtClean="0"/>
              <a:t>Původní čtverec byl rozstříhán na 9 menších čtverců</a:t>
            </a:r>
          </a:p>
          <a:p>
            <a:r>
              <a:rPr lang="cs-CZ" dirty="0"/>
              <a:t>Ú</a:t>
            </a:r>
            <a:r>
              <a:rPr lang="cs-CZ" dirty="0" smtClean="0"/>
              <a:t>kolem je čtverec opětovně složit dohromady tak, aby na k sobě přiložených stranách malých čtverců byla rovnice a její kořen</a:t>
            </a:r>
          </a:p>
          <a:p>
            <a:r>
              <a:rPr lang="cs-CZ" dirty="0" smtClean="0"/>
              <a:t>Existuje i více možností složení</a:t>
            </a:r>
          </a:p>
          <a:p>
            <a:r>
              <a:rPr lang="cs-CZ" dirty="0" smtClean="0"/>
              <a:t>Kontrolou správnosti je odpovídající přiřazení kořenů na kraji složeného čtverce k rovnicím na protilehlé straně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71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116632"/>
            <a:ext cx="6480000" cy="648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547664" y="116632"/>
            <a:ext cx="6480000" cy="64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547664" y="116632"/>
            <a:ext cx="6480000" cy="64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09699" y="115528"/>
            <a:ext cx="16112" cy="64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869136" y="102267"/>
            <a:ext cx="0" cy="64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547664" y="2282101"/>
            <a:ext cx="648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47664" y="4447571"/>
            <a:ext cx="648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547665" y="116632"/>
            <a:ext cx="4321471" cy="4330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3725811" y="2297488"/>
            <a:ext cx="4301853" cy="4299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869136" y="116632"/>
            <a:ext cx="2158528" cy="21654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717755" y="116632"/>
            <a:ext cx="4309909" cy="4330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547666" y="116632"/>
            <a:ext cx="2162034" cy="21654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547666" y="2282101"/>
            <a:ext cx="4325043" cy="43134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547664" y="4447571"/>
            <a:ext cx="2178147" cy="21490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5876737" y="4435775"/>
            <a:ext cx="2150928" cy="21608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1692579" y="189737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2x – 9 = 4x – 5</a:t>
            </a:r>
            <a:endParaRPr lang="cs-CZ" sz="20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977574" y="1897378"/>
            <a:ext cx="1620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9x – 10 = 17</a:t>
            </a:r>
            <a:endParaRPr lang="cs-CZ" sz="20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976292" y="1913223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5u = 3 – 2u </a:t>
            </a:r>
            <a:r>
              <a:rPr lang="cs-CZ" sz="2000" smtClean="0"/>
              <a:t>+ 4</a:t>
            </a:r>
            <a:endParaRPr lang="cs-CZ" sz="20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808645" y="4063575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2x + 6 = 8</a:t>
            </a:r>
            <a:endParaRPr lang="cs-CZ" sz="20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923568" y="409949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5x – 8 = 4x</a:t>
            </a:r>
            <a:endParaRPr lang="cs-CZ" sz="2000" dirty="0"/>
          </a:p>
        </p:txBody>
      </p:sp>
      <p:sp>
        <p:nvSpPr>
          <p:cNvPr id="86" name="TextovéPole 85"/>
          <p:cNvSpPr txBox="1"/>
          <p:nvPr/>
        </p:nvSpPr>
        <p:spPr>
          <a:xfrm rot="10800000">
            <a:off x="6300328" y="4447571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– 2</a:t>
            </a:r>
            <a:endParaRPr lang="cs-CZ" sz="20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565427" y="6255055"/>
            <a:ext cx="21265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7x = 3x + 8</a:t>
            </a:r>
            <a:endParaRPr lang="cs-CZ" sz="20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085586" y="622612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6x - 2</a:t>
            </a:r>
            <a:endParaRPr lang="cs-CZ" sz="20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232121" y="6255055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5u = 60</a:t>
            </a:r>
            <a:endParaRPr lang="cs-CZ" sz="2000" dirty="0"/>
          </a:p>
        </p:txBody>
      </p:sp>
      <p:sp>
        <p:nvSpPr>
          <p:cNvPr id="90" name="TextovéPole 89"/>
          <p:cNvSpPr txBox="1"/>
          <p:nvPr/>
        </p:nvSpPr>
        <p:spPr>
          <a:xfrm rot="10800000">
            <a:off x="1859787" y="82418"/>
            <a:ext cx="1553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2</a:t>
            </a:r>
            <a:endParaRPr lang="cs-CZ" sz="2000" dirty="0"/>
          </a:p>
        </p:txBody>
      </p:sp>
      <p:sp>
        <p:nvSpPr>
          <p:cNvPr id="91" name="TextovéPole 90"/>
          <p:cNvSpPr txBox="1"/>
          <p:nvPr/>
        </p:nvSpPr>
        <p:spPr>
          <a:xfrm rot="10800000">
            <a:off x="3887563" y="10144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0,4</a:t>
            </a:r>
            <a:endParaRPr lang="cs-CZ" sz="2000" dirty="0"/>
          </a:p>
        </p:txBody>
      </p:sp>
      <p:sp>
        <p:nvSpPr>
          <p:cNvPr id="93" name="TextovéPole 92"/>
          <p:cNvSpPr txBox="1"/>
          <p:nvPr/>
        </p:nvSpPr>
        <p:spPr>
          <a:xfrm rot="10800000">
            <a:off x="6084303" y="101447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12</a:t>
            </a:r>
            <a:endParaRPr lang="cs-CZ" sz="2000" dirty="0"/>
          </a:p>
        </p:txBody>
      </p:sp>
      <p:sp>
        <p:nvSpPr>
          <p:cNvPr id="94" name="TextovéPole 93"/>
          <p:cNvSpPr txBox="1"/>
          <p:nvPr/>
        </p:nvSpPr>
        <p:spPr>
          <a:xfrm rot="10800000">
            <a:off x="1664629" y="2231293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– 2</a:t>
            </a:r>
            <a:endParaRPr lang="cs-CZ" sz="2000" dirty="0"/>
          </a:p>
        </p:txBody>
      </p:sp>
      <p:sp>
        <p:nvSpPr>
          <p:cNvPr id="95" name="TextovéPole 94"/>
          <p:cNvSpPr txBox="1"/>
          <p:nvPr/>
        </p:nvSpPr>
        <p:spPr>
          <a:xfrm rot="10800000">
            <a:off x="3977574" y="223129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3</a:t>
            </a:r>
            <a:endParaRPr lang="cs-CZ" sz="2000" dirty="0"/>
          </a:p>
        </p:txBody>
      </p:sp>
      <p:sp>
        <p:nvSpPr>
          <p:cNvPr id="96" name="TextovéPole 95"/>
          <p:cNvSpPr txBox="1"/>
          <p:nvPr/>
        </p:nvSpPr>
        <p:spPr>
          <a:xfrm rot="10800000">
            <a:off x="5905202" y="2256476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</a:t>
            </a:r>
            <a:r>
              <a:rPr lang="cs-CZ" sz="2000" dirty="0"/>
              <a:t>1</a:t>
            </a:r>
          </a:p>
        </p:txBody>
      </p:sp>
      <p:sp>
        <p:nvSpPr>
          <p:cNvPr id="97" name="TextovéPole 96"/>
          <p:cNvSpPr txBox="1"/>
          <p:nvPr/>
        </p:nvSpPr>
        <p:spPr>
          <a:xfrm rot="10800000">
            <a:off x="1849206" y="444706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1</a:t>
            </a:r>
            <a:endParaRPr lang="cs-CZ" sz="2000" dirty="0"/>
          </a:p>
        </p:txBody>
      </p:sp>
      <p:sp>
        <p:nvSpPr>
          <p:cNvPr id="98" name="TextovéPole 97"/>
          <p:cNvSpPr txBox="1"/>
          <p:nvPr/>
        </p:nvSpPr>
        <p:spPr>
          <a:xfrm rot="10800000">
            <a:off x="4067584" y="444706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8</a:t>
            </a:r>
            <a:endParaRPr lang="cs-CZ" sz="20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5944089" y="4026343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3u + 4 = u</a:t>
            </a:r>
            <a:endParaRPr lang="cs-CZ" sz="2000" dirty="0"/>
          </a:p>
        </p:txBody>
      </p:sp>
      <p:sp>
        <p:nvSpPr>
          <p:cNvPr id="100" name="TextovéPole 99"/>
          <p:cNvSpPr txBox="1"/>
          <p:nvPr/>
        </p:nvSpPr>
        <p:spPr>
          <a:xfrm rot="5400000">
            <a:off x="792479" y="101312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</a:t>
            </a:r>
            <a:r>
              <a:rPr lang="cs-CZ" sz="2000" dirty="0"/>
              <a:t>4</a:t>
            </a:r>
          </a:p>
        </p:txBody>
      </p:sp>
      <p:sp>
        <p:nvSpPr>
          <p:cNvPr id="101" name="TextovéPole 100"/>
          <p:cNvSpPr txBox="1"/>
          <p:nvPr/>
        </p:nvSpPr>
        <p:spPr>
          <a:xfrm rot="5400000">
            <a:off x="1116515" y="315657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– 1</a:t>
            </a:r>
            <a:endParaRPr lang="cs-CZ" sz="2000" dirty="0"/>
          </a:p>
        </p:txBody>
      </p:sp>
      <p:sp>
        <p:nvSpPr>
          <p:cNvPr id="102" name="TextovéPole 101"/>
          <p:cNvSpPr txBox="1"/>
          <p:nvPr/>
        </p:nvSpPr>
        <p:spPr>
          <a:xfrm rot="5400000">
            <a:off x="1116515" y="53161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10</a:t>
            </a:r>
            <a:endParaRPr lang="cs-CZ" sz="2000" dirty="0"/>
          </a:p>
        </p:txBody>
      </p:sp>
      <p:sp>
        <p:nvSpPr>
          <p:cNvPr id="103" name="TextovéPole 102"/>
          <p:cNvSpPr txBox="1"/>
          <p:nvPr/>
        </p:nvSpPr>
        <p:spPr>
          <a:xfrm rot="5400000">
            <a:off x="3049355" y="101312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 = 4</a:t>
            </a:r>
            <a:endParaRPr lang="cs-CZ" sz="2000" dirty="0"/>
          </a:p>
        </p:txBody>
      </p:sp>
      <p:sp>
        <p:nvSpPr>
          <p:cNvPr id="104" name="TextovéPole 103"/>
          <p:cNvSpPr txBox="1"/>
          <p:nvPr/>
        </p:nvSpPr>
        <p:spPr>
          <a:xfrm rot="16200000">
            <a:off x="2594854" y="316739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5 – 3u = – 4u </a:t>
            </a:r>
            <a:endParaRPr lang="cs-CZ" sz="2000" dirty="0"/>
          </a:p>
        </p:txBody>
      </p:sp>
      <p:sp>
        <p:nvSpPr>
          <p:cNvPr id="105" name="TextovéPole 104"/>
          <p:cNvSpPr txBox="1"/>
          <p:nvPr/>
        </p:nvSpPr>
        <p:spPr>
          <a:xfrm rot="5400000">
            <a:off x="3114829" y="529891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 = </a:t>
            </a:r>
            <a:r>
              <a:rPr lang="cs-CZ" sz="2000" dirty="0"/>
              <a:t>6</a:t>
            </a:r>
          </a:p>
        </p:txBody>
      </p:sp>
      <p:sp>
        <p:nvSpPr>
          <p:cNvPr id="106" name="TextovéPole 105"/>
          <p:cNvSpPr txBox="1"/>
          <p:nvPr/>
        </p:nvSpPr>
        <p:spPr>
          <a:xfrm rot="5400000">
            <a:off x="5383994" y="999311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3,5</a:t>
            </a:r>
            <a:endParaRPr lang="cs-CZ" sz="2000" dirty="0"/>
          </a:p>
        </p:txBody>
      </p:sp>
      <p:sp>
        <p:nvSpPr>
          <p:cNvPr id="107" name="TextovéPole 106"/>
          <p:cNvSpPr txBox="1"/>
          <p:nvPr/>
        </p:nvSpPr>
        <p:spPr>
          <a:xfrm rot="5400000">
            <a:off x="5356732" y="315547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5</a:t>
            </a:r>
            <a:endParaRPr lang="cs-CZ" sz="2000" dirty="0"/>
          </a:p>
        </p:txBody>
      </p:sp>
      <p:sp>
        <p:nvSpPr>
          <p:cNvPr id="108" name="TextovéPole 107"/>
          <p:cNvSpPr txBox="1"/>
          <p:nvPr/>
        </p:nvSpPr>
        <p:spPr>
          <a:xfrm rot="5400000">
            <a:off x="5239978" y="530829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= 12</a:t>
            </a:r>
            <a:endParaRPr lang="cs-CZ" sz="2000" dirty="0"/>
          </a:p>
        </p:txBody>
      </p:sp>
      <p:sp>
        <p:nvSpPr>
          <p:cNvPr id="109" name="TextovéPole 108"/>
          <p:cNvSpPr txBox="1"/>
          <p:nvPr/>
        </p:nvSpPr>
        <p:spPr>
          <a:xfrm rot="16200000">
            <a:off x="6961959" y="529891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4x – x = 30</a:t>
            </a:r>
            <a:endParaRPr lang="cs-CZ" sz="2000" dirty="0"/>
          </a:p>
        </p:txBody>
      </p:sp>
      <p:sp>
        <p:nvSpPr>
          <p:cNvPr id="110" name="TextovéPole 109"/>
          <p:cNvSpPr txBox="1"/>
          <p:nvPr/>
        </p:nvSpPr>
        <p:spPr>
          <a:xfrm rot="16200000">
            <a:off x="6961959" y="314221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9x + 2 = 7x</a:t>
            </a:r>
            <a:endParaRPr lang="cs-CZ" sz="2000" dirty="0"/>
          </a:p>
        </p:txBody>
      </p:sp>
      <p:sp>
        <p:nvSpPr>
          <p:cNvPr id="111" name="TextovéPole 110"/>
          <p:cNvSpPr txBox="1"/>
          <p:nvPr/>
        </p:nvSpPr>
        <p:spPr>
          <a:xfrm rot="16200000">
            <a:off x="6900228" y="1013123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8u -24 = 2u</a:t>
            </a:r>
            <a:endParaRPr lang="cs-CZ" sz="2000" dirty="0"/>
          </a:p>
        </p:txBody>
      </p:sp>
      <p:sp>
        <p:nvSpPr>
          <p:cNvPr id="112" name="TextovéPole 111"/>
          <p:cNvSpPr txBox="1"/>
          <p:nvPr/>
        </p:nvSpPr>
        <p:spPr>
          <a:xfrm rot="16200000">
            <a:off x="4555671" y="532204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x + 3 = 15</a:t>
            </a:r>
            <a:endParaRPr lang="cs-CZ" sz="2000" dirty="0"/>
          </a:p>
        </p:txBody>
      </p:sp>
      <p:sp>
        <p:nvSpPr>
          <p:cNvPr id="113" name="TextovéPole 112"/>
          <p:cNvSpPr txBox="1"/>
          <p:nvPr/>
        </p:nvSpPr>
        <p:spPr>
          <a:xfrm rot="16200000">
            <a:off x="4751511" y="3163395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3u – 1 = 14</a:t>
            </a:r>
            <a:endParaRPr lang="cs-CZ" sz="2000" dirty="0"/>
          </a:p>
        </p:txBody>
      </p:sp>
      <p:sp>
        <p:nvSpPr>
          <p:cNvPr id="114" name="TextovéPole 113"/>
          <p:cNvSpPr txBox="1"/>
          <p:nvPr/>
        </p:nvSpPr>
        <p:spPr>
          <a:xfrm rot="16200000">
            <a:off x="4967535" y="999311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2u = 7</a:t>
            </a:r>
            <a:endParaRPr lang="cs-CZ" sz="2000" dirty="0"/>
          </a:p>
        </p:txBody>
      </p:sp>
      <p:sp>
        <p:nvSpPr>
          <p:cNvPr id="115" name="TextovéPole 114"/>
          <p:cNvSpPr txBox="1"/>
          <p:nvPr/>
        </p:nvSpPr>
        <p:spPr>
          <a:xfrm rot="16200000">
            <a:off x="2736695" y="5322045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6 – a = 0</a:t>
            </a:r>
            <a:endParaRPr lang="cs-CZ" sz="2000" dirty="0"/>
          </a:p>
        </p:txBody>
      </p:sp>
      <p:sp>
        <p:nvSpPr>
          <p:cNvPr id="116" name="TextovéPole 115"/>
          <p:cNvSpPr txBox="1"/>
          <p:nvPr/>
        </p:nvSpPr>
        <p:spPr>
          <a:xfrm rot="5400000">
            <a:off x="2976543" y="315547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 = – 5</a:t>
            </a:r>
            <a:endParaRPr lang="cs-CZ" sz="2000" dirty="0"/>
          </a:p>
        </p:txBody>
      </p:sp>
      <p:sp>
        <p:nvSpPr>
          <p:cNvPr id="117" name="TextovéPole 116"/>
          <p:cNvSpPr txBox="1"/>
          <p:nvPr/>
        </p:nvSpPr>
        <p:spPr>
          <a:xfrm rot="16200000">
            <a:off x="2805234" y="999311"/>
            <a:ext cx="1451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3x – 11 = 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1140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/>
              <a:t>Pomůcka</a:t>
            </a:r>
            <a:r>
              <a:rPr lang="cs-CZ" dirty="0"/>
              <a:t> – rovnice ze skládačky</a:t>
            </a:r>
            <a:br>
              <a:rPr lang="cs-CZ" dirty="0"/>
            </a:br>
            <a:r>
              <a:rPr lang="cs-CZ" sz="3100" dirty="0"/>
              <a:t>- urči jejich kořeny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316288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2x – 9 = 4x – 5</a:t>
            </a:r>
          </a:p>
          <a:p>
            <a:r>
              <a:rPr lang="cs-CZ" dirty="0"/>
              <a:t>9x </a:t>
            </a:r>
            <a:r>
              <a:rPr lang="cs-CZ" dirty="0" smtClean="0"/>
              <a:t>– 10 </a:t>
            </a:r>
            <a:r>
              <a:rPr lang="cs-CZ" dirty="0"/>
              <a:t>= </a:t>
            </a:r>
            <a:r>
              <a:rPr lang="cs-CZ" dirty="0" smtClean="0"/>
              <a:t>17</a:t>
            </a:r>
            <a:endParaRPr lang="cs-CZ" dirty="0"/>
          </a:p>
          <a:p>
            <a:r>
              <a:rPr lang="cs-CZ" dirty="0"/>
              <a:t>5u = 3 – 2u + 4</a:t>
            </a:r>
          </a:p>
          <a:p>
            <a:r>
              <a:rPr lang="cs-CZ" dirty="0"/>
              <a:t>2x + 6 = 8</a:t>
            </a:r>
          </a:p>
          <a:p>
            <a:r>
              <a:rPr lang="cs-CZ" dirty="0"/>
              <a:t>5x – 8 = 4x</a:t>
            </a:r>
          </a:p>
          <a:p>
            <a:r>
              <a:rPr lang="cs-CZ" dirty="0"/>
              <a:t>3u + 4 = u</a:t>
            </a:r>
          </a:p>
          <a:p>
            <a:r>
              <a:rPr lang="cs-CZ" dirty="0"/>
              <a:t>7x = 3x + 8</a:t>
            </a:r>
          </a:p>
          <a:p>
            <a:r>
              <a:rPr lang="cs-CZ" dirty="0"/>
              <a:t>x = 6x - 2 </a:t>
            </a:r>
          </a:p>
          <a:p>
            <a:r>
              <a:rPr lang="cs-CZ" dirty="0"/>
              <a:t>5u = 60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6 – a = 0</a:t>
            </a:r>
          </a:p>
          <a:p>
            <a:r>
              <a:rPr lang="cs-CZ" dirty="0"/>
              <a:t>5 – 3u = – 4u </a:t>
            </a:r>
          </a:p>
          <a:p>
            <a:r>
              <a:rPr lang="cs-CZ" dirty="0"/>
              <a:t>3x – 11 = 1</a:t>
            </a:r>
          </a:p>
          <a:p>
            <a:r>
              <a:rPr lang="cs-CZ" dirty="0"/>
              <a:t>x + 3 = 15</a:t>
            </a:r>
          </a:p>
          <a:p>
            <a:r>
              <a:rPr lang="cs-CZ" dirty="0"/>
              <a:t>3u – 1 = 14</a:t>
            </a:r>
          </a:p>
          <a:p>
            <a:r>
              <a:rPr lang="cs-CZ" dirty="0"/>
              <a:t>2u = 7</a:t>
            </a:r>
          </a:p>
          <a:p>
            <a:r>
              <a:rPr lang="cs-CZ" dirty="0"/>
              <a:t>4x – x = 30</a:t>
            </a:r>
          </a:p>
          <a:p>
            <a:r>
              <a:rPr lang="cs-CZ" dirty="0"/>
              <a:t>9x + 2 = 7x</a:t>
            </a:r>
          </a:p>
          <a:p>
            <a:r>
              <a:rPr lang="cs-CZ" dirty="0"/>
              <a:t>8u – 24 = 2u</a:t>
            </a:r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3653" y="1491266"/>
            <a:ext cx="5930835" cy="4565865"/>
            <a:chOff x="3033653" y="1491266"/>
            <a:chExt cx="5930835" cy="4565865"/>
          </a:xfrm>
        </p:grpSpPr>
        <p:sp>
          <p:nvSpPr>
            <p:cNvPr id="5" name="TextovéPole 4"/>
            <p:cNvSpPr txBox="1"/>
            <p:nvPr/>
          </p:nvSpPr>
          <p:spPr>
            <a:xfrm>
              <a:off x="3033653" y="1491266"/>
              <a:ext cx="1519640" cy="45658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– 2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3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1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1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8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– 2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0,5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0,4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12</a:t>
              </a:r>
              <a:endParaRPr lang="cs-CZ" sz="3300" i="1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452320" y="1491266"/>
              <a:ext cx="1512168" cy="44342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a = 6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– 5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4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12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5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3,5 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10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x = – 1</a:t>
              </a:r>
            </a:p>
            <a:p>
              <a:pPr>
                <a:lnSpc>
                  <a:spcPct val="95000"/>
                </a:lnSpc>
              </a:pPr>
              <a:r>
                <a:rPr lang="cs-CZ" sz="3300" i="1" dirty="0" smtClean="0">
                  <a:solidFill>
                    <a:srgbClr val="FF0000"/>
                  </a:solidFill>
                </a:rPr>
                <a:t>u = 4</a:t>
              </a:r>
              <a:endParaRPr lang="cs-CZ" sz="3300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052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Vytvoř rovnice s kořenem x = 5</a:t>
            </a:r>
            <a:endParaRPr lang="cs-CZ" sz="36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980728"/>
            <a:ext cx="6192688" cy="5877272"/>
          </a:xfrm>
        </p:spPr>
        <p:txBody>
          <a:bodyPr>
            <a:normAutofit fontScale="70000" lnSpcReduction="20000"/>
          </a:bodyPr>
          <a:lstStyle/>
          <a:p>
            <a:r>
              <a:rPr lang="cs-CZ" sz="3800" dirty="0"/>
              <a:t>Z</a:t>
            </a:r>
            <a:r>
              <a:rPr lang="cs-CZ" sz="3800" dirty="0" smtClean="0"/>
              <a:t> původní rovnice x = 5 vytvoř novou rovnici takto:</a:t>
            </a:r>
          </a:p>
          <a:p>
            <a:pPr marL="514350" indent="-514350">
              <a:lnSpc>
                <a:spcPct val="120000"/>
              </a:lnSpc>
              <a:buAutoNum type="alphaLcParenR"/>
            </a:pPr>
            <a:r>
              <a:rPr lang="cs-CZ" sz="3400" dirty="0" smtClean="0"/>
              <a:t>K oběma stranám rovnice přičti 2</a:t>
            </a:r>
          </a:p>
          <a:p>
            <a:pPr marL="514350" indent="-514350">
              <a:lnSpc>
                <a:spcPct val="120000"/>
              </a:lnSpc>
              <a:buAutoNum type="alphaLcParenR"/>
            </a:pPr>
            <a:r>
              <a:rPr lang="cs-CZ" sz="3400" dirty="0" smtClean="0"/>
              <a:t>Od obou stran rovnice odečti 6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Od obou stran rovnice odečti číslo – 3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Obě strany rovnice vynásob 6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Obě strany rovnice vyděl 3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K oběma stranám rovnice přičti 5x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K oběma stranám rovnice přičti výraz x + 3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Od obou stran rovnice odečti 3x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Od obou stran rovnice odečti dvojčlen x – 3</a:t>
            </a:r>
          </a:p>
          <a:p>
            <a:pPr marL="514350" indent="-514350">
              <a:buAutoNum type="alphaLcParenR"/>
            </a:pPr>
            <a:r>
              <a:rPr lang="cs-CZ" sz="3400" dirty="0" smtClean="0"/>
              <a:t>Celou rovnici vyděl 2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3400" dirty="0" smtClean="0"/>
              <a:t>Výsledná rovnice je: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5661248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2x + 2 = x + 7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42864" y="1433191"/>
            <a:ext cx="23276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Kontrola: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x + 2 = 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2085" y="214107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x – 4 = 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42864" y="254118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x– 1 = 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57276" y="173616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- 6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57276" y="214107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- (-3) = + 3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57276" y="2541187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. 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64306" y="2941297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6x – 6 = 24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97706" y="2930078"/>
            <a:ext cx="10997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: 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52311" y="3262720"/>
            <a:ext cx="1537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2x – 2 = 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99742" y="3262720"/>
            <a:ext cx="955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+ 5x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42864" y="3631019"/>
            <a:ext cx="188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7x – 2 = 5x + 8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26184" y="3662830"/>
            <a:ext cx="1326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+ (x + 3)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42643" y="4031129"/>
            <a:ext cx="188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8x + 1 = 6x + 11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72717" y="4031129"/>
            <a:ext cx="848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- 3x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42643" y="4365104"/>
            <a:ext cx="188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5x + 1 = 3x + 11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67598" y="4365104"/>
            <a:ext cx="11631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 - (x – 3)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41909" y="4749485"/>
            <a:ext cx="2083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4x + 4 = 2x + 14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69344" y="4749485"/>
            <a:ext cx="536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/: 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52311" y="5091380"/>
            <a:ext cx="1884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2x + 2 = x + 7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91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45624" cy="792088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Doplň řešení rovnice</a:t>
            </a:r>
            <a:endParaRPr lang="cs-CZ" sz="3200" b="1" u="sng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755576" y="1412776"/>
            <a:ext cx="2016787" cy="830997"/>
            <a:chOff x="755576" y="1412776"/>
            <a:chExt cx="2016787" cy="830997"/>
          </a:xfrm>
        </p:grpSpPr>
        <p:sp>
          <p:nvSpPr>
            <p:cNvPr id="4" name="TextovéPole 3"/>
            <p:cNvSpPr txBox="1"/>
            <p:nvPr/>
          </p:nvSpPr>
          <p:spPr>
            <a:xfrm>
              <a:off x="755576" y="1412776"/>
              <a:ext cx="155441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u="sng" dirty="0" smtClean="0"/>
                <a:t>y + 6 = 9 </a:t>
              </a:r>
              <a:r>
                <a:rPr lang="cs-CZ" sz="2400" dirty="0" smtClean="0"/>
                <a:t>  /</a:t>
              </a:r>
            </a:p>
            <a:p>
              <a:r>
                <a:rPr lang="cs-CZ" sz="2400" dirty="0"/>
                <a:t> </a:t>
              </a:r>
              <a:r>
                <a:rPr lang="cs-CZ" sz="2400" dirty="0" smtClean="0"/>
                <a:t>     y =  </a:t>
              </a:r>
              <a:endParaRPr lang="cs-CZ" sz="2400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661357" y="1833814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309992" y="1412776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899591" y="3065701"/>
            <a:ext cx="3096345" cy="1384995"/>
            <a:chOff x="899591" y="3065701"/>
            <a:chExt cx="3096345" cy="1384995"/>
          </a:xfrm>
        </p:grpSpPr>
        <p:sp>
          <p:nvSpPr>
            <p:cNvPr id="10" name="TextovéPole 9"/>
            <p:cNvSpPr txBox="1"/>
            <p:nvPr/>
          </p:nvSpPr>
          <p:spPr>
            <a:xfrm>
              <a:off x="899591" y="3065701"/>
              <a:ext cx="28578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u="sng" dirty="0" smtClean="0"/>
                <a:t>3y – 5 = 2y +1 </a:t>
              </a:r>
              <a:r>
                <a:rPr lang="cs-CZ" sz="2400" dirty="0" smtClean="0"/>
                <a:t>  /</a:t>
              </a:r>
              <a:endParaRPr lang="cs-CZ" sz="2400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143934" y="3065701"/>
              <a:ext cx="573456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390113" y="3527366"/>
              <a:ext cx="22494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3y = 2y + 6  / </a:t>
              </a:r>
              <a:endParaRPr lang="cs-CZ" sz="2400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203848" y="3514788"/>
              <a:ext cx="792088" cy="47424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776980" y="3989031"/>
              <a:ext cx="9477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6</a:t>
              </a:r>
              <a:endParaRPr lang="cs-CZ" sz="2400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314610" y="4014883"/>
              <a:ext cx="573456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292080" y="2038793"/>
            <a:ext cx="1686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4850834" y="574806"/>
            <a:ext cx="3420381" cy="1909739"/>
            <a:chOff x="5121008" y="1386794"/>
            <a:chExt cx="3420381" cy="1909739"/>
          </a:xfrm>
        </p:grpSpPr>
        <p:sp>
          <p:nvSpPr>
            <p:cNvPr id="16" name="TextovéPole 15"/>
            <p:cNvSpPr txBox="1"/>
            <p:nvPr/>
          </p:nvSpPr>
          <p:spPr>
            <a:xfrm>
              <a:off x="5121008" y="1412776"/>
              <a:ext cx="20162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u="sng" dirty="0" smtClean="0"/>
                <a:t>7y        = 5y + 1</a:t>
              </a:r>
              <a:endParaRPr lang="cs-CZ" sz="2400" u="sng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553057" y="1386794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389261" y="1412776"/>
              <a:ext cx="7920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/ – 8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574368" y="1946459"/>
              <a:ext cx="23042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7y = 5y 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389261" y="1946458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/ –5y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661537" y="2408125"/>
              <a:ext cx="22170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   = – 7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254298" y="2408125"/>
              <a:ext cx="9721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/ 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739289" y="2803970"/>
              <a:ext cx="14491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y =</a:t>
              </a:r>
              <a:endParaRPr lang="cs-CZ" sz="2400" dirty="0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6583849" y="1946458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5430351" y="2433977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7509166" y="2457731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253689" y="2869790"/>
              <a:ext cx="715831" cy="42674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2285200" y="1372149"/>
            <a:ext cx="692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51010" y="1782108"/>
            <a:ext cx="436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92761" y="3065701"/>
            <a:ext cx="684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203849" y="3545458"/>
            <a:ext cx="79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2y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1390113" y="3963177"/>
            <a:ext cx="432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73141" y="601075"/>
            <a:ext cx="67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284455" y="1134472"/>
            <a:ext cx="694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16761" y="1612006"/>
            <a:ext cx="700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57931" y="1621989"/>
            <a:ext cx="5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999089" y="2022880"/>
            <a:ext cx="8371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3,5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62" name="Skupina 61"/>
          <p:cNvGrpSpPr/>
          <p:nvPr/>
        </p:nvGrpSpPr>
        <p:grpSpPr>
          <a:xfrm>
            <a:off x="5116762" y="3065701"/>
            <a:ext cx="3487686" cy="2251065"/>
            <a:chOff x="5116762" y="3065701"/>
            <a:chExt cx="3487686" cy="2251065"/>
          </a:xfrm>
        </p:grpSpPr>
        <p:sp>
          <p:nvSpPr>
            <p:cNvPr id="46" name="TextovéPole 45"/>
            <p:cNvSpPr txBox="1"/>
            <p:nvPr/>
          </p:nvSpPr>
          <p:spPr>
            <a:xfrm>
              <a:off x="5116762" y="3065701"/>
              <a:ext cx="2794414" cy="22510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400" u="sng" dirty="0" smtClean="0"/>
                <a:t>4 – 5y = y + 16</a:t>
              </a:r>
              <a:r>
                <a:rPr lang="cs-CZ" sz="2400" dirty="0" smtClean="0"/>
                <a:t>      /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            = y +12        /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            = 12           /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/>
                <a:t> </a:t>
              </a:r>
              <a:r>
                <a:rPr lang="cs-CZ" sz="2400" dirty="0" smtClean="0"/>
                <a:t>         y =</a:t>
              </a: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608449" y="3135499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5160177" y="3726791"/>
              <a:ext cx="76941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7679990" y="3758198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160177" y="4219862"/>
              <a:ext cx="771309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7588721" y="4282269"/>
              <a:ext cx="1015727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6341430" y="4871508"/>
              <a:ext cx="462371" cy="4099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TextovéPole 53"/>
          <p:cNvSpPr txBox="1"/>
          <p:nvPr/>
        </p:nvSpPr>
        <p:spPr>
          <a:xfrm>
            <a:off x="7598263" y="3135499"/>
            <a:ext cx="572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202217" y="3758197"/>
            <a:ext cx="781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5y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631851" y="3744505"/>
            <a:ext cx="775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223386" y="4230563"/>
            <a:ext cx="68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–6y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88721" y="4282269"/>
            <a:ext cx="10079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(-6)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337640" y="4845654"/>
            <a:ext cx="7234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– 2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98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33" grpId="0"/>
      <p:bldP spid="35" grpId="0"/>
      <p:bldP spid="36" grpId="0"/>
      <p:bldP spid="37" grpId="0"/>
      <p:bldP spid="40" grpId="0"/>
      <p:bldP spid="42" grpId="0"/>
      <p:bldP spid="43" grpId="0"/>
      <p:bldP spid="44" grpId="0"/>
      <p:bldP spid="45" grpId="0"/>
      <p:bldP spid="54" grpId="0"/>
      <p:bldP spid="55" grpId="0"/>
      <p:bldP spid="56" grpId="0"/>
      <p:bldP spid="57" grpId="0"/>
      <p:bldP spid="58" grpId="0"/>
      <p:bldP spid="5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Číslo projektu: CZ.1.07/1.4.00/21.2637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</a:rPr>
              <a:t>: Rovnice zábavně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Miroslava Málková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</a:rPr>
              <a:t>: 16. dubna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8.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</a:t>
            </a:r>
            <a:r>
              <a:rPr lang="cs-CZ" sz="1800" dirty="0" smtClean="0">
                <a:solidFill>
                  <a:prstClr val="black"/>
                </a:solidFill>
              </a:rPr>
              <a:t>oblast: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</a:rPr>
              <a:t>: Číslo a proměnná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Lineární rovnice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</a:rPr>
              <a:t>: notebook, dataprojektor, papíry na kopírování, nůžky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</a:rPr>
              <a:t>: Vzdělávací materiál obsahuje skládačku na způsob domina, úkol k procvičení ekvivalentních úprav při tvorbě rovnic a doplňovačku na řešení rovnic.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877654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  <p:sp>
        <p:nvSpPr>
          <p:cNvPr id="6" name="TextovéPole 3"/>
          <p:cNvSpPr txBox="1"/>
          <p:nvPr/>
        </p:nvSpPr>
        <p:spPr>
          <a:xfrm>
            <a:off x="467544" y="5733256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49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791</Words>
  <Application>Microsoft Office PowerPoint</Application>
  <PresentationFormat>Předvádění na obrazovce (4:3)</PresentationFormat>
  <Paragraphs>164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Rovnice zábavně</vt:lpstr>
      <vt:lpstr>Rovnice – dvojrozměrné domino</vt:lpstr>
      <vt:lpstr>Prezentace aplikace PowerPoint</vt:lpstr>
      <vt:lpstr>Pomůcka – rovnice ze skládačky - urči jejich kořeny</vt:lpstr>
      <vt:lpstr>Vytvoř rovnice s kořenem x = 5</vt:lpstr>
      <vt:lpstr>Doplň řešení rovnice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malkova</dc:creator>
  <cp:lastModifiedBy>malkova</cp:lastModifiedBy>
  <cp:revision>36</cp:revision>
  <dcterms:created xsi:type="dcterms:W3CDTF">2012-04-23T19:20:48Z</dcterms:created>
  <dcterms:modified xsi:type="dcterms:W3CDTF">2013-06-01T19:47:15Z</dcterms:modified>
</cp:coreProperties>
</file>