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17EE0C"/>
    <a:srgbClr val="6FF868"/>
    <a:srgbClr val="C0F28E"/>
    <a:srgbClr val="7CEB4F"/>
    <a:srgbClr val="8CED65"/>
    <a:srgbClr val="F9F8C2"/>
    <a:srgbClr val="C0FA62"/>
    <a:srgbClr val="B4FF4E"/>
    <a:srgbClr val="B4F2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845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09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7226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090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241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6368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9033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746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735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120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9F8C2"/>
            </a:gs>
            <a:gs pos="50000">
              <a:srgbClr val="C0F28E"/>
            </a:gs>
            <a:gs pos="100000">
              <a:srgbClr val="6FF868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7BFD5B-9505-4270-999A-F548A1495A7E}" type="datetimeFigureOut">
              <a:rPr lang="cs-CZ" smtClean="0"/>
              <a:t>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0CB2AC-1663-4524-8FF9-ADFAF0C420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6217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918018" y="5229200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VY_42_INOVACE_17_01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158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/>
              <a:t>Přiřaď ke slovnímu zápisu vhodný výraz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340768"/>
            <a:ext cx="4355976" cy="5112568"/>
          </a:xfrm>
        </p:spPr>
        <p:txBody>
          <a:bodyPr>
            <a:noAutofit/>
          </a:bodyPr>
          <a:lstStyle/>
          <a:p>
            <a:pPr marL="0" indent="0" algn="r">
              <a:lnSpc>
                <a:spcPct val="150000"/>
              </a:lnSpc>
              <a:buNone/>
            </a:pPr>
            <a:r>
              <a:rPr lang="cs-CZ" sz="2400" dirty="0" smtClean="0"/>
              <a:t>Trojnásobek čísla </a:t>
            </a:r>
            <a:r>
              <a:rPr lang="cs-CZ" sz="2400" i="1" dirty="0" smtClean="0">
                <a:latin typeface="Cambria Math" pitchFamily="18" charset="0"/>
                <a:ea typeface="Cambria Math" pitchFamily="18" charset="0"/>
              </a:rPr>
              <a:t>x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cs-CZ" sz="2400" dirty="0" smtClean="0"/>
              <a:t>Číslo </a:t>
            </a:r>
            <a:r>
              <a:rPr lang="cs-CZ" sz="2400" i="1" dirty="0" smtClean="0">
                <a:latin typeface="Cambria Math" pitchFamily="18" charset="0"/>
                <a:ea typeface="Cambria Math" pitchFamily="18" charset="0"/>
              </a:rPr>
              <a:t>x</a:t>
            </a:r>
            <a:r>
              <a:rPr lang="cs-CZ" sz="2400" dirty="0" smtClean="0"/>
              <a:t> zvětšené o 3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cs-CZ" sz="2400" dirty="0" smtClean="0"/>
              <a:t>Třetina čísla </a:t>
            </a:r>
            <a:r>
              <a:rPr lang="cs-CZ" sz="2400" i="1" dirty="0" smtClean="0">
                <a:latin typeface="Cambria Math" pitchFamily="18" charset="0"/>
                <a:ea typeface="Cambria Math" pitchFamily="18" charset="0"/>
              </a:rPr>
              <a:t>x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cs-CZ" sz="2400" dirty="0" smtClean="0"/>
              <a:t>Číslo </a:t>
            </a:r>
            <a:r>
              <a:rPr lang="cs-CZ" sz="2400" i="1" dirty="0" smtClean="0">
                <a:latin typeface="Cambria Math" pitchFamily="18" charset="0"/>
                <a:ea typeface="Cambria Math" pitchFamily="18" charset="0"/>
              </a:rPr>
              <a:t>x</a:t>
            </a:r>
            <a:r>
              <a:rPr lang="cs-CZ" sz="2400" dirty="0" smtClean="0"/>
              <a:t> zvětšené o jeho polovinu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cs-CZ" sz="2400" dirty="0" smtClean="0"/>
              <a:t>Číslo</a:t>
            </a:r>
            <a:r>
              <a:rPr lang="cs-CZ" sz="2400" i="1" dirty="0" smtClean="0">
                <a:latin typeface="Cambria Math" pitchFamily="18" charset="0"/>
                <a:ea typeface="Cambria Math" pitchFamily="18" charset="0"/>
              </a:rPr>
              <a:t> x  </a:t>
            </a:r>
            <a:r>
              <a:rPr lang="cs-CZ" sz="2400" dirty="0" smtClean="0"/>
              <a:t>zmenšené o jeho čtvrtinu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cs-CZ" sz="2400" dirty="0" smtClean="0"/>
              <a:t>Trojnásobek součtu čísla </a:t>
            </a:r>
            <a:r>
              <a:rPr lang="cs-CZ" sz="2400" i="1" dirty="0" smtClean="0">
                <a:latin typeface="Cambria Math" pitchFamily="18" charset="0"/>
                <a:ea typeface="Cambria Math" pitchFamily="18" charset="0"/>
              </a:rPr>
              <a:t>x</a:t>
            </a:r>
            <a:r>
              <a:rPr lang="cs-CZ" sz="2400" dirty="0" smtClean="0"/>
              <a:t> a 5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cs-CZ" sz="2400" dirty="0" smtClean="0"/>
              <a:t>Čtvrtina čísla </a:t>
            </a:r>
            <a:r>
              <a:rPr lang="cs-CZ" sz="2400" i="1" dirty="0" smtClean="0">
                <a:latin typeface="Cambria Math" pitchFamily="18" charset="0"/>
                <a:ea typeface="Cambria Math" pitchFamily="18" charset="0"/>
              </a:rPr>
              <a:t>x</a:t>
            </a:r>
            <a:r>
              <a:rPr lang="cs-CZ" sz="2400" dirty="0" smtClean="0"/>
              <a:t> zvětšená o 3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cs-CZ" sz="2400" dirty="0" smtClean="0"/>
              <a:t>Podíl trojnásobku čísla </a:t>
            </a:r>
            <a:r>
              <a:rPr lang="cs-CZ" sz="2400" i="1" dirty="0" smtClean="0">
                <a:latin typeface="Cambria Math" pitchFamily="18" charset="0"/>
                <a:ea typeface="Cambria Math" pitchFamily="18" charset="0"/>
              </a:rPr>
              <a:t>x</a:t>
            </a:r>
            <a:r>
              <a:rPr lang="cs-CZ" sz="2400" dirty="0" smtClean="0"/>
              <a:t> a 5</a:t>
            </a:r>
          </a:p>
          <a:p>
            <a:pPr algn="r"/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6012160" y="1340768"/>
                <a:ext cx="2674640" cy="5328592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b="1" i="1" dirty="0" smtClean="0">
                    <a:latin typeface="Cambria Math" pitchFamily="18" charset="0"/>
                    <a:ea typeface="Cambria Math" pitchFamily="18" charset="0"/>
                  </a:rPr>
                  <a:t>x + 3</a:t>
                </a:r>
              </a:p>
              <a:p>
                <a:pPr marL="0" indent="0" algn="ctr">
                  <a:buNone/>
                </a:pPr>
                <a:r>
                  <a:rPr lang="cs-CZ" b="1" i="1" dirty="0" smtClean="0">
                    <a:latin typeface="Cambria Math" pitchFamily="18" charset="0"/>
                    <a:ea typeface="Cambria Math" pitchFamily="18" charset="0"/>
                  </a:rPr>
                  <a:t>      3x – 5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400" b="1" i="1" smtClean="0">
                            <a:latin typeface="Cambria Math"/>
                          </a:rPr>
                          <m:t>𝟑</m:t>
                        </m:r>
                        <m:r>
                          <a:rPr lang="cs-CZ" sz="3400" b="1" i="1" smtClean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400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400" b="1" dirty="0" smtClean="0"/>
                  <a:t> </a:t>
                </a:r>
              </a:p>
              <a:p>
                <a:pPr marL="0" indent="0" algn="ctr">
                  <a:buNone/>
                </a:pP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                  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i="1" dirty="0" smtClean="0">
                    <a:latin typeface="Cambria Math" pitchFamily="18" charset="0"/>
                    <a:ea typeface="Cambria Math" pitchFamily="18" charset="0"/>
                  </a:rPr>
                  <a:t>    3.(x + 5)</a:t>
                </a:r>
              </a:p>
              <a:p>
                <a:pPr marL="0" indent="0">
                  <a:buNone/>
                </a:pPr>
                <a:r>
                  <a:rPr lang="cs-CZ" b="1" i="1" dirty="0" smtClean="0">
                    <a:latin typeface="Cambria Math" pitchFamily="18" charset="0"/>
                    <a:ea typeface="Cambria Math" pitchFamily="18" charset="0"/>
                  </a:rPr>
                  <a:t>                               3x + 5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i="1" dirty="0" smtClean="0">
                    <a:latin typeface="Cambria Math" pitchFamily="18" charset="0"/>
                    <a:ea typeface="Cambria Math" pitchFamily="18" charset="0"/>
                  </a:rPr>
                  <a:t>3x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dirty="0" smtClean="0"/>
                  <a:t>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0" smtClean="0">
                            <a:latin typeface="Cambria Math"/>
                          </a:rPr>
                          <m:t>𝟑𝐱</m:t>
                        </m:r>
                      </m:num>
                      <m:den>
                        <m:r>
                          <a:rPr lang="cs-CZ" sz="4000" b="1" i="0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400" b="1" dirty="0" smtClean="0"/>
              </a:p>
              <a:p>
                <a:pPr marL="0" indent="0">
                  <a:buNone/>
                </a:pPr>
                <a:r>
                  <a:rPr lang="cs-CZ" sz="3400" b="1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+</m:t>
                    </m:r>
                  </m:oMath>
                </a14:m>
                <a:r>
                  <a:rPr lang="cs-CZ" b="1" dirty="0" smtClean="0"/>
                  <a:t>3</a:t>
                </a:r>
                <a:endParaRPr lang="cs-CZ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6012160" y="1340768"/>
                <a:ext cx="2674640" cy="5328592"/>
              </a:xfrm>
              <a:blipFill rotWithShape="1">
                <a:blip r:embed="rId2"/>
                <a:stretch>
                  <a:fillRect l="-2278" t="-17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se šipkou 20"/>
          <p:cNvCxnSpPr/>
          <p:nvPr/>
        </p:nvCxnSpPr>
        <p:spPr>
          <a:xfrm>
            <a:off x="4427984" y="1700808"/>
            <a:ext cx="1656184" cy="2952328"/>
          </a:xfrm>
          <a:prstGeom prst="straightConnector1">
            <a:avLst/>
          </a:prstGeom>
          <a:ln w="25400">
            <a:solidFill>
              <a:srgbClr val="7030A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427984" y="1484784"/>
            <a:ext cx="1584176" cy="792088"/>
          </a:xfrm>
          <a:prstGeom prst="straightConnector1">
            <a:avLst/>
          </a:prstGeom>
          <a:ln w="2540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427984" y="2924944"/>
            <a:ext cx="2736304" cy="2160240"/>
          </a:xfrm>
          <a:prstGeom prst="straightConnector1">
            <a:avLst/>
          </a:prstGeom>
          <a:ln w="25400">
            <a:solidFill>
              <a:srgbClr val="FFFF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427984" y="3573016"/>
            <a:ext cx="2304256" cy="1944216"/>
          </a:xfrm>
          <a:prstGeom prst="straightConnector1">
            <a:avLst/>
          </a:prstGeom>
          <a:ln w="25400">
            <a:solidFill>
              <a:srgbClr val="00B0F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4427984" y="3789040"/>
            <a:ext cx="1584176" cy="432048"/>
          </a:xfrm>
          <a:prstGeom prst="straightConnector1">
            <a:avLst/>
          </a:prstGeom>
          <a:ln w="25400">
            <a:solidFill>
              <a:srgbClr val="00B05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4427984" y="3176972"/>
            <a:ext cx="1800200" cy="1692188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4427984" y="5517232"/>
            <a:ext cx="1800200" cy="792088"/>
          </a:xfrm>
          <a:prstGeom prst="straightConnector1">
            <a:avLst/>
          </a:prstGeom>
          <a:ln w="25400">
            <a:solidFill>
              <a:srgbClr val="FF33CC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4427984" y="2132856"/>
            <a:ext cx="1584176" cy="3960440"/>
          </a:xfrm>
          <a:prstGeom prst="straightConnector1">
            <a:avLst/>
          </a:prstGeom>
          <a:ln w="25400">
            <a:solidFill>
              <a:schemeClr val="bg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1084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u="sng" dirty="0" smtClean="0"/>
              <a:t>Sestavením a vyřešením rovnice urči neznáme číslo, pro které platí:</a:t>
            </a:r>
            <a:endParaRPr lang="cs-CZ" sz="36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Jeho trojnásobek je roven 18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Jeho polovina je 18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3) Přičteme-li k němu 12 dostaneme 18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4) Odečteme-li od jeho dvojnásobku 8, dostaneme 10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43608" y="2046039"/>
                <a:ext cx="30963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=18      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400" b="0" i="1" dirty="0" smtClean="0">
                        <a:solidFill>
                          <a:srgbClr val="FF0000"/>
                        </a:solidFill>
                        <a:latin typeface="Cambria Math"/>
                      </a:rPr>
                      <m:t>=6</m:t>
                    </m:r>
                  </m:oMath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046039"/>
                <a:ext cx="3096344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3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43608" y="3140968"/>
                <a:ext cx="3240360" cy="5845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=18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             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400" b="0" i="1" dirty="0" smtClean="0">
                        <a:solidFill>
                          <a:srgbClr val="FF0000"/>
                        </a:solidFill>
                        <a:latin typeface="Cambria Math"/>
                      </a:rPr>
                      <m:t>=36</m:t>
                    </m:r>
                  </m:oMath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140968"/>
                <a:ext cx="3240360" cy="5845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76017" y="4289963"/>
                <a:ext cx="43924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+12=18                   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6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6017" y="4289963"/>
                <a:ext cx="4392488" cy="461665"/>
              </a:xfrm>
              <a:prstGeom prst="rect">
                <a:avLst/>
              </a:prstGeom>
              <a:blipFill rotWithShape="1">
                <a:blip r:embed="rId4"/>
                <a:stretch>
                  <a:fillRect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43608" y="5877271"/>
                <a:ext cx="46085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−8=10                     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5877271"/>
                <a:ext cx="4608512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2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49506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066130"/>
          </a:xfrm>
        </p:spPr>
        <p:txBody>
          <a:bodyPr>
            <a:noAutofit/>
          </a:bodyPr>
          <a:lstStyle/>
          <a:p>
            <a:pPr algn="l"/>
            <a:r>
              <a:rPr lang="cs-CZ" sz="3200" u="sng" dirty="0" smtClean="0"/>
              <a:t>Sestavením a vyřešením rovnice urči neznáme číslo, pro které platí: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5) Zvětšíme-li jeho čtvrtinu o 1, dostaneme jeho dvojnásobek zmenšený o 6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6) Zvětšením neznámého čísla o 4 dostaneme jeho polovinu zvětšenou o 12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7) Jeho devítinásobek zmenšený o 6 je roven jeho sedminásobku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8) Zvětšíme-li jej o jeho jednu třetinu, dostaneme 12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716016" y="1772816"/>
                <a:ext cx="4427984" cy="7224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+1=2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−6           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1772816"/>
                <a:ext cx="4427984" cy="72244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716016" y="3068960"/>
                <a:ext cx="4427984" cy="7224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+4= 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+12            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=16</m:t>
                      </m:r>
                    </m:oMath>
                  </m:oMathPara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3068960"/>
                <a:ext cx="4427984" cy="72244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716016" y="4581128"/>
                <a:ext cx="453650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9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−6=7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                  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4581128"/>
                <a:ext cx="4536504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4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716016" y="5805264"/>
                <a:ext cx="4248472" cy="7224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=12                      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5805264"/>
                <a:ext cx="4248472" cy="72244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3541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290" y="13645"/>
            <a:ext cx="8488854" cy="922114"/>
          </a:xfrm>
        </p:spPr>
        <p:txBody>
          <a:bodyPr>
            <a:normAutofit/>
          </a:bodyPr>
          <a:lstStyle/>
          <a:p>
            <a:pPr algn="l"/>
            <a:r>
              <a:rPr lang="cs-CZ" sz="3200" u="sng" dirty="0" smtClean="0"/>
              <a:t>Slovní úloha – vzorové řešení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8290" y="764704"/>
            <a:ext cx="8612182" cy="1368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Žáci na školním pozemku sázeli jarní přísadu. Na záhonek vysadili o 10 sazenic zelí více než sazenic kapusty a třikrát více sazenic kedlubnů než sazenic zelí. Celkem nasadili 160 sazenic jarní přísady. Kolik zelí, kapusty       a kedlubnů vysadili?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8290" y="2024251"/>
            <a:ext cx="24194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Zápis:</a:t>
            </a:r>
          </a:p>
          <a:p>
            <a:r>
              <a:rPr lang="cs-CZ" sz="2400" dirty="0" smtClean="0"/>
              <a:t>Zelí ……………………</a:t>
            </a:r>
          </a:p>
          <a:p>
            <a:r>
              <a:rPr lang="cs-CZ" sz="2400" dirty="0" smtClean="0"/>
              <a:t>Kapusta…………….</a:t>
            </a:r>
          </a:p>
          <a:p>
            <a:r>
              <a:rPr lang="cs-CZ" sz="2400" dirty="0" smtClean="0"/>
              <a:t>Kedlubny………….</a:t>
            </a:r>
          </a:p>
          <a:p>
            <a:r>
              <a:rPr lang="cs-CZ" sz="2400" dirty="0" smtClean="0"/>
              <a:t>Celkem……………..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54775" y="2716748"/>
            <a:ext cx="9525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x  ks</a:t>
            </a:r>
            <a:endParaRPr lang="cs-CZ" sz="2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54775" y="234888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x + 10  ks</a:t>
            </a:r>
            <a:endParaRPr lang="cs-CZ" sz="2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3948" y="310077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3.(x + 10)  ks</a:t>
            </a:r>
            <a:endParaRPr lang="cs-CZ" sz="24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23948" y="347332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160 ks</a:t>
            </a:r>
            <a:endParaRPr lang="cs-CZ" sz="2400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3528" y="4077072"/>
                <a:ext cx="460851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0" i="1" u="sng" dirty="0" smtClean="0">
                    <a:latin typeface="Cambria Math"/>
                  </a:rPr>
                  <a:t>Rovnice: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u="sng" smtClean="0">
                          <a:latin typeface="Cambria Math"/>
                        </a:rPr>
                        <m:t>𝑥</m:t>
                      </m:r>
                      <m:r>
                        <a:rPr lang="cs-CZ" sz="2400" b="0" i="1" u="sng" smtClean="0">
                          <a:latin typeface="Cambria Math"/>
                        </a:rPr>
                        <m:t>+10+</m:t>
                      </m:r>
                      <m:r>
                        <a:rPr lang="cs-CZ" sz="2400" b="0" i="1" u="sng" smtClean="0">
                          <a:latin typeface="Cambria Math"/>
                        </a:rPr>
                        <m:t>𝑥</m:t>
                      </m:r>
                      <m:r>
                        <a:rPr lang="cs-CZ" sz="2400" b="0" i="1" u="sng" smtClean="0">
                          <a:latin typeface="Cambria Math"/>
                        </a:rPr>
                        <m:t>+3.</m:t>
                      </m:r>
                      <m:d>
                        <m:dPr>
                          <m:ctrlPr>
                            <a:rPr lang="cs-CZ" sz="2400" b="0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u="sng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u="sng" smtClean="0">
                              <a:latin typeface="Cambria Math"/>
                            </a:rPr>
                            <m:t>+10</m:t>
                          </m:r>
                        </m:e>
                      </m:d>
                      <m:r>
                        <a:rPr lang="cs-CZ" sz="2400" b="0" i="1" u="sng" smtClean="0">
                          <a:latin typeface="Cambria Math"/>
                        </a:rPr>
                        <m:t>=160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077072"/>
                <a:ext cx="4608512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984" t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5469" y="4898160"/>
                <a:ext cx="5532695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</a:rPr>
                        <m:t>     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+10+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+3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+30=160</m:t>
                      </m:r>
                    </m:oMath>
                  </m:oMathPara>
                </a14:m>
                <a:endParaRPr lang="cs-CZ" sz="2400" b="0" dirty="0" smtClean="0"/>
              </a:p>
              <a:p>
                <a:r>
                  <a:rPr lang="cs-CZ" sz="2400" b="0" dirty="0" smtClean="0"/>
                  <a:t>      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5</m:t>
                    </m:r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+40=160     /−40</m:t>
                    </m:r>
                  </m:oMath>
                </a14:m>
                <a:endParaRPr lang="cs-CZ" sz="2400" b="0" dirty="0" smtClean="0"/>
              </a:p>
              <a:p>
                <a:r>
                  <a:rPr lang="cs-CZ" sz="2400" b="0" dirty="0" smtClean="0"/>
                  <a:t>                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5</m:t>
                    </m:r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=120      /:5</m:t>
                    </m:r>
                  </m:oMath>
                </a14:m>
                <a:endParaRPr lang="cs-CZ" sz="2400" dirty="0" smtClean="0"/>
              </a:p>
              <a:p>
                <a:r>
                  <a:rPr lang="cs-CZ" sz="2400" b="0" dirty="0" smtClean="0"/>
                  <a:t>                                             </a:t>
                </a:r>
                <a14:m>
                  <m:oMath xmlns:m="http://schemas.openxmlformats.org/officeDocument/2006/math">
                    <m:r>
                      <a:rPr lang="cs-CZ" sz="2400" b="0" i="1" u="sng" smtClean="0">
                        <a:latin typeface="Cambria Math"/>
                      </a:rPr>
                      <m:t>𝑥</m:t>
                    </m:r>
                    <m:r>
                      <a:rPr lang="cs-CZ" sz="2400" b="0" i="1" u="sng" smtClean="0">
                        <a:latin typeface="Cambria Math"/>
                      </a:rPr>
                      <m:t>=24</m:t>
                    </m:r>
                  </m:oMath>
                </a14:m>
                <a:endParaRPr lang="cs-CZ" sz="2400" u="sng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469" y="4898160"/>
                <a:ext cx="5532695" cy="15696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321161" y="202425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Zkouška:</a:t>
            </a:r>
            <a:endParaRPr lang="cs-CZ" sz="2400" i="1" u="sng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321161" y="2485916"/>
            <a:ext cx="0" cy="144907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427984" y="2716748"/>
            <a:ext cx="1283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ks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07411" y="2348879"/>
            <a:ext cx="2244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+ 10 = 34 ks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60271" y="3100777"/>
            <a:ext cx="2138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. 34 = 102 ks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75792" y="3704157"/>
            <a:ext cx="21231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34 + 24 + 102 =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16216" y="3704157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160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48164" y="437092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Odpověď:</a:t>
            </a:r>
            <a:endParaRPr lang="cs-CZ" sz="2400" i="1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48164" y="4887864"/>
            <a:ext cx="30178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Žáci nasadili 34 ks zelí, 24 ks kapusty a 102 kusů kedlubnů.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652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4" grpId="0"/>
      <p:bldP spid="15" grpId="0"/>
      <p:bldP spid="16" grpId="0"/>
      <p:bldP spid="17" grpId="0"/>
      <p:bldP spid="18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Doporučený postup při řešení slovních úloh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1) </a:t>
            </a:r>
            <a:r>
              <a:rPr lang="cs-CZ" sz="2800" b="1" dirty="0" smtClean="0"/>
              <a:t>Velmi pozorně </a:t>
            </a:r>
            <a:r>
              <a:rPr lang="cs-CZ" sz="2800" dirty="0" smtClean="0"/>
              <a:t>si přečti zadání slovní úlohy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2) Vhodně zvol neznámou</a:t>
            </a:r>
          </a:p>
          <a:p>
            <a:pPr marL="0" indent="0">
              <a:buNone/>
            </a:pPr>
            <a:r>
              <a:rPr lang="cs-CZ" sz="2800" dirty="0" smtClean="0"/>
              <a:t>3) Pomocí této neznámé vyjádři všechny potřebné údaje z textu (pozor na jednotky, všechny veličiny musí být vyjádřeny ve stejných jednotkách)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4) Sestav rovnici a vyřeš ji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5) Proveď zkoušku </a:t>
            </a:r>
            <a:r>
              <a:rPr lang="cs-CZ" sz="2800" b="1" dirty="0" smtClean="0"/>
              <a:t>dosazením do textu </a:t>
            </a:r>
            <a:r>
              <a:rPr lang="cs-CZ" sz="2800" dirty="0" smtClean="0"/>
              <a:t>slovní úlohy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6) Napiš odpověď na otázky v textu slovní úlohy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406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Vyřeš slovní úlohu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7"/>
            <a:ext cx="8892480" cy="16561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600" dirty="0" smtClean="0"/>
              <a:t>Během třídenního cyklistického výletu turisté urazili celkem 160 kilometrů. Druhý den ujeli dvakrát více kilometrů než první den a třetí den ujeli o 15 km méně než druhý den. Kolik kilometrů ujeli třetí den?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96" y="2564904"/>
            <a:ext cx="11120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Zápis:</a:t>
            </a:r>
            <a:endParaRPr lang="cs-CZ" sz="2400" i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5845" y="3026569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Celkem……………160 km</a:t>
            </a:r>
          </a:p>
          <a:p>
            <a:r>
              <a:rPr lang="cs-CZ" sz="2400" dirty="0" smtClean="0"/>
              <a:t>1. den …………….x km</a:t>
            </a:r>
          </a:p>
          <a:p>
            <a:r>
              <a:rPr lang="cs-CZ" sz="2400" dirty="0" smtClean="0"/>
              <a:t>2. </a:t>
            </a:r>
            <a:r>
              <a:rPr lang="cs-CZ" sz="2400" dirty="0"/>
              <a:t>d</a:t>
            </a:r>
            <a:r>
              <a:rPr lang="cs-CZ" sz="2400" dirty="0" smtClean="0"/>
              <a:t>en …………….2x km</a:t>
            </a:r>
          </a:p>
          <a:p>
            <a:r>
              <a:rPr lang="cs-CZ" sz="2400" dirty="0" smtClean="0"/>
              <a:t>3. den ……………. 2x – 15 km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96" y="459622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Rovnice:</a:t>
            </a:r>
            <a:endParaRPr lang="cs-CZ" sz="2400" i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5845" y="5050076"/>
                <a:ext cx="39604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u="sng" smtClean="0">
                          <a:latin typeface="Cambria Math"/>
                        </a:rPr>
                        <m:t>𝑥</m:t>
                      </m:r>
                      <m:r>
                        <a:rPr lang="cs-CZ" sz="2400" b="0" i="1" u="sng" smtClean="0">
                          <a:latin typeface="Cambria Math"/>
                        </a:rPr>
                        <m:t>+2</m:t>
                      </m:r>
                      <m:r>
                        <a:rPr lang="cs-CZ" sz="2400" b="0" i="1" u="sng" smtClean="0">
                          <a:latin typeface="Cambria Math"/>
                        </a:rPr>
                        <m:t>𝑥</m:t>
                      </m:r>
                      <m:r>
                        <a:rPr lang="cs-CZ" sz="2400" b="0" i="1" u="sng" smtClean="0">
                          <a:latin typeface="Cambria Math"/>
                        </a:rPr>
                        <m:t>+2</m:t>
                      </m:r>
                      <m:r>
                        <a:rPr lang="cs-CZ" sz="2400" b="0" i="1" u="sng" smtClean="0">
                          <a:latin typeface="Cambria Math"/>
                        </a:rPr>
                        <m:t>𝑥</m:t>
                      </m:r>
                      <m:r>
                        <a:rPr lang="cs-CZ" sz="2400" b="0" i="1" u="sng" smtClean="0">
                          <a:latin typeface="Cambria Math"/>
                        </a:rPr>
                        <m:t> −15=160</m:t>
                      </m:r>
                    </m:oMath>
                  </m:oMathPara>
                </a14:m>
                <a:endParaRPr lang="cs-CZ" sz="2400" u="sng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845" y="5050076"/>
                <a:ext cx="3960440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523598" y="5405636"/>
                <a:ext cx="86409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⋮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3598" y="5405636"/>
                <a:ext cx="86409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561682" y="5805264"/>
                <a:ext cx="295232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u="sng" smtClean="0">
                          <a:latin typeface="Cambria Math"/>
                        </a:rPr>
                        <m:t>𝑥</m:t>
                      </m:r>
                      <m:r>
                        <a:rPr lang="cs-CZ" sz="2400" b="0" i="1" u="sng" smtClean="0">
                          <a:latin typeface="Cambria Math"/>
                        </a:rPr>
                        <m:t>=35</m:t>
                      </m:r>
                    </m:oMath>
                  </m:oMathPara>
                </a14:m>
                <a:endParaRPr lang="cs-CZ" sz="2400" u="sng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1682" y="5805264"/>
                <a:ext cx="2952328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3" name="Skupina 12"/>
          <p:cNvGrpSpPr/>
          <p:nvPr/>
        </p:nvGrpSpPr>
        <p:grpSpPr>
          <a:xfrm>
            <a:off x="4214277" y="2568518"/>
            <a:ext cx="1800200" cy="2156626"/>
            <a:chOff x="4214277" y="2568518"/>
            <a:chExt cx="1800200" cy="2156626"/>
          </a:xfrm>
        </p:grpSpPr>
        <p:sp>
          <p:nvSpPr>
            <p:cNvPr id="10" name="TextovéPole 9"/>
            <p:cNvSpPr txBox="1"/>
            <p:nvPr/>
          </p:nvSpPr>
          <p:spPr>
            <a:xfrm>
              <a:off x="4214277" y="2568518"/>
              <a:ext cx="18002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u="sng" dirty="0" smtClean="0"/>
                <a:t>Zkouška:</a:t>
              </a:r>
              <a:endParaRPr lang="cs-CZ" sz="2400" i="1" u="sng" dirty="0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4286285" y="3030183"/>
              <a:ext cx="0" cy="169496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ovéPole 13"/>
          <p:cNvSpPr txBox="1"/>
          <p:nvPr/>
        </p:nvSpPr>
        <p:spPr>
          <a:xfrm>
            <a:off x="4294466" y="3341916"/>
            <a:ext cx="44191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35 km</a:t>
            </a:r>
          </a:p>
          <a:p>
            <a:r>
              <a:rPr lang="cs-CZ" sz="2400" dirty="0" smtClean="0"/>
              <a:t>2 . 35 = 70 km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70 – 15 = 55 km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35 km + 70 km + 55 km = 160 km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6285" y="5205581"/>
            <a:ext cx="33018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Odpověď:</a:t>
            </a:r>
            <a:endParaRPr lang="cs-CZ" sz="2400" i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6285" y="5667246"/>
            <a:ext cx="4629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Cyklisté třetí den ujeli 55 kilometrů.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857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slovní úloze přiřaď odpovídající zápis</a:t>
            </a:r>
            <a:endParaRPr lang="cs-CZ" sz="32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1656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Ve vědomostní soutěži bude rozdělena celková výhra 90 000 Kč následujícím způsobem. Výherce obdrží dvakrát větší odměnu než soutěžící, který skončil na druhém místě. Druhý v pořadí dostane o 10 000 Kč více než soutěžící na třetím místě.</a:t>
            </a:r>
            <a:endParaRPr lang="cs-CZ" sz="24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415809" y="2081172"/>
            <a:ext cx="8640960" cy="4534158"/>
            <a:chOff x="415809" y="2122417"/>
            <a:chExt cx="8640960" cy="4534158"/>
          </a:xfrm>
        </p:grpSpPr>
        <p:sp>
          <p:nvSpPr>
            <p:cNvPr id="4" name="TextovéPole 3"/>
            <p:cNvSpPr txBox="1"/>
            <p:nvPr/>
          </p:nvSpPr>
          <p:spPr>
            <a:xfrm>
              <a:off x="415809" y="2122417"/>
              <a:ext cx="4256135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u="sng" dirty="0" smtClean="0"/>
                <a:t>1. verze:</a:t>
              </a:r>
            </a:p>
            <a:p>
              <a:r>
                <a:rPr lang="cs-CZ" sz="2400" dirty="0" smtClean="0"/>
                <a:t>1. místo………….2x Kč</a:t>
              </a:r>
            </a:p>
            <a:p>
              <a:r>
                <a:rPr lang="cs-CZ" sz="2400" dirty="0" smtClean="0"/>
                <a:t>2. místo………….(x + 10 000) Kč</a:t>
              </a:r>
            </a:p>
            <a:p>
              <a:r>
                <a:rPr lang="cs-CZ" sz="2400" dirty="0" smtClean="0"/>
                <a:t>3. místo………….x Kč</a:t>
              </a:r>
            </a:p>
            <a:p>
              <a:r>
                <a:rPr lang="cs-CZ" sz="2400" dirty="0" smtClean="0"/>
                <a:t>Celkem……………90 000 Kč</a:t>
              </a:r>
              <a:endParaRPr lang="cs-CZ" sz="24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900578" y="2132260"/>
              <a:ext cx="388843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u="sng" dirty="0"/>
                <a:t>2</a:t>
              </a:r>
              <a:r>
                <a:rPr lang="cs-CZ" sz="2400" i="1" u="sng" dirty="0" smtClean="0"/>
                <a:t>. verze:</a:t>
              </a:r>
            </a:p>
            <a:p>
              <a:r>
                <a:rPr lang="cs-CZ" sz="2400" dirty="0" smtClean="0"/>
                <a:t>1. místo………….2x Kč</a:t>
              </a:r>
            </a:p>
            <a:p>
              <a:r>
                <a:rPr lang="cs-CZ" sz="2400" dirty="0" smtClean="0"/>
                <a:t>2. místo…………..x Kč</a:t>
              </a:r>
            </a:p>
            <a:p>
              <a:r>
                <a:rPr lang="cs-CZ" sz="2400" dirty="0" smtClean="0"/>
                <a:t>3. místo………….(x – 10 000) Kč</a:t>
              </a:r>
            </a:p>
            <a:p>
              <a:r>
                <a:rPr lang="cs-CZ" sz="2400" dirty="0" smtClean="0"/>
                <a:t>Celkem……………90 000 Kč</a:t>
              </a:r>
              <a:endParaRPr lang="cs-CZ" dirty="0" smtClean="0"/>
            </a:p>
            <a:p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15809" y="4348251"/>
              <a:ext cx="4464496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u="sng" dirty="0"/>
                <a:t>3</a:t>
              </a:r>
              <a:r>
                <a:rPr lang="cs-CZ" sz="2400" i="1" u="sng" dirty="0" smtClean="0"/>
                <a:t>. verze:</a:t>
              </a:r>
            </a:p>
            <a:p>
              <a:r>
                <a:rPr lang="cs-CZ" sz="2400" dirty="0" smtClean="0"/>
                <a:t>1. místo………….2.(x + 10 000) Kč</a:t>
              </a:r>
            </a:p>
            <a:p>
              <a:r>
                <a:rPr lang="cs-CZ" sz="2400" dirty="0" smtClean="0"/>
                <a:t>2. místo………….(x + 10 000) Kč</a:t>
              </a:r>
            </a:p>
            <a:p>
              <a:r>
                <a:rPr lang="cs-CZ" sz="2400" dirty="0" smtClean="0"/>
                <a:t>3. místo………….x Kč</a:t>
              </a:r>
            </a:p>
            <a:p>
              <a:r>
                <a:rPr lang="cs-CZ" sz="2400" dirty="0" smtClean="0"/>
                <a:t>Celkem……………90 000 Kč</a:t>
              </a:r>
            </a:p>
            <a:p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880305" y="4359880"/>
              <a:ext cx="4176464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u="sng" dirty="0"/>
                <a:t>4</a:t>
              </a:r>
              <a:r>
                <a:rPr lang="cs-CZ" sz="2400" i="1" u="sng" dirty="0" smtClean="0"/>
                <a:t>. verze:</a:t>
              </a:r>
            </a:p>
            <a:p>
              <a:r>
                <a:rPr lang="cs-CZ" sz="2400" dirty="0" smtClean="0"/>
                <a:t>1. místo………….2x Kč</a:t>
              </a:r>
            </a:p>
            <a:p>
              <a:r>
                <a:rPr lang="cs-CZ" sz="2400" dirty="0" smtClean="0"/>
                <a:t>2. místo………….x Kč</a:t>
              </a:r>
            </a:p>
            <a:p>
              <a:r>
                <a:rPr lang="cs-CZ" sz="2400" dirty="0" smtClean="0"/>
                <a:t>3. místo………….(x + 10 000) Kč</a:t>
              </a:r>
            </a:p>
            <a:p>
              <a:r>
                <a:rPr lang="cs-CZ" sz="2400" dirty="0" smtClean="0"/>
                <a:t>Celkem……………90 000 Kč</a:t>
              </a:r>
            </a:p>
            <a:p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15809" y="2091015"/>
            <a:ext cx="4084183" cy="1929149"/>
            <a:chOff x="415809" y="2091015"/>
            <a:chExt cx="4084183" cy="1929149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415809" y="2091015"/>
              <a:ext cx="4084183" cy="1842041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15809" y="2204864"/>
              <a:ext cx="4084183" cy="181530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4671944" y="4149080"/>
            <a:ext cx="4117066" cy="2232248"/>
            <a:chOff x="4671944" y="4149080"/>
            <a:chExt cx="4117066" cy="2232248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4671944" y="4318635"/>
              <a:ext cx="4117066" cy="1918677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4671944" y="4149080"/>
              <a:ext cx="4117066" cy="2232248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614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vybranému zápisu vytvoř rovnici a řešení slovní úlohy dokonči</a:t>
            </a:r>
            <a:endParaRPr lang="cs-CZ" sz="32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95536" y="1242031"/>
            <a:ext cx="8892480" cy="1846659"/>
            <a:chOff x="395536" y="1242031"/>
            <a:chExt cx="8892480" cy="1846659"/>
          </a:xfrm>
        </p:grpSpPr>
        <p:sp>
          <p:nvSpPr>
            <p:cNvPr id="4" name="Obdélník 3"/>
            <p:cNvSpPr/>
            <p:nvPr/>
          </p:nvSpPr>
          <p:spPr>
            <a:xfrm>
              <a:off x="395536" y="1242031"/>
              <a:ext cx="4572000" cy="184665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2400" dirty="0" smtClean="0"/>
                <a:t>1. místo………….2x Kč</a:t>
              </a:r>
            </a:p>
            <a:p>
              <a:r>
                <a:rPr lang="cs-CZ" sz="2400" dirty="0" smtClean="0"/>
                <a:t>2. místo…………..x Kč</a:t>
              </a:r>
            </a:p>
            <a:p>
              <a:r>
                <a:rPr lang="cs-CZ" sz="2400" dirty="0" smtClean="0"/>
                <a:t>3. místo………….(x – 10 000) Kč</a:t>
              </a:r>
            </a:p>
            <a:p>
              <a:r>
                <a:rPr lang="cs-CZ" sz="2400" dirty="0" smtClean="0"/>
                <a:t>Celkem……………90 000 Kč</a:t>
              </a:r>
            </a:p>
            <a:p>
              <a:endParaRPr lang="cs-CZ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716016" y="1242031"/>
              <a:ext cx="4572000" cy="1569660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2400" dirty="0" smtClean="0"/>
                <a:t>1. místo………….2.(x + 10 000) Kč</a:t>
              </a:r>
            </a:p>
            <a:p>
              <a:r>
                <a:rPr lang="cs-CZ" sz="2400" dirty="0" smtClean="0"/>
                <a:t>2. místo………….(x + 10 000) Kč</a:t>
              </a:r>
            </a:p>
            <a:p>
              <a:r>
                <a:rPr lang="cs-CZ" sz="2400" dirty="0" smtClean="0"/>
                <a:t>3. místo………….x Kč</a:t>
              </a:r>
            </a:p>
            <a:p>
              <a:r>
                <a:rPr lang="cs-CZ" sz="2400" dirty="0" smtClean="0"/>
                <a:t>Celkem……………90 000 Kč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5536" y="3288745"/>
                <a:ext cx="403348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u="sng" smtClean="0">
                          <a:latin typeface="Cambria Math"/>
                        </a:rPr>
                        <m:t>𝟐</m:t>
                      </m:r>
                      <m:r>
                        <a:rPr lang="cs-CZ" sz="2000" b="1" i="1" u="sng" smtClean="0">
                          <a:latin typeface="Cambria Math"/>
                        </a:rPr>
                        <m:t>𝒙</m:t>
                      </m:r>
                      <m:r>
                        <a:rPr lang="cs-CZ" sz="2000" b="1" i="1" u="sng" smtClean="0">
                          <a:latin typeface="Cambria Math"/>
                        </a:rPr>
                        <m:t>+</m:t>
                      </m:r>
                      <m:r>
                        <a:rPr lang="cs-CZ" sz="2000" b="1" i="1" u="sng" smtClean="0">
                          <a:latin typeface="Cambria Math"/>
                        </a:rPr>
                        <m:t>𝒙</m:t>
                      </m:r>
                      <m:r>
                        <a:rPr lang="cs-CZ" sz="2000" b="1" i="1" u="sng" smtClean="0">
                          <a:latin typeface="Cambria Math"/>
                        </a:rPr>
                        <m:t>+</m:t>
                      </m:r>
                      <m:r>
                        <a:rPr lang="cs-CZ" sz="2000" b="1" i="1" u="sng" smtClean="0">
                          <a:latin typeface="Cambria Math"/>
                        </a:rPr>
                        <m:t>𝒙</m:t>
                      </m:r>
                      <m:r>
                        <a:rPr lang="cs-CZ" sz="2000" b="1" i="1" u="sng" smtClean="0">
                          <a:latin typeface="Cambria Math"/>
                        </a:rPr>
                        <m:t> −</m:t>
                      </m:r>
                      <m:r>
                        <a:rPr lang="cs-CZ" sz="2000" b="1" i="1" u="sng" smtClean="0">
                          <a:latin typeface="Cambria Math"/>
                        </a:rPr>
                        <m:t>𝟏𝟎</m:t>
                      </m:r>
                      <m:r>
                        <a:rPr lang="cs-CZ" sz="2000" b="1" i="1" u="sng" smtClean="0">
                          <a:latin typeface="Cambria Math"/>
                        </a:rPr>
                        <m:t> </m:t>
                      </m:r>
                      <m:r>
                        <a:rPr lang="cs-CZ" sz="2000" b="1" i="1" u="sng" smtClean="0">
                          <a:latin typeface="Cambria Math"/>
                        </a:rPr>
                        <m:t>𝟎𝟎𝟎</m:t>
                      </m:r>
                      <m:r>
                        <a:rPr lang="cs-CZ" sz="2000" b="1" i="1" u="sng" smtClean="0">
                          <a:latin typeface="Cambria Math"/>
                        </a:rPr>
                        <m:t>=</m:t>
                      </m:r>
                      <m:r>
                        <a:rPr lang="cs-CZ" sz="2000" b="1" i="1" u="sng" smtClean="0">
                          <a:latin typeface="Cambria Math"/>
                        </a:rPr>
                        <m:t>𝟗𝟎</m:t>
                      </m:r>
                      <m:r>
                        <a:rPr lang="cs-CZ" sz="2000" b="1" i="1" u="sng" smtClean="0">
                          <a:latin typeface="Cambria Math"/>
                        </a:rPr>
                        <m:t> </m:t>
                      </m:r>
                      <m:r>
                        <a:rPr lang="cs-CZ" sz="2000" b="1" i="1" u="sng" smtClean="0">
                          <a:latin typeface="Cambria Math"/>
                        </a:rPr>
                        <m:t>𝟎𝟎𝟎</m:t>
                      </m:r>
                    </m:oMath>
                  </m:oMathPara>
                </a14:m>
                <a:endParaRPr lang="cs-CZ" sz="1600" b="1" u="sng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288745"/>
                <a:ext cx="4033484" cy="40011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51920" y="2883945"/>
                <a:ext cx="51125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u="sng" smtClean="0">
                          <a:latin typeface="Cambria Math"/>
                        </a:rPr>
                        <m:t>𝟐</m:t>
                      </m:r>
                      <m:r>
                        <a:rPr lang="cs-CZ" sz="2000" b="1" i="1" u="sng" smtClean="0"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000" b="1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u="sng" smtClean="0">
                              <a:latin typeface="Cambria Math"/>
                            </a:rPr>
                            <m:t>𝒙</m:t>
                          </m:r>
                          <m:r>
                            <a:rPr lang="cs-CZ" sz="2000" b="1" i="1" u="sng" smtClean="0">
                              <a:latin typeface="Cambria Math"/>
                            </a:rPr>
                            <m:t>+</m:t>
                          </m:r>
                          <m:r>
                            <a:rPr lang="cs-CZ" sz="2000" b="1" i="1" u="sng" smtClean="0">
                              <a:latin typeface="Cambria Math"/>
                            </a:rPr>
                            <m:t>𝟏𝟎</m:t>
                          </m:r>
                          <m:r>
                            <a:rPr lang="cs-CZ" sz="2000" b="1" i="1" u="sng" smtClean="0">
                              <a:latin typeface="Cambria Math"/>
                            </a:rPr>
                            <m:t> </m:t>
                          </m:r>
                          <m:r>
                            <a:rPr lang="cs-CZ" sz="2000" b="1" i="1" u="sng" smtClean="0">
                              <a:latin typeface="Cambria Math"/>
                            </a:rPr>
                            <m:t>𝟎𝟎𝟎</m:t>
                          </m:r>
                        </m:e>
                      </m:d>
                      <m:r>
                        <a:rPr lang="cs-CZ" sz="2000" b="1" i="1" u="sng" smtClean="0">
                          <a:latin typeface="Cambria Math"/>
                        </a:rPr>
                        <m:t>+</m:t>
                      </m:r>
                      <m:r>
                        <a:rPr lang="cs-CZ" sz="2000" b="1" i="1" u="sng" smtClean="0">
                          <a:latin typeface="Cambria Math"/>
                        </a:rPr>
                        <m:t>𝒙</m:t>
                      </m:r>
                      <m:r>
                        <a:rPr lang="cs-CZ" sz="2000" b="1" i="1" u="sng" smtClean="0">
                          <a:latin typeface="Cambria Math"/>
                        </a:rPr>
                        <m:t>+</m:t>
                      </m:r>
                      <m:r>
                        <a:rPr lang="cs-CZ" sz="2000" b="1" i="1" u="sng" smtClean="0">
                          <a:latin typeface="Cambria Math"/>
                        </a:rPr>
                        <m:t>𝟏𝟎</m:t>
                      </m:r>
                      <m:r>
                        <a:rPr lang="cs-CZ" sz="2000" b="1" i="1" u="sng" smtClean="0">
                          <a:latin typeface="Cambria Math"/>
                        </a:rPr>
                        <m:t> </m:t>
                      </m:r>
                      <m:r>
                        <a:rPr lang="cs-CZ" sz="2000" b="1" i="1" u="sng" smtClean="0">
                          <a:latin typeface="Cambria Math"/>
                        </a:rPr>
                        <m:t>𝟎𝟎𝟎</m:t>
                      </m:r>
                      <m:r>
                        <a:rPr lang="cs-CZ" sz="2000" b="1" i="1" u="sng" smtClean="0">
                          <a:latin typeface="Cambria Math"/>
                        </a:rPr>
                        <m:t>+</m:t>
                      </m:r>
                      <m:r>
                        <a:rPr lang="cs-CZ" sz="2000" b="1" i="1" u="sng" smtClean="0">
                          <a:latin typeface="Cambria Math"/>
                        </a:rPr>
                        <m:t>𝒙</m:t>
                      </m:r>
                      <m:r>
                        <a:rPr lang="cs-CZ" sz="2000" b="1" i="1" u="sng" smtClean="0">
                          <a:latin typeface="Cambria Math"/>
                        </a:rPr>
                        <m:t>=</m:t>
                      </m:r>
                      <m:r>
                        <a:rPr lang="cs-CZ" sz="2000" b="1" i="1" u="sng" smtClean="0">
                          <a:latin typeface="Cambria Math"/>
                        </a:rPr>
                        <m:t>𝟗𝟎</m:t>
                      </m:r>
                      <m:r>
                        <a:rPr lang="cs-CZ" sz="2000" b="1" i="1" u="sng" smtClean="0">
                          <a:latin typeface="Cambria Math"/>
                        </a:rPr>
                        <m:t> </m:t>
                      </m:r>
                      <m:r>
                        <a:rPr lang="cs-CZ" sz="2000" b="1" i="1" u="sng" smtClean="0">
                          <a:latin typeface="Cambria Math"/>
                        </a:rPr>
                        <m:t>𝟎𝟎𝟎</m:t>
                      </m:r>
                    </m:oMath>
                  </m:oMathPara>
                </a14:m>
                <a:endParaRPr lang="cs-CZ" sz="2000" b="1" u="sng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883945"/>
                <a:ext cx="5112568" cy="4001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0083" y="3582849"/>
                <a:ext cx="3786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⋮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0083" y="3582849"/>
                <a:ext cx="37862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7668344" y="3227190"/>
                <a:ext cx="378629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⋮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3227190"/>
                <a:ext cx="37862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338584" y="3969518"/>
                <a:ext cx="201674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u="sng" smtClean="0">
                          <a:latin typeface="Cambria Math"/>
                        </a:rPr>
                        <m:t>𝒙</m:t>
                      </m:r>
                      <m:r>
                        <a:rPr lang="cs-CZ" sz="2000" b="1" i="1" u="sng" smtClean="0">
                          <a:latin typeface="Cambria Math"/>
                        </a:rPr>
                        <m:t>=</m:t>
                      </m:r>
                      <m:r>
                        <a:rPr lang="cs-CZ" sz="2000" b="1" i="1" u="sng" smtClean="0">
                          <a:latin typeface="Cambria Math"/>
                        </a:rPr>
                        <m:t>𝟐𝟓</m:t>
                      </m:r>
                      <m:r>
                        <a:rPr lang="cs-CZ" sz="2000" b="1" i="1" u="sng" smtClean="0">
                          <a:latin typeface="Cambria Math"/>
                        </a:rPr>
                        <m:t> </m:t>
                      </m:r>
                      <m:r>
                        <a:rPr lang="cs-CZ" sz="2000" b="1" i="1" u="sng" smtClean="0">
                          <a:latin typeface="Cambria Math"/>
                        </a:rPr>
                        <m:t>𝟎𝟎𝟎</m:t>
                      </m:r>
                    </m:oMath>
                  </m:oMathPara>
                </a14:m>
                <a:endParaRPr lang="cs-CZ" sz="2000" b="1" u="sng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8584" y="3969518"/>
                <a:ext cx="2016742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804248" y="3644404"/>
                <a:ext cx="273630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u="sng" smtClean="0">
                          <a:latin typeface="Cambria Math"/>
                        </a:rPr>
                        <m:t>𝒙</m:t>
                      </m:r>
                      <m:r>
                        <a:rPr lang="cs-CZ" sz="2000" b="1" i="1" u="sng" smtClean="0">
                          <a:latin typeface="Cambria Math"/>
                        </a:rPr>
                        <m:t>=</m:t>
                      </m:r>
                      <m:r>
                        <a:rPr lang="cs-CZ" sz="2000" b="1" i="1" u="sng" smtClean="0">
                          <a:latin typeface="Cambria Math"/>
                        </a:rPr>
                        <m:t>𝟏𝟓</m:t>
                      </m:r>
                      <m:r>
                        <a:rPr lang="cs-CZ" sz="2000" b="1" i="1" u="sng" smtClean="0">
                          <a:latin typeface="Cambria Math"/>
                        </a:rPr>
                        <m:t> </m:t>
                      </m:r>
                      <m:r>
                        <a:rPr lang="cs-CZ" sz="2000" b="1" i="1" u="sng" smtClean="0">
                          <a:latin typeface="Cambria Math"/>
                        </a:rPr>
                        <m:t>𝟎𝟎𝟎</m:t>
                      </m:r>
                    </m:oMath>
                  </m:oMathPara>
                </a14:m>
                <a:endParaRPr lang="cs-CZ" sz="2000" b="1" u="sng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3644404"/>
                <a:ext cx="2736304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95536" y="4369627"/>
            <a:ext cx="37437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Zkouška:</a:t>
            </a:r>
            <a:endParaRPr lang="cs-CZ" sz="2400" dirty="0" smtClean="0"/>
          </a:p>
          <a:p>
            <a:r>
              <a:rPr lang="cs-CZ" sz="2400" dirty="0" smtClean="0"/>
              <a:t>1. místo………..50 000 Kč</a:t>
            </a:r>
          </a:p>
          <a:p>
            <a:r>
              <a:rPr lang="cs-CZ" sz="2400" dirty="0" smtClean="0"/>
              <a:t>2. místo………. </a:t>
            </a:r>
            <a:r>
              <a:rPr lang="cs-CZ" sz="2400" dirty="0" smtClean="0">
                <a:solidFill>
                  <a:srgbClr val="FF0000"/>
                </a:solidFill>
              </a:rPr>
              <a:t>25 000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3. místo….......15 000 Kč</a:t>
            </a:r>
          </a:p>
          <a:p>
            <a:r>
              <a:rPr lang="cs-CZ" sz="2400" dirty="0" smtClean="0"/>
              <a:t>50 000 + 25 000 + 15 000 = </a:t>
            </a:r>
          </a:p>
          <a:p>
            <a:r>
              <a:rPr lang="cs-CZ" sz="2400" dirty="0" smtClean="0"/>
              <a:t>= 90 000 Kč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3731252"/>
            <a:ext cx="37437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Zkouška:</a:t>
            </a:r>
            <a:endParaRPr lang="cs-CZ" sz="2400" dirty="0" smtClean="0"/>
          </a:p>
          <a:p>
            <a:r>
              <a:rPr lang="cs-CZ" sz="2400" dirty="0" smtClean="0"/>
              <a:t>1. místo………..50 000 Kč</a:t>
            </a:r>
          </a:p>
          <a:p>
            <a:r>
              <a:rPr lang="cs-CZ" sz="2400" dirty="0" smtClean="0"/>
              <a:t>2. místo………. 25 000 Kč</a:t>
            </a:r>
          </a:p>
          <a:p>
            <a:r>
              <a:rPr lang="cs-CZ" sz="2400" dirty="0" smtClean="0"/>
              <a:t>3. místo….......</a:t>
            </a:r>
            <a:r>
              <a:rPr lang="cs-CZ" sz="2400" dirty="0" smtClean="0">
                <a:solidFill>
                  <a:srgbClr val="FF0000"/>
                </a:solidFill>
              </a:rPr>
              <a:t>15 000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50 000 + 25 000 + 15 000 = </a:t>
            </a:r>
          </a:p>
          <a:p>
            <a:r>
              <a:rPr lang="cs-CZ" sz="2400" dirty="0" smtClean="0"/>
              <a:t>= 90 000 Kč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651787" y="6076346"/>
            <a:ext cx="4319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Nezapomeň na odpověď !!!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5437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zápisům, které neodpovídaly zadání slovní úlohy, vymysli správné zadání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67544" y="1628800"/>
            <a:ext cx="8424936" cy="1569660"/>
            <a:chOff x="467544" y="1628800"/>
            <a:chExt cx="8424936" cy="1569660"/>
          </a:xfrm>
        </p:grpSpPr>
        <p:sp>
          <p:nvSpPr>
            <p:cNvPr id="4" name="Obdélník 3"/>
            <p:cNvSpPr/>
            <p:nvPr/>
          </p:nvSpPr>
          <p:spPr>
            <a:xfrm>
              <a:off x="467544" y="1628800"/>
              <a:ext cx="4572000" cy="1569660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2400" dirty="0" smtClean="0"/>
                <a:t>1. místo………….2x Kč</a:t>
              </a:r>
            </a:p>
            <a:p>
              <a:r>
                <a:rPr lang="cs-CZ" sz="2400" dirty="0" smtClean="0"/>
                <a:t>2. místo………….(x + 10 000) Kč</a:t>
              </a:r>
            </a:p>
            <a:p>
              <a:r>
                <a:rPr lang="cs-CZ" sz="2400" dirty="0" smtClean="0"/>
                <a:t>3. místo………….x Kč</a:t>
              </a:r>
            </a:p>
            <a:p>
              <a:r>
                <a:rPr lang="cs-CZ" sz="2400" dirty="0" smtClean="0"/>
                <a:t>Celkem……………90 000 Kč</a:t>
              </a:r>
              <a:endParaRPr lang="cs-CZ" sz="24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788024" y="1628800"/>
              <a:ext cx="4104456" cy="15696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400" dirty="0" smtClean="0"/>
                <a:t>1. místo………….2x Kč</a:t>
              </a:r>
            </a:p>
            <a:p>
              <a:r>
                <a:rPr lang="cs-CZ" sz="2400" dirty="0" smtClean="0"/>
                <a:t>2. místo………….x Kč</a:t>
              </a:r>
            </a:p>
            <a:p>
              <a:r>
                <a:rPr lang="cs-CZ" sz="2400" dirty="0" smtClean="0"/>
                <a:t>3. místo………….(x + 10 000) Kč</a:t>
              </a:r>
            </a:p>
            <a:p>
              <a:r>
                <a:rPr lang="cs-CZ" sz="2400" dirty="0" smtClean="0"/>
                <a:t>Celkem……………90 000 Kč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662942" y="3453614"/>
            <a:ext cx="3563824" cy="589653"/>
            <a:chOff x="2662942" y="3453614"/>
            <a:chExt cx="3563824" cy="589653"/>
          </a:xfrm>
        </p:grpSpPr>
        <p:sp>
          <p:nvSpPr>
            <p:cNvPr id="6" name="TextovéPole 5"/>
            <p:cNvSpPr txBox="1"/>
            <p:nvPr/>
          </p:nvSpPr>
          <p:spPr>
            <a:xfrm>
              <a:off x="2950942" y="3453614"/>
              <a:ext cx="29878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Úlohy vyřeš</a:t>
              </a:r>
              <a:endPara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7" name="Veselý obličej 6"/>
            <p:cNvSpPr/>
            <p:nvPr/>
          </p:nvSpPr>
          <p:spPr>
            <a:xfrm>
              <a:off x="5650766" y="3467267"/>
              <a:ext cx="576000" cy="576000"/>
            </a:xfrm>
            <a:prstGeom prst="smileyFac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eselý obličej 7"/>
            <p:cNvSpPr/>
            <p:nvPr/>
          </p:nvSpPr>
          <p:spPr>
            <a:xfrm>
              <a:off x="2662942" y="3453614"/>
              <a:ext cx="576000" cy="576000"/>
            </a:xfrm>
            <a:prstGeom prst="smileyFac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952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13265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Škola: Základní škola Trávníky Otrokovice, příspěvková organizace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Číslo projektu: CZ.1.07/1.4.00/21.2637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Název výukového materiálu</a:t>
            </a:r>
            <a:r>
              <a:rPr lang="cs-CZ" sz="1800" dirty="0" smtClean="0">
                <a:solidFill>
                  <a:prstClr val="black"/>
                </a:solidFill>
              </a:rPr>
              <a:t>: Slovní úlohy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Autor</a:t>
            </a:r>
            <a:r>
              <a:rPr lang="cs-CZ" sz="1800" dirty="0" smtClean="0">
                <a:solidFill>
                  <a:prstClr val="black"/>
                </a:solidFill>
              </a:rPr>
              <a:t>: Mgr. Miroslava Málková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Vytvořeno</a:t>
            </a:r>
            <a:r>
              <a:rPr lang="cs-CZ" sz="1800" dirty="0" smtClean="0">
                <a:solidFill>
                  <a:prstClr val="black"/>
                </a:solidFill>
              </a:rPr>
              <a:t>: 21. dubna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8.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Vzdělávací oblast</a:t>
            </a:r>
            <a:r>
              <a:rPr lang="cs-CZ" sz="1800" dirty="0" smtClean="0">
                <a:solidFill>
                  <a:prstClr val="black"/>
                </a:solidFill>
              </a:rPr>
              <a:t>: Matematika a její  aplikace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Vzdělávací obor</a:t>
            </a:r>
            <a:r>
              <a:rPr lang="cs-CZ" sz="1800" dirty="0" smtClean="0">
                <a:solidFill>
                  <a:prstClr val="black"/>
                </a:solidFill>
              </a:rPr>
              <a:t>: Matematika a její aplikace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Tematický okruh</a:t>
            </a:r>
            <a:r>
              <a:rPr lang="cs-CZ" sz="1800" dirty="0" smtClean="0">
                <a:solidFill>
                  <a:prstClr val="black"/>
                </a:solidFill>
              </a:rPr>
              <a:t>: Číslo a proměnná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Téma</a:t>
            </a:r>
            <a:r>
              <a:rPr lang="cs-CZ" sz="1800" dirty="0" smtClean="0">
                <a:solidFill>
                  <a:prstClr val="black"/>
                </a:solidFill>
              </a:rPr>
              <a:t>: Slovní úlohy řešené rovnicí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Pomůcky</a:t>
            </a:r>
            <a:r>
              <a:rPr lang="cs-CZ" sz="1800" dirty="0" smtClean="0">
                <a:solidFill>
                  <a:prstClr val="black"/>
                </a:solidFill>
              </a:rPr>
              <a:t>: Notebook, dataprojektor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Anotace</a:t>
            </a:r>
            <a:r>
              <a:rPr lang="cs-CZ" sz="1800" dirty="0" smtClean="0">
                <a:solidFill>
                  <a:prstClr val="black"/>
                </a:solidFill>
              </a:rPr>
              <a:t>: Vzdělávací materiál obsahuje  úlohy na tvorbu matematických zápisů ze slovního vyjádření a vzorové řešení slovní ch úloh.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6056421"/>
            <a:ext cx="828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Všechny objekty použité k vytvoření tohoto materiálu jsou součástí softwaru Microsoft® Office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8270" y="888205"/>
            <a:ext cx="828599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Texty jsou vlastní originální tvorbou autora</a:t>
            </a:r>
            <a:endParaRPr lang="cs-CZ" dirty="0"/>
          </a:p>
          <a:p>
            <a:endParaRPr lang="cs-CZ" sz="2000" dirty="0"/>
          </a:p>
        </p:txBody>
      </p:sp>
      <p:sp>
        <p:nvSpPr>
          <p:cNvPr id="6" name="TextovéPole 1"/>
          <p:cNvSpPr txBox="1"/>
          <p:nvPr/>
        </p:nvSpPr>
        <p:spPr>
          <a:xfrm>
            <a:off x="467544" y="18864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969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1173</Words>
  <Application>Microsoft Office PowerPoint</Application>
  <PresentationFormat>Předvádění na obrazovce (4:3)</PresentationFormat>
  <Paragraphs>172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Slovní úlohy</vt:lpstr>
      <vt:lpstr>Přiřaď ke slovnímu zápisu vhodný výraz</vt:lpstr>
      <vt:lpstr>Sestavením a vyřešením rovnice urči neznáme číslo, pro které platí:</vt:lpstr>
      <vt:lpstr>Sestavením a vyřešením rovnice urči neznáme číslo, pro které platí:</vt:lpstr>
      <vt:lpstr>Slovní úloha – vzorové řešení</vt:lpstr>
      <vt:lpstr>Doporučený postup při řešení slovních úloh</vt:lpstr>
      <vt:lpstr>Vyřeš slovní úlohu</vt:lpstr>
      <vt:lpstr>Ke slovní úloze přiřaď odpovídající zápis</vt:lpstr>
      <vt:lpstr>K vybranému zápisu vytvoř rovnici a řešení slovní úlohy dokonči</vt:lpstr>
      <vt:lpstr>K zápisům, které neodpovídaly zadání slovní úlohy, vymysli správné zadání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malkova</dc:creator>
  <cp:lastModifiedBy>malkova</cp:lastModifiedBy>
  <cp:revision>42</cp:revision>
  <dcterms:created xsi:type="dcterms:W3CDTF">2012-04-28T12:13:18Z</dcterms:created>
  <dcterms:modified xsi:type="dcterms:W3CDTF">2013-06-01T19:51:40Z</dcterms:modified>
</cp:coreProperties>
</file>