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540" autoAdjust="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805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446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622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0316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4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809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92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978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208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4032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7440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CrisscrossEtching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DD01A-CC73-4539-8831-126FD449E985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689E0-3AD7-4A5C-BA13-CDD7751BAB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939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Slovní úlohy s procenty</a:t>
            </a:r>
            <a:endParaRPr lang="cs-CZ" sz="5400" b="1" dirty="0"/>
          </a:p>
        </p:txBody>
      </p:sp>
      <p:sp>
        <p:nvSpPr>
          <p:cNvPr id="3" name="Obdélník 2"/>
          <p:cNvSpPr/>
          <p:nvPr/>
        </p:nvSpPr>
        <p:spPr>
          <a:xfrm>
            <a:off x="946743" y="5733256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VY_42_INOVACE_18_01</a:t>
            </a:r>
            <a:endParaRPr lang="cs-CZ" dirty="0"/>
          </a:p>
        </p:txBody>
      </p:sp>
      <p:pic>
        <p:nvPicPr>
          <p:cNvPr id="4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81675" cy="1447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893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 - procenta</a:t>
            </a:r>
            <a:endParaRPr lang="cs-CZ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24745"/>
                <a:ext cx="8363272" cy="158417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Celek = základ ……………………………100%</a:t>
                </a:r>
              </a:p>
              <a:p>
                <a:pPr marL="0" indent="0">
                  <a:buNone/>
                </a:pPr>
                <a:r>
                  <a:rPr lang="cs-CZ" dirty="0" smtClean="0"/>
                  <a:t>1 % …jedna setina ze základu….0,01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dirty="0" smtClean="0"/>
                  <a:t> základu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24745"/>
                <a:ext cx="8363272" cy="1584176"/>
              </a:xfrm>
              <a:blipFill rotWithShape="1">
                <a:blip r:embed="rId2"/>
                <a:stretch>
                  <a:fillRect l="-1822" t="-5019" r="-8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95536" y="2564903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Doplň: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39552" y="3026567"/>
            <a:ext cx="8208912" cy="267765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2400" dirty="0" smtClean="0"/>
              <a:t>Základ je 200</a:t>
            </a:r>
          </a:p>
          <a:p>
            <a:r>
              <a:rPr lang="cs-CZ" sz="2400" dirty="0" smtClean="0"/>
              <a:t>1 %.......................</a:t>
            </a:r>
          </a:p>
          <a:p>
            <a:r>
              <a:rPr lang="cs-CZ" sz="2400" dirty="0" smtClean="0"/>
              <a:t>2 %.......................</a:t>
            </a:r>
          </a:p>
          <a:p>
            <a:r>
              <a:rPr lang="cs-CZ" sz="2400" dirty="0" smtClean="0"/>
              <a:t>5 %.......................</a:t>
            </a:r>
          </a:p>
          <a:p>
            <a:r>
              <a:rPr lang="cs-CZ" sz="2400" dirty="0" smtClean="0"/>
              <a:t>10 % …………………..</a:t>
            </a:r>
          </a:p>
          <a:p>
            <a:r>
              <a:rPr lang="cs-CZ" sz="2400" dirty="0" smtClean="0"/>
              <a:t>25 %.....................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40 %......................</a:t>
            </a:r>
          </a:p>
          <a:p>
            <a:r>
              <a:rPr lang="cs-CZ" sz="2400" dirty="0" smtClean="0"/>
              <a:t>50 %......................</a:t>
            </a:r>
          </a:p>
          <a:p>
            <a:r>
              <a:rPr lang="cs-CZ" sz="2400" dirty="0" smtClean="0"/>
              <a:t>60 %......................</a:t>
            </a:r>
          </a:p>
          <a:p>
            <a:r>
              <a:rPr lang="cs-CZ" sz="2400" dirty="0" smtClean="0"/>
              <a:t>75 %......................</a:t>
            </a:r>
          </a:p>
          <a:p>
            <a:r>
              <a:rPr lang="cs-CZ" sz="2400" dirty="0" smtClean="0"/>
              <a:t>90 %.......................</a:t>
            </a:r>
          </a:p>
          <a:p>
            <a:endParaRPr lang="cs-CZ" sz="2400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3356992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43808" y="374664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843808" y="4134564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861810" y="449165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03843" y="4869160"/>
            <a:ext cx="576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50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902715" y="3356991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80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97988" y="3746649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97988" y="4134563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120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897988" y="4491655"/>
            <a:ext cx="702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150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905660" y="4861674"/>
            <a:ext cx="774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180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196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sz="4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 - procenta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172272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Urči kolik procent ze základu je:</a:t>
            </a:r>
          </a:p>
          <a:p>
            <a:pPr marL="0" indent="0">
              <a:buNone/>
            </a:pPr>
            <a:r>
              <a:rPr lang="cs-CZ" sz="2400" dirty="0" smtClean="0"/>
              <a:t>50 Kč ze 100 Kč………………</a:t>
            </a:r>
          </a:p>
          <a:p>
            <a:pPr marL="0" indent="0">
              <a:buNone/>
            </a:pPr>
            <a:r>
              <a:rPr lang="cs-CZ" sz="2400" dirty="0" smtClean="0"/>
              <a:t>64 Kč ze 100 Kč………………</a:t>
            </a:r>
          </a:p>
          <a:p>
            <a:pPr marL="0" indent="0">
              <a:buNone/>
            </a:pPr>
            <a:r>
              <a:rPr lang="cs-CZ" sz="2400" dirty="0" smtClean="0"/>
              <a:t>50 Kč ze 200 Kč………………</a:t>
            </a:r>
          </a:p>
          <a:p>
            <a:pPr marL="0" indent="0">
              <a:buNone/>
            </a:pPr>
            <a:r>
              <a:rPr lang="cs-CZ" sz="2400" dirty="0" smtClean="0"/>
              <a:t>12 Kč z 60 Kč………………….</a:t>
            </a:r>
          </a:p>
          <a:p>
            <a:pPr marL="0" indent="0">
              <a:buNone/>
            </a:pPr>
            <a:r>
              <a:rPr lang="cs-CZ" sz="2400" dirty="0" smtClean="0"/>
              <a:t>160 Kč ze 400 Kč …………..</a:t>
            </a:r>
          </a:p>
          <a:p>
            <a:pPr marL="0" indent="0">
              <a:buNone/>
            </a:pPr>
            <a:r>
              <a:rPr lang="cs-CZ" sz="2400" dirty="0" smtClean="0"/>
              <a:t>600 Kč z 500 Kč……………..</a:t>
            </a:r>
          </a:p>
          <a:p>
            <a:pPr marL="0" indent="0">
              <a:buNone/>
            </a:pPr>
            <a:r>
              <a:rPr lang="cs-CZ" sz="2400" dirty="0" smtClean="0"/>
              <a:t>21 Kč z 28 Kč………………….</a:t>
            </a:r>
          </a:p>
          <a:p>
            <a:pPr marL="0" indent="0">
              <a:buNone/>
            </a:pPr>
            <a:r>
              <a:rPr lang="cs-CZ" sz="2400" dirty="0" smtClean="0"/>
              <a:t>152 Kč z 1520 Kč……………</a:t>
            </a:r>
          </a:p>
          <a:p>
            <a:pPr marL="0" indent="0">
              <a:buNone/>
            </a:pPr>
            <a:r>
              <a:rPr lang="cs-CZ" sz="2400" dirty="0" smtClean="0"/>
              <a:t>18 Kč z 45 Kč…………………</a:t>
            </a:r>
          </a:p>
          <a:p>
            <a:pPr marL="0" indent="0">
              <a:buNone/>
            </a:pPr>
            <a:r>
              <a:rPr lang="cs-CZ" sz="2400" dirty="0" smtClean="0"/>
              <a:t>540 Kč z 900 Kč……………..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>
          <a:xfrm>
            <a:off x="4707835" y="1329808"/>
            <a:ext cx="4100264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Urči základ, když:</a:t>
            </a:r>
          </a:p>
          <a:p>
            <a:pPr marL="0" indent="0">
              <a:buNone/>
            </a:pPr>
            <a:r>
              <a:rPr lang="cs-CZ" sz="2400" dirty="0" smtClean="0"/>
              <a:t>1 % je 8 Kč …………………</a:t>
            </a:r>
          </a:p>
          <a:p>
            <a:pPr marL="0" indent="0">
              <a:buNone/>
            </a:pPr>
            <a:r>
              <a:rPr lang="cs-CZ" sz="2400" dirty="0" smtClean="0"/>
              <a:t>4 % jsou 24 Kč …………..</a:t>
            </a:r>
          </a:p>
          <a:p>
            <a:pPr marL="0" indent="0">
              <a:buNone/>
            </a:pPr>
            <a:r>
              <a:rPr lang="cs-CZ" sz="2400" dirty="0" smtClean="0"/>
              <a:t>10 % je 18,50 Kč ……….</a:t>
            </a:r>
          </a:p>
          <a:p>
            <a:pPr marL="0" indent="0">
              <a:buNone/>
            </a:pPr>
            <a:r>
              <a:rPr lang="cs-CZ" sz="2400" dirty="0" smtClean="0"/>
              <a:t>15 % je 600 Kč ………….</a:t>
            </a:r>
          </a:p>
          <a:p>
            <a:pPr marL="0" indent="0">
              <a:buNone/>
            </a:pPr>
            <a:r>
              <a:rPr lang="cs-CZ" sz="2400" dirty="0" smtClean="0"/>
              <a:t>25 % je 120 Kč ………….</a:t>
            </a:r>
          </a:p>
          <a:p>
            <a:pPr marL="0" indent="0">
              <a:buNone/>
            </a:pPr>
            <a:r>
              <a:rPr lang="cs-CZ" sz="2400" dirty="0" smtClean="0"/>
              <a:t>30 % je 42 Kč ……………</a:t>
            </a:r>
          </a:p>
          <a:p>
            <a:pPr marL="0" indent="0">
              <a:buNone/>
            </a:pPr>
            <a:r>
              <a:rPr lang="cs-CZ" sz="2400" dirty="0" smtClean="0"/>
              <a:t>50 % je 423 Kč ………….</a:t>
            </a:r>
          </a:p>
          <a:p>
            <a:pPr marL="0" indent="0">
              <a:buNone/>
            </a:pPr>
            <a:r>
              <a:rPr lang="cs-CZ" sz="2400" dirty="0" smtClean="0"/>
              <a:t>70% je 2 800 Kč………..</a:t>
            </a:r>
          </a:p>
          <a:p>
            <a:pPr marL="0" indent="0">
              <a:buNone/>
            </a:pPr>
            <a:r>
              <a:rPr lang="cs-CZ" sz="2400" dirty="0" smtClean="0"/>
              <a:t>75 % je 360 Kč ………...</a:t>
            </a:r>
          </a:p>
          <a:p>
            <a:pPr marL="0" indent="0">
              <a:buNone/>
            </a:pPr>
            <a:r>
              <a:rPr lang="cs-CZ" sz="2400" dirty="0" smtClean="0"/>
              <a:t>110 % je 99 Kč …………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820472" y="548680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91880" y="1628800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50 %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19425" y="209046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64 %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19425" y="255213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25 %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19425" y="301379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20 %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19425" y="3475460"/>
            <a:ext cx="836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40 %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11413" y="386420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120 %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55876" y="4325865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75 %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55876" y="478753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55876" y="5249195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40 %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55876" y="563237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60 %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13472" y="168081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800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77468" y="2090465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600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498411" y="2552130"/>
            <a:ext cx="1242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185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11955" y="3013794"/>
            <a:ext cx="1441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4 000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511955" y="3475460"/>
            <a:ext cx="1441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480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498411" y="3864200"/>
            <a:ext cx="13694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140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532307" y="4325865"/>
            <a:ext cx="1301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846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532307" y="4787529"/>
            <a:ext cx="1680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4 000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523014" y="5249194"/>
            <a:ext cx="123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480 Kč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498411" y="5632372"/>
            <a:ext cx="1070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90 Kč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525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p"/>
      <p:bldP spid="9" grpId="0" build="p"/>
      <p:bldP spid="4" grpId="0"/>
      <p:bldP spid="5" grpId="0"/>
      <p:bldP spid="6" grpId="0"/>
      <p:bldP spid="7" grpId="0"/>
      <p:bldP spid="10" grpId="0"/>
      <p:bldP spid="11" grpId="0"/>
      <p:bldP spid="12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Zapiš:</a:t>
            </a:r>
            <a:endParaRPr lang="cs-CZ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196752"/>
            <a:ext cx="4546848" cy="492941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23 % z x</a:t>
            </a:r>
          </a:p>
          <a:p>
            <a:pPr marL="0" indent="0">
              <a:buNone/>
            </a:pPr>
            <a:r>
              <a:rPr lang="cs-CZ" dirty="0" smtClean="0"/>
              <a:t>Číslo x zvětši o jeho 30 %</a:t>
            </a:r>
          </a:p>
          <a:p>
            <a:pPr marL="0" indent="0">
              <a:buNone/>
            </a:pPr>
            <a:r>
              <a:rPr lang="cs-CZ" dirty="0" smtClean="0"/>
              <a:t>50 % z x</a:t>
            </a:r>
          </a:p>
          <a:p>
            <a:pPr marL="0" indent="0">
              <a:buNone/>
            </a:pPr>
            <a:r>
              <a:rPr lang="cs-CZ" dirty="0" smtClean="0"/>
              <a:t>Číslo x zmenši o jeho 25 %</a:t>
            </a:r>
          </a:p>
          <a:p>
            <a:pPr marL="0" indent="0">
              <a:buNone/>
            </a:pPr>
            <a:r>
              <a:rPr lang="cs-CZ" dirty="0" smtClean="0"/>
              <a:t>20 % z x</a:t>
            </a:r>
          </a:p>
          <a:p>
            <a:pPr marL="0" indent="0">
              <a:buNone/>
            </a:pPr>
            <a:r>
              <a:rPr lang="cs-CZ" dirty="0" smtClean="0"/>
              <a:t>Číslo zvětši o jeho 78 %</a:t>
            </a:r>
          </a:p>
          <a:p>
            <a:pPr marL="0" indent="0">
              <a:buNone/>
            </a:pPr>
            <a:r>
              <a:rPr lang="cs-CZ" dirty="0" smtClean="0"/>
              <a:t>25 % z x</a:t>
            </a:r>
          </a:p>
          <a:p>
            <a:pPr marL="0" indent="0">
              <a:buNone/>
            </a:pPr>
            <a:r>
              <a:rPr lang="cs-CZ" dirty="0" smtClean="0"/>
              <a:t>Číslo x zmenši o jeho 6 %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123728" y="1128800"/>
                <a:ext cx="2592288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i="1" dirty="0" smtClean="0">
                    <a:solidFill>
                      <a:srgbClr val="FF0000"/>
                    </a:solidFill>
                  </a:rPr>
                  <a:t>0,23x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23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i="1" dirty="0" smtClean="0">
                    <a:solidFill>
                      <a:srgbClr val="FF0000"/>
                    </a:solidFill>
                  </a:rPr>
                  <a:t>x</a:t>
                </a:r>
                <a:endParaRPr lang="cs-CZ" sz="2800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1128800"/>
                <a:ext cx="2592288" cy="704295"/>
              </a:xfrm>
              <a:prstGeom prst="rect">
                <a:avLst/>
              </a:prstGeom>
              <a:blipFill rotWithShape="1">
                <a:blip r:embed="rId2"/>
                <a:stretch>
                  <a:fillRect l="-4695" b="-112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4716016" y="1813412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x + 0,30x</a:t>
            </a:r>
            <a:endParaRPr lang="cs-CZ" sz="2800" i="1" u="sng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84168" y="181341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>
                <a:solidFill>
                  <a:srgbClr val="FF0000"/>
                </a:solidFill>
              </a:rPr>
              <a:t>= </a:t>
            </a:r>
            <a:r>
              <a:rPr lang="cs-CZ" sz="2800" i="1" u="sng" dirty="0">
                <a:solidFill>
                  <a:srgbClr val="FF0000"/>
                </a:solidFill>
              </a:rPr>
              <a:t>1,3x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728" y="242088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0,50x</a:t>
            </a:r>
            <a:endParaRPr lang="cs-CZ" sz="2800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987824" y="2327272"/>
                <a:ext cx="1188132" cy="710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50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i="1" dirty="0" smtClean="0">
                    <a:solidFill>
                      <a:srgbClr val="FF0000"/>
                    </a:solidFill>
                  </a:rPr>
                  <a:t>x</a:t>
                </a:r>
                <a:endParaRPr lang="cs-CZ" sz="2800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2327272"/>
                <a:ext cx="1188132" cy="710451"/>
              </a:xfrm>
              <a:prstGeom prst="rect">
                <a:avLst/>
              </a:prstGeom>
              <a:blipFill rotWithShape="1">
                <a:blip r:embed="rId3"/>
                <a:stretch>
                  <a:fillRect l="-10256" b="-120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995936" y="2332144"/>
                <a:ext cx="1512168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800" i="1" dirty="0" smtClean="0">
                    <a:solidFill>
                      <a:srgbClr val="FF0000"/>
                    </a:solidFill>
                  </a:rPr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sz="2800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2332144"/>
                <a:ext cx="1512168" cy="700705"/>
              </a:xfrm>
              <a:prstGeom prst="rect">
                <a:avLst/>
              </a:prstGeom>
              <a:blipFill rotWithShape="1">
                <a:blip r:embed="rId4"/>
                <a:stretch>
                  <a:fillRect l="-8468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4871723" y="2991052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x – 0,25x 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239875" y="3018347"/>
            <a:ext cx="1284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= </a:t>
            </a:r>
            <a:r>
              <a:rPr lang="cs-CZ" sz="2800" i="1" u="sng" dirty="0" smtClean="0">
                <a:solidFill>
                  <a:srgbClr val="FF0000"/>
                </a:solidFill>
              </a:rPr>
              <a:t>0,75x</a:t>
            </a:r>
            <a:endParaRPr lang="cs-CZ" sz="2800" i="1" u="sng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7362564" y="2944108"/>
                <a:ext cx="1187624" cy="701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i="1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800" i="1" dirty="0" smtClean="0">
                    <a:solidFill>
                      <a:srgbClr val="FF0000"/>
                    </a:solidFill>
                  </a:rPr>
                  <a:t>x</a:t>
                </a:r>
                <a:endParaRPr lang="cs-CZ" sz="2800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62564" y="2944108"/>
                <a:ext cx="1187624" cy="701602"/>
              </a:xfrm>
              <a:prstGeom prst="rect">
                <a:avLst/>
              </a:prstGeom>
              <a:blipFill rotWithShape="1">
                <a:blip r:embed="rId5"/>
                <a:stretch>
                  <a:fillRect l="-10769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2015716" y="3556973"/>
            <a:ext cx="972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0,20x</a:t>
            </a:r>
            <a:endParaRPr lang="cs-CZ" sz="2800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871487" y="3472841"/>
                <a:ext cx="1296144" cy="7042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20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i="1" dirty="0" smtClean="0">
                    <a:solidFill>
                      <a:srgbClr val="FF0000"/>
                    </a:solidFill>
                  </a:rPr>
                  <a:t>x</a:t>
                </a:r>
                <a:endParaRPr lang="cs-CZ" sz="2800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1487" y="3472841"/>
                <a:ext cx="1296144" cy="704295"/>
              </a:xfrm>
              <a:prstGeom prst="rect">
                <a:avLst/>
              </a:prstGeom>
              <a:blipFill rotWithShape="1">
                <a:blip r:embed="rId6"/>
                <a:stretch>
                  <a:fillRect l="-9390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845863" y="3466884"/>
                <a:ext cx="1025860" cy="7033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800" i="1" dirty="0" smtClean="0">
                    <a:solidFill>
                      <a:srgbClr val="FF0000"/>
                    </a:solidFill>
                  </a:rPr>
                  <a:t>x</a:t>
                </a:r>
                <a:endParaRPr lang="cs-CZ" sz="2800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5863" y="3466884"/>
                <a:ext cx="1025860" cy="703398"/>
              </a:xfrm>
              <a:prstGeom prst="rect">
                <a:avLst/>
              </a:prstGeom>
              <a:blipFill rotWithShape="1">
                <a:blip r:embed="rId7"/>
                <a:stretch>
                  <a:fillRect l="-12500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4358793" y="4168102"/>
            <a:ext cx="1464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x + 0,78x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713194" y="4168102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= </a:t>
            </a:r>
            <a:r>
              <a:rPr lang="cs-CZ" sz="2800" i="1" u="sng" dirty="0" smtClean="0">
                <a:solidFill>
                  <a:srgbClr val="FF0000"/>
                </a:solidFill>
              </a:rPr>
              <a:t>1,78x</a:t>
            </a:r>
            <a:endParaRPr lang="cs-CZ" sz="2800" i="1" u="sng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006842" y="4736257"/>
            <a:ext cx="980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0,25x</a:t>
            </a:r>
            <a:endParaRPr lang="cs-CZ" sz="2800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956241" y="4647514"/>
                <a:ext cx="1008112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800" i="1" dirty="0" smtClean="0">
                    <a:solidFill>
                      <a:srgbClr val="FF0000"/>
                    </a:solidFill>
                  </a:rPr>
                  <a:t>x</a:t>
                </a:r>
                <a:endParaRPr lang="cs-CZ" sz="2800" i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6241" y="4647514"/>
                <a:ext cx="1008112" cy="700705"/>
              </a:xfrm>
              <a:prstGeom prst="rect">
                <a:avLst/>
              </a:prstGeom>
              <a:blipFill rotWithShape="1">
                <a:blip r:embed="rId8"/>
                <a:stretch>
                  <a:fillRect l="-12727" b="-121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4752020" y="5348219"/>
            <a:ext cx="166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x – 0,06x 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39875" y="5348219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= 0,94x</a:t>
            </a:r>
            <a:endParaRPr lang="cs-CZ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74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Slovní úloha s procenty</a:t>
            </a:r>
            <a:endParaRPr lang="cs-CZ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3" y="908720"/>
            <a:ext cx="8429545" cy="1857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Na pololetní prověrku z matematiky, kterou psali žáci 3 </a:t>
            </a:r>
            <a:r>
              <a:rPr lang="cs-CZ" sz="2400" smtClean="0"/>
              <a:t>tříd            8</a:t>
            </a:r>
            <a:r>
              <a:rPr lang="cs-CZ" sz="2400" dirty="0" smtClean="0"/>
              <a:t>. ročníku, mělo 10 % žáků výbornou, třetina dostala dvojku, 40 % žáků obdrželo trojku, 15 % žáků prověrku napsalo dostatečně a jen jeden žák měl nedostatečnou. Kolik žáků je celkem v 8. ročníku?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5383" y="2766119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Zápis:</a:t>
            </a:r>
            <a:endParaRPr lang="cs-CZ" sz="2400" i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5383" y="3206803"/>
            <a:ext cx="4344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Celkem v 8. ročníku ……….x žáků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5383" y="3542578"/>
            <a:ext cx="39604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Jedničku……………………..</a:t>
            </a:r>
          </a:p>
          <a:p>
            <a:r>
              <a:rPr lang="cs-CZ" sz="2000" dirty="0" smtClean="0"/>
              <a:t>Dvojku………………………..</a:t>
            </a:r>
          </a:p>
          <a:p>
            <a:r>
              <a:rPr lang="cs-CZ" sz="2000" dirty="0" smtClean="0"/>
              <a:t>Trojku…………………………</a:t>
            </a:r>
          </a:p>
          <a:p>
            <a:r>
              <a:rPr lang="cs-CZ" sz="2000" dirty="0" smtClean="0"/>
              <a:t>Čtverku………………………</a:t>
            </a:r>
          </a:p>
          <a:p>
            <a:r>
              <a:rPr lang="cs-CZ" sz="2000" dirty="0" smtClean="0"/>
              <a:t>Pětku…………………………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87824" y="480446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žák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07187" y="354257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0,1x žáků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059833" y="3849361"/>
                <a:ext cx="864095" cy="462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žáků</a:t>
                </a:r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3" y="3849361"/>
                <a:ext cx="864095" cy="462884"/>
              </a:xfrm>
              <a:prstGeom prst="rect">
                <a:avLst/>
              </a:prstGeom>
              <a:blipFill rotWithShape="1">
                <a:blip r:embed="rId2"/>
                <a:stretch>
                  <a:fillRect b="-78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2994450" y="41735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0,4x žáků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88341" y="446781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0,15x žáků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75823" y="2766119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Rovnice:</a:t>
            </a:r>
            <a:endParaRPr lang="cs-CZ" sz="2400" i="1" u="sng" dirty="0"/>
          </a:p>
        </p:txBody>
      </p:sp>
      <p:grpSp>
        <p:nvGrpSpPr>
          <p:cNvPr id="18" name="Skupina 17"/>
          <p:cNvGrpSpPr/>
          <p:nvPr/>
        </p:nvGrpSpPr>
        <p:grpSpPr>
          <a:xfrm>
            <a:off x="4572000" y="3227784"/>
            <a:ext cx="4128625" cy="502573"/>
            <a:chOff x="4572000" y="3227784"/>
            <a:chExt cx="4128625" cy="50257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/>
                <p:cNvSpPr txBox="1"/>
                <p:nvPr/>
              </p:nvSpPr>
              <p:spPr>
                <a:xfrm>
                  <a:off x="4572000" y="3227784"/>
                  <a:ext cx="4128625" cy="50257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000" dirty="0" smtClean="0"/>
                    <a:t>0,1x </a:t>
                  </a:r>
                  <a14:m>
                    <m:oMath xmlns:m="http://schemas.openxmlformats.org/officeDocument/2006/math">
                      <m:r>
                        <a:rPr lang="cs-CZ" sz="2000" b="0" i="0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a14:m>
                  <a:r>
                    <a:rPr lang="cs-CZ" sz="2000" dirty="0" smtClean="0"/>
                    <a:t> + 0,4x + 0,15x + 1 = x</a:t>
                  </a:r>
                  <a:endParaRPr lang="cs-CZ" sz="2000" dirty="0"/>
                </a:p>
              </p:txBody>
            </p:sp>
          </mc:Choice>
          <mc:Fallback xmlns="">
            <p:sp>
              <p:nvSpPr>
                <p:cNvPr id="15" name="TextovéPole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72000" y="3227784"/>
                  <a:ext cx="4128625" cy="502573"/>
                </a:xfrm>
                <a:prstGeom prst="rect">
                  <a:avLst/>
                </a:prstGeom>
                <a:blipFill rotWithShape="1">
                  <a:blip r:embed="rId3"/>
                  <a:stretch>
                    <a:fillRect l="-1477" b="-843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7" name="Přímá spojnice 16"/>
            <p:cNvCxnSpPr/>
            <p:nvPr/>
          </p:nvCxnSpPr>
          <p:spPr>
            <a:xfrm>
              <a:off x="4644008" y="3730357"/>
              <a:ext cx="3168352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/>
          <p:cNvSpPr txBox="1"/>
          <p:nvPr/>
        </p:nvSpPr>
        <p:spPr>
          <a:xfrm>
            <a:off x="7896203" y="329440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/ . 3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44008" y="3773410"/>
            <a:ext cx="3474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0,3x + x + 1,2x + 0,45x + 3 = 3x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265913" y="4112190"/>
            <a:ext cx="1709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 2,95x + 3 = 3x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967703" y="4112190"/>
            <a:ext cx="1176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/ – 2,95x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120739" y="4466638"/>
            <a:ext cx="1392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3 = 0,05x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150875" y="4466638"/>
            <a:ext cx="1099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/ . 100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869539" y="4858493"/>
            <a:ext cx="16075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300 = 5x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057162" y="4853100"/>
            <a:ext cx="839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/ : 5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149363" y="5168576"/>
            <a:ext cx="936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/>
              <a:t>x = 60</a:t>
            </a:r>
            <a:endParaRPr lang="cs-CZ" sz="2000" u="sng" dirty="0"/>
          </a:p>
        </p:txBody>
      </p:sp>
    </p:spTree>
    <p:extLst>
      <p:ext uri="{BB962C8B-B14F-4D97-AF65-F5344CB8AC3E}">
        <p14:creationId xmlns:p14="http://schemas.microsoft.com/office/powerpoint/2010/main" val="228037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404664"/>
            <a:ext cx="5670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Slovní úloha s procenty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39552" y="98072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2400" dirty="0">
                <a:solidFill>
                  <a:prstClr val="black"/>
                </a:solidFill>
              </a:rPr>
              <a:t>Na pololetní prověrku z matematiky, kterou psali žáci 3 tříd 8. ročníku, mělo 10 % žáků výbornou, třetina dostala dvojku, 40 % žáků obdrželo trojku, 15 % žáků prověrku napsalo dostatečně a jen jeden žák měl nedostatečnou. Kolik žáků je celkem v 8. ročníku?</a:t>
            </a:r>
          </a:p>
        </p:txBody>
      </p:sp>
      <p:sp>
        <p:nvSpPr>
          <p:cNvPr id="6" name="Obdélník 5"/>
          <p:cNvSpPr/>
          <p:nvPr/>
        </p:nvSpPr>
        <p:spPr>
          <a:xfrm>
            <a:off x="574449" y="2550388"/>
            <a:ext cx="915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i="1" u="sng" dirty="0">
                <a:solidFill>
                  <a:prstClr val="black"/>
                </a:solidFill>
              </a:rPr>
              <a:t>Zápis: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74449" y="3021716"/>
            <a:ext cx="4344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Celkem v 8. ročníku ……….x žáků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4449" y="3357491"/>
            <a:ext cx="39604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Jedničku……………………..</a:t>
            </a:r>
          </a:p>
          <a:p>
            <a:r>
              <a:rPr lang="cs-CZ" sz="2000" dirty="0" smtClean="0"/>
              <a:t>Dvojku………………………..</a:t>
            </a:r>
          </a:p>
          <a:p>
            <a:r>
              <a:rPr lang="cs-CZ" sz="2000" dirty="0" smtClean="0"/>
              <a:t>Trojku…………………………</a:t>
            </a:r>
          </a:p>
          <a:p>
            <a:r>
              <a:rPr lang="cs-CZ" sz="2000" dirty="0" smtClean="0"/>
              <a:t>Čtverku………………………</a:t>
            </a:r>
          </a:p>
          <a:p>
            <a:r>
              <a:rPr lang="cs-CZ" sz="2000" dirty="0" smtClean="0"/>
              <a:t>Pětku…………………………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46890" y="4619375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žák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66253" y="3357491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0,1x žáků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118899" y="3664274"/>
                <a:ext cx="864095" cy="462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žáků</a:t>
                </a:r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8899" y="3664274"/>
                <a:ext cx="864095" cy="462884"/>
              </a:xfrm>
              <a:prstGeom prst="rect">
                <a:avLst/>
              </a:prstGeom>
              <a:blipFill rotWithShape="1">
                <a:blip r:embed="rId2"/>
                <a:stretch>
                  <a:fillRect b="-78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3053516" y="3988433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0,4x žáků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047407" y="428273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0,15x žáků</a:t>
            </a:r>
            <a:endParaRPr lang="cs-CZ" dirty="0"/>
          </a:p>
        </p:txBody>
      </p:sp>
      <p:grpSp>
        <p:nvGrpSpPr>
          <p:cNvPr id="29" name="Skupina 28"/>
          <p:cNvGrpSpPr/>
          <p:nvPr/>
        </p:nvGrpSpPr>
        <p:grpSpPr>
          <a:xfrm>
            <a:off x="4282975" y="2550387"/>
            <a:ext cx="2124236" cy="2438320"/>
            <a:chOff x="4282975" y="2550387"/>
            <a:chExt cx="2124236" cy="2438320"/>
          </a:xfrm>
        </p:grpSpPr>
        <p:sp>
          <p:nvSpPr>
            <p:cNvPr id="7" name="TextovéPole 6"/>
            <p:cNvSpPr txBox="1"/>
            <p:nvPr/>
          </p:nvSpPr>
          <p:spPr>
            <a:xfrm>
              <a:off x="4282975" y="2550387"/>
              <a:ext cx="212423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i="1" u="sng" dirty="0" smtClean="0"/>
                <a:t>Zkouška:</a:t>
              </a:r>
              <a:endParaRPr lang="cs-CZ" sz="2400" i="1" u="sng" dirty="0"/>
            </a:p>
          </p:txBody>
        </p:sp>
        <p:cxnSp>
          <p:nvCxnSpPr>
            <p:cNvPr id="16" name="Přímá spojnice 15"/>
            <p:cNvCxnSpPr/>
            <p:nvPr/>
          </p:nvCxnSpPr>
          <p:spPr>
            <a:xfrm>
              <a:off x="4415559" y="3021716"/>
              <a:ext cx="6109" cy="196699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ovéPole 16"/>
          <p:cNvSpPr txBox="1"/>
          <p:nvPr/>
        </p:nvSpPr>
        <p:spPr>
          <a:xfrm>
            <a:off x="4534889" y="3037105"/>
            <a:ext cx="109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  žáků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34889" y="3357491"/>
            <a:ext cx="875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žáků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534889" y="3711050"/>
            <a:ext cx="1185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20 žáků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34889" y="3988433"/>
            <a:ext cx="2396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 žáků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534889" y="4282731"/>
            <a:ext cx="996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 žáků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534889" y="4619375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žák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720339" y="329494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+ 20 + 24 + 9 + 1 =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787634" y="329494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63106" y="4988707"/>
            <a:ext cx="4847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Odpověď:</a:t>
            </a:r>
            <a:endParaRPr lang="cs-CZ" sz="2000" i="1" u="sng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63106" y="5450372"/>
            <a:ext cx="4564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 8. ročníku je celkem 60 žáků.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2809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úlohy s procenty</a:t>
            </a:r>
            <a:endParaRPr lang="cs-CZ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115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dirty="0" smtClean="0"/>
              <a:t>Na začátku léta byla cena bazénu o 10 % zvýšena a na konci letních prázdnin byla tato nová cena o 10 % snížena na 7 920 Kč. Jaká byla původní cena bazénu?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099755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Zápis:</a:t>
            </a:r>
            <a:endParaRPr lang="cs-CZ" sz="2400" i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561420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Původní cena bazénu …………….x Kč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917889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Cena po zvýšení ………….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3317999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Cena po snížení…………..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87824" y="2917855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1,1x Kč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93022" y="3317965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0,9 . 1,1x Kč =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99992" y="3317965"/>
            <a:ext cx="977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0,99x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7543" y="3718075"/>
            <a:ext cx="4521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Cena po snížení  ………………..7 920 Kč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4118185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Rovnice:</a:t>
            </a:r>
            <a:endParaRPr lang="cs-CZ" sz="2400" i="1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9861" y="4579850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/>
              <a:t>0,99x = 7 920</a:t>
            </a:r>
            <a:endParaRPr lang="cs-CZ" sz="2000" u="sng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339752" y="4595239"/>
            <a:ext cx="12678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/ : 0,99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079612" y="4950745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/>
              <a:t>x = 8 000</a:t>
            </a:r>
            <a:endParaRPr lang="cs-CZ" sz="2000" u="sng" dirty="0"/>
          </a:p>
        </p:txBody>
      </p:sp>
      <p:grpSp>
        <p:nvGrpSpPr>
          <p:cNvPr id="27" name="Skupina 26"/>
          <p:cNvGrpSpPr/>
          <p:nvPr/>
        </p:nvGrpSpPr>
        <p:grpSpPr>
          <a:xfrm>
            <a:off x="5477298" y="2099755"/>
            <a:ext cx="4411459" cy="2018430"/>
            <a:chOff x="5477298" y="2099755"/>
            <a:chExt cx="4411459" cy="2018430"/>
          </a:xfrm>
        </p:grpSpPr>
        <p:sp>
          <p:nvSpPr>
            <p:cNvPr id="17" name="TextovéPole 16"/>
            <p:cNvSpPr txBox="1"/>
            <p:nvPr/>
          </p:nvSpPr>
          <p:spPr>
            <a:xfrm>
              <a:off x="5496269" y="2099755"/>
              <a:ext cx="43924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i="1" u="sng" dirty="0" smtClean="0"/>
                <a:t>Zkouška:</a:t>
              </a:r>
              <a:endParaRPr lang="cs-CZ" sz="2400" i="1" u="sng" dirty="0"/>
            </a:p>
          </p:txBody>
        </p:sp>
        <p:cxnSp>
          <p:nvCxnSpPr>
            <p:cNvPr id="19" name="Přímá spojnice 18"/>
            <p:cNvCxnSpPr/>
            <p:nvPr/>
          </p:nvCxnSpPr>
          <p:spPr>
            <a:xfrm>
              <a:off x="5477298" y="2561420"/>
              <a:ext cx="0" cy="15567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ovéPole 19"/>
          <p:cNvSpPr txBox="1"/>
          <p:nvPr/>
        </p:nvSpPr>
        <p:spPr>
          <a:xfrm>
            <a:off x="5652120" y="2561420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8 000 Kč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661212" y="291039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8 800 Kč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687721" y="3310504"/>
            <a:ext cx="2283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8 800 Kč – 880 Kč = 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692513" y="3306605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7 920 Kč</a:t>
            </a:r>
            <a:endParaRPr lang="cs-CZ" sz="2000" dirty="0"/>
          </a:p>
        </p:txBody>
      </p:sp>
      <p:sp>
        <p:nvSpPr>
          <p:cNvPr id="24" name="Obdélník 23"/>
          <p:cNvSpPr/>
          <p:nvPr/>
        </p:nvSpPr>
        <p:spPr>
          <a:xfrm>
            <a:off x="9093478" y="3676621"/>
            <a:ext cx="4217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Kč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829688" y="418236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u="sng" dirty="0" smtClean="0"/>
              <a:t>Odpověď:</a:t>
            </a:r>
            <a:endParaRPr lang="cs-CZ" sz="2400" i="1" u="sng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821114" y="4644031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Původní cena bazénu byla 8 000 Kč.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9429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20" grpId="0"/>
      <p:bldP spid="21" grpId="0"/>
      <p:bldP spid="22" grpId="0"/>
      <p:bldP spid="23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271575"/>
            <a:ext cx="85689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Škola: Základní škola Trávníky Otrokovice, příspěvková organizace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Číslo projektu: CZ.1.07/1.4.00/21.2637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Název výukového materiálu: Slovní </a:t>
            </a:r>
            <a:r>
              <a:rPr lang="cs-CZ" dirty="0" smtClean="0">
                <a:solidFill>
                  <a:prstClr val="black"/>
                </a:solidFill>
              </a:rPr>
              <a:t>úlohy s procenty</a:t>
            </a:r>
            <a:endParaRPr lang="cs-CZ" dirty="0">
              <a:solidFill>
                <a:prstClr val="black"/>
              </a:solidFill>
            </a:endParaRPr>
          </a:p>
          <a:p>
            <a:pPr lvl="0"/>
            <a:r>
              <a:rPr lang="cs-CZ" dirty="0">
                <a:solidFill>
                  <a:prstClr val="black"/>
                </a:solidFill>
              </a:rPr>
              <a:t>Autor: Mgr. Miroslava Málková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Vytvořeno: </a:t>
            </a:r>
            <a:r>
              <a:rPr lang="cs-CZ" dirty="0" smtClean="0">
                <a:solidFill>
                  <a:prstClr val="black"/>
                </a:solidFill>
              </a:rPr>
              <a:t>1</a:t>
            </a:r>
            <a:r>
              <a:rPr lang="cs-CZ" dirty="0">
                <a:solidFill>
                  <a:prstClr val="black"/>
                </a:solidFill>
              </a:rPr>
              <a:t>. </a:t>
            </a:r>
            <a:r>
              <a:rPr lang="cs-CZ" dirty="0" smtClean="0">
                <a:solidFill>
                  <a:prstClr val="black"/>
                </a:solidFill>
              </a:rPr>
              <a:t>května </a:t>
            </a:r>
            <a:r>
              <a:rPr lang="cs-CZ" dirty="0">
                <a:solidFill>
                  <a:prstClr val="black"/>
                </a:solidFill>
              </a:rPr>
              <a:t>2012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Ročník: 8. 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Vzdělávací oblast: Matematika a její  aplikace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Vzdělávací obor: Matematika a její aplikace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Tematický okruh: Číslo a proměnná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Téma: Slovní úlohy řešené rovnicí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Pomůcky: Notebook, dataprojektor</a:t>
            </a:r>
          </a:p>
          <a:p>
            <a:pPr lvl="0"/>
            <a:r>
              <a:rPr lang="cs-CZ" dirty="0">
                <a:solidFill>
                  <a:prstClr val="black"/>
                </a:solidFill>
              </a:rPr>
              <a:t>Anotace: Vzdělávací materiál </a:t>
            </a:r>
            <a:r>
              <a:rPr lang="cs-CZ" dirty="0" smtClean="0">
                <a:solidFill>
                  <a:prstClr val="black"/>
                </a:solidFill>
              </a:rPr>
              <a:t>obsahuje zopakování učiva o procentech a vzorové řešení několika slovních úloh s procenty.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TextovéPole 1"/>
          <p:cNvSpPr txBox="1"/>
          <p:nvPr/>
        </p:nvSpPr>
        <p:spPr>
          <a:xfrm>
            <a:off x="467544" y="188640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dirty="0">
                <a:solidFill>
                  <a:srgbClr val="000000"/>
                </a:solidFill>
              </a:rPr>
              <a:t>Tato práce je šířena pod licencí CC BY-SA 3.0. Odkazy a citace jsou platné k datu vytvoření této práce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877654"/>
            <a:ext cx="82859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rgbClr val="000000"/>
                </a:solidFill>
              </a:rPr>
              <a:t>Texty jsou vlastní originální tvorbou autora</a:t>
            </a:r>
            <a:endParaRPr lang="cs-CZ" dirty="0"/>
          </a:p>
          <a:p>
            <a:endParaRPr lang="cs-CZ" sz="2000" dirty="0"/>
          </a:p>
        </p:txBody>
      </p:sp>
      <p:sp>
        <p:nvSpPr>
          <p:cNvPr id="7" name="TextovéPole 3"/>
          <p:cNvSpPr txBox="1"/>
          <p:nvPr/>
        </p:nvSpPr>
        <p:spPr>
          <a:xfrm>
            <a:off x="467544" y="5410090"/>
            <a:ext cx="8285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dirty="0">
                <a:solidFill>
                  <a:srgbClr val="000000"/>
                </a:solidFill>
              </a:rPr>
              <a:t>Všechny objekty použité k vytvoření tohoto materiálu jsou součástí softwaru Microsoft® Office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064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864</Words>
  <Application>Microsoft Office PowerPoint</Application>
  <PresentationFormat>Předvádění na obrazovce (4:3)</PresentationFormat>
  <Paragraphs>186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Slovní úlohy s procenty</vt:lpstr>
      <vt:lpstr>Opakování - procenta</vt:lpstr>
      <vt:lpstr>Opakování - procenta</vt:lpstr>
      <vt:lpstr>Zapiš:</vt:lpstr>
      <vt:lpstr>Slovní úloha s procenty</vt:lpstr>
      <vt:lpstr>Prezentace aplikace PowerPoint</vt:lpstr>
      <vt:lpstr>Další úlohy s procenty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 s procenty</dc:title>
  <dc:creator>malkova</dc:creator>
  <cp:lastModifiedBy>malkova</cp:lastModifiedBy>
  <cp:revision>26</cp:revision>
  <dcterms:created xsi:type="dcterms:W3CDTF">2012-04-29T08:57:48Z</dcterms:created>
  <dcterms:modified xsi:type="dcterms:W3CDTF">2013-06-01T19:54:55Z</dcterms:modified>
</cp:coreProperties>
</file>