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6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5F2D0-E6A1-4BC7-AE47-EC5F817535A7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8AA24-3014-411F-8996-BAC1A36E9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7536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5F2D0-E6A1-4BC7-AE47-EC5F817535A7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8AA24-3014-411F-8996-BAC1A36E9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068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5F2D0-E6A1-4BC7-AE47-EC5F817535A7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8AA24-3014-411F-8996-BAC1A36E9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2174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5F2D0-E6A1-4BC7-AE47-EC5F817535A7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8AA24-3014-411F-8996-BAC1A36E9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3944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5F2D0-E6A1-4BC7-AE47-EC5F817535A7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8AA24-3014-411F-8996-BAC1A36E9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741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5F2D0-E6A1-4BC7-AE47-EC5F817535A7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8AA24-3014-411F-8996-BAC1A36E9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9616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5F2D0-E6A1-4BC7-AE47-EC5F817535A7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8AA24-3014-411F-8996-BAC1A36E9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0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5F2D0-E6A1-4BC7-AE47-EC5F817535A7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8AA24-3014-411F-8996-BAC1A36E9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951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5F2D0-E6A1-4BC7-AE47-EC5F817535A7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8AA24-3014-411F-8996-BAC1A36E9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682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5F2D0-E6A1-4BC7-AE47-EC5F817535A7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8AA24-3014-411F-8996-BAC1A36E9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9670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5F2D0-E6A1-4BC7-AE47-EC5F817535A7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8AA24-3014-411F-8996-BAC1A36E9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149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Photocopy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95F2D0-E6A1-4BC7-AE47-EC5F817535A7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58AA24-3014-411F-8996-BAC1A36E9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856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CELÁ ČÍSLA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45694" y="6021288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VY_42_INOVACE_22_01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8871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Sčítání celých čísel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80" y="1268760"/>
            <a:ext cx="7200800" cy="168478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Zvýšit danou teplotu znamená přičíst k původní teplotě daný počet stupňů Celsia, o něž se teplota zvyšuje.</a:t>
            </a:r>
          </a:p>
          <a:p>
            <a:r>
              <a:rPr lang="cs-CZ" sz="2400" dirty="0" smtClean="0"/>
              <a:t>Sleduj na teploměru a přičítej: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1209806" cy="5432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9" name="Skupina 18"/>
          <p:cNvGrpSpPr/>
          <p:nvPr/>
        </p:nvGrpSpPr>
        <p:grpSpPr>
          <a:xfrm>
            <a:off x="2195736" y="3356992"/>
            <a:ext cx="5328592" cy="2589337"/>
            <a:chOff x="2195736" y="3356992"/>
            <a:chExt cx="5328592" cy="2589337"/>
          </a:xfrm>
        </p:grpSpPr>
        <p:sp>
          <p:nvSpPr>
            <p:cNvPr id="4" name="TextovéPole 3"/>
            <p:cNvSpPr txBox="1"/>
            <p:nvPr/>
          </p:nvSpPr>
          <p:spPr>
            <a:xfrm>
              <a:off x="2195736" y="3356992"/>
              <a:ext cx="2088232" cy="25853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3 °C + 6 °C =</a:t>
              </a:r>
            </a:p>
            <a:p>
              <a:endParaRPr lang="cs-CZ" b="1" dirty="0"/>
            </a:p>
            <a:p>
              <a:r>
                <a:rPr lang="cs-CZ" b="1" dirty="0" smtClean="0"/>
                <a:t>14 °C + 11 °C =</a:t>
              </a:r>
            </a:p>
            <a:p>
              <a:endParaRPr lang="cs-CZ" b="1" dirty="0"/>
            </a:p>
            <a:p>
              <a:r>
                <a:rPr lang="cs-CZ" b="1" dirty="0" smtClean="0"/>
                <a:t>– 7 °C + 2 °C =</a:t>
              </a:r>
            </a:p>
            <a:p>
              <a:endParaRPr lang="cs-CZ" b="1" dirty="0"/>
            </a:p>
            <a:p>
              <a:r>
                <a:rPr lang="cs-CZ" b="1" dirty="0" smtClean="0"/>
                <a:t>– 15 °C + 5 °C =</a:t>
              </a:r>
            </a:p>
            <a:p>
              <a:endParaRPr lang="cs-CZ" b="1" dirty="0"/>
            </a:p>
            <a:p>
              <a:r>
                <a:rPr lang="cs-CZ" b="1" dirty="0" smtClean="0"/>
                <a:t>– 21 °C + 16 °C = </a:t>
              </a:r>
              <a:endParaRPr lang="cs-CZ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724128" y="3361006"/>
              <a:ext cx="1800200" cy="25853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0 °C + 23 °C =</a:t>
              </a:r>
            </a:p>
            <a:p>
              <a:endParaRPr lang="cs-CZ" b="1" dirty="0"/>
            </a:p>
            <a:p>
              <a:r>
                <a:rPr lang="cs-CZ" b="1" dirty="0" smtClean="0"/>
                <a:t>– 8 °C + 12 °C =</a:t>
              </a:r>
            </a:p>
            <a:p>
              <a:endParaRPr lang="cs-CZ" b="1" dirty="0"/>
            </a:p>
            <a:p>
              <a:r>
                <a:rPr lang="cs-CZ" b="1" dirty="0" smtClean="0"/>
                <a:t>– 6 °C + 18 °C =</a:t>
              </a:r>
            </a:p>
            <a:p>
              <a:endParaRPr lang="cs-CZ" b="1" dirty="0"/>
            </a:p>
            <a:p>
              <a:r>
                <a:rPr lang="cs-CZ" b="1" dirty="0" smtClean="0"/>
                <a:t>13 °C + 19 °C =</a:t>
              </a:r>
            </a:p>
            <a:p>
              <a:endParaRPr lang="cs-CZ" b="1" dirty="0"/>
            </a:p>
            <a:p>
              <a:r>
                <a:rPr lang="cs-CZ" b="1" dirty="0" smtClean="0"/>
                <a:t>– 19 °C + 13 °C =</a:t>
              </a:r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3395076" y="336100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9 °C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55399" y="3911043"/>
            <a:ext cx="960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25 °C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12613" y="4425838"/>
            <a:ext cx="1132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5 °C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98475" y="4988204"/>
            <a:ext cx="960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10 °C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27124" y="5539769"/>
            <a:ext cx="10329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5 °C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20272" y="3356992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23 °C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208327" y="3911043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 °C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68285" y="4469001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12 °C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128284" y="501317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31 °C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366307" y="5539769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6 °C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773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Odčítání celých čísel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07704" y="1377103"/>
            <a:ext cx="6635080" cy="161985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Snížit teplotu znamená odečíst příslušný počet stupňů od původní teploty</a:t>
            </a:r>
          </a:p>
          <a:p>
            <a:r>
              <a:rPr lang="cs-CZ" sz="2400" dirty="0" smtClean="0"/>
              <a:t>Sleduj na teploměru a odčítej: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1209806" cy="5432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2267744" y="2945548"/>
            <a:ext cx="5112568" cy="2611397"/>
            <a:chOff x="2267744" y="2945548"/>
            <a:chExt cx="5112568" cy="2611397"/>
          </a:xfrm>
        </p:grpSpPr>
        <p:sp>
          <p:nvSpPr>
            <p:cNvPr id="5" name="TextovéPole 4"/>
            <p:cNvSpPr txBox="1"/>
            <p:nvPr/>
          </p:nvSpPr>
          <p:spPr>
            <a:xfrm>
              <a:off x="2267744" y="2945548"/>
              <a:ext cx="2016224" cy="25853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12 °C – 5 °C =</a:t>
              </a:r>
            </a:p>
            <a:p>
              <a:endParaRPr lang="cs-CZ" b="1" dirty="0"/>
            </a:p>
            <a:p>
              <a:r>
                <a:rPr lang="cs-CZ" b="1" dirty="0" smtClean="0"/>
                <a:t>26 °C – 18 °C =</a:t>
              </a:r>
            </a:p>
            <a:p>
              <a:endParaRPr lang="cs-CZ" b="1" dirty="0"/>
            </a:p>
            <a:p>
              <a:r>
                <a:rPr lang="cs-CZ" b="1" dirty="0" smtClean="0"/>
                <a:t>8 °C – 10 °C =</a:t>
              </a:r>
            </a:p>
            <a:p>
              <a:endParaRPr lang="cs-CZ" b="1" dirty="0"/>
            </a:p>
            <a:p>
              <a:r>
                <a:rPr lang="cs-CZ" b="1" dirty="0" smtClean="0"/>
                <a:t>14 °C – 15 °C =</a:t>
              </a:r>
            </a:p>
            <a:p>
              <a:endParaRPr lang="cs-CZ" b="1" dirty="0"/>
            </a:p>
            <a:p>
              <a:r>
                <a:rPr lang="cs-CZ" b="1" dirty="0" smtClean="0"/>
                <a:t>3 °C – 8 °C = </a:t>
              </a:r>
              <a:endParaRPr lang="cs-CZ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364088" y="2971622"/>
              <a:ext cx="2016224" cy="25853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0 °C – 17 °C =</a:t>
              </a:r>
            </a:p>
            <a:p>
              <a:endParaRPr lang="cs-CZ" b="1" dirty="0"/>
            </a:p>
            <a:p>
              <a:r>
                <a:rPr lang="cs-CZ" b="1" dirty="0" smtClean="0"/>
                <a:t>– 6 °C – 2 °C =</a:t>
              </a:r>
            </a:p>
            <a:p>
              <a:endParaRPr lang="cs-CZ" b="1" dirty="0"/>
            </a:p>
            <a:p>
              <a:r>
                <a:rPr lang="cs-CZ" b="1" dirty="0" smtClean="0"/>
                <a:t>– 4 °C – 13 °C =</a:t>
              </a:r>
            </a:p>
            <a:p>
              <a:endParaRPr lang="cs-CZ" b="1" dirty="0"/>
            </a:p>
            <a:p>
              <a:r>
                <a:rPr lang="cs-CZ" b="1" dirty="0" smtClean="0"/>
                <a:t>16 °C – 20 °C =</a:t>
              </a:r>
            </a:p>
            <a:p>
              <a:endParaRPr lang="cs-CZ" b="1" dirty="0"/>
            </a:p>
            <a:p>
              <a:r>
                <a:rPr lang="cs-CZ" b="1" dirty="0" smtClean="0"/>
                <a:t>– 12 °C – 12 °C = </a:t>
              </a:r>
              <a:endParaRPr lang="cs-CZ" b="1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3563888" y="294554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7 °C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07904" y="3513605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8 °C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02716" y="4053543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2 °C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459803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1 °C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78114" y="5133908"/>
            <a:ext cx="1329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– 5 °C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715664" y="294554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17 °C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732240" y="3513605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8 °C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4053543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17 °C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27632" y="459803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4 °C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931688" y="5161539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24 °C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6471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Mix – a bez °C</a:t>
            </a:r>
            <a:endParaRPr lang="cs-CZ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984" y="442392"/>
            <a:ext cx="1209806" cy="5432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2267744" y="1674066"/>
            <a:ext cx="5832648" cy="4801314"/>
            <a:chOff x="2267744" y="1700808"/>
            <a:chExt cx="5832648" cy="4801314"/>
          </a:xfrm>
        </p:grpSpPr>
        <p:sp>
          <p:nvSpPr>
            <p:cNvPr id="5" name="TextovéPole 4"/>
            <p:cNvSpPr txBox="1"/>
            <p:nvPr/>
          </p:nvSpPr>
          <p:spPr>
            <a:xfrm>
              <a:off x="2267744" y="1700808"/>
              <a:ext cx="2880320" cy="42473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– 9 + 15 =</a:t>
              </a:r>
            </a:p>
            <a:p>
              <a:endParaRPr lang="cs-CZ" b="1" dirty="0"/>
            </a:p>
            <a:p>
              <a:r>
                <a:rPr lang="cs-CZ" b="1" dirty="0" smtClean="0"/>
                <a:t>– 12 – 7 =</a:t>
              </a:r>
            </a:p>
            <a:p>
              <a:endParaRPr lang="cs-CZ" b="1" dirty="0"/>
            </a:p>
            <a:p>
              <a:r>
                <a:rPr lang="cs-CZ" b="1" dirty="0" smtClean="0"/>
                <a:t>18 – 25 =</a:t>
              </a:r>
            </a:p>
            <a:p>
              <a:endParaRPr lang="cs-CZ" b="1" dirty="0"/>
            </a:p>
            <a:p>
              <a:r>
                <a:rPr lang="cs-CZ" b="1" dirty="0" smtClean="0"/>
                <a:t>3 – 16 =</a:t>
              </a:r>
            </a:p>
            <a:p>
              <a:endParaRPr lang="cs-CZ" b="1" dirty="0"/>
            </a:p>
            <a:p>
              <a:r>
                <a:rPr lang="cs-CZ" b="1" dirty="0" smtClean="0"/>
                <a:t>– 21 – 4 =</a:t>
              </a:r>
            </a:p>
            <a:p>
              <a:endParaRPr lang="cs-CZ" b="1" dirty="0"/>
            </a:p>
            <a:p>
              <a:r>
                <a:rPr lang="cs-CZ" b="1" dirty="0" smtClean="0"/>
                <a:t>– 15 + 30 =</a:t>
              </a:r>
            </a:p>
            <a:p>
              <a:endParaRPr lang="cs-CZ" b="1" dirty="0"/>
            </a:p>
            <a:p>
              <a:r>
                <a:rPr lang="cs-CZ" b="1" dirty="0" smtClean="0"/>
                <a:t>7 + 19 =</a:t>
              </a:r>
            </a:p>
            <a:p>
              <a:endParaRPr lang="cs-CZ" b="1" dirty="0"/>
            </a:p>
            <a:p>
              <a:r>
                <a:rPr lang="cs-CZ" b="1" dirty="0" smtClean="0"/>
                <a:t>– 22 + 48 =</a:t>
              </a:r>
              <a:endParaRPr lang="cs-CZ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508104" y="1700808"/>
              <a:ext cx="2592288" cy="48013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27 – 36 =</a:t>
              </a:r>
            </a:p>
            <a:p>
              <a:endParaRPr lang="cs-CZ" b="1" dirty="0"/>
            </a:p>
            <a:p>
              <a:r>
                <a:rPr lang="cs-CZ" b="1" dirty="0" smtClean="0"/>
                <a:t>– 8 + 57 =</a:t>
              </a:r>
            </a:p>
            <a:p>
              <a:endParaRPr lang="cs-CZ" b="1" dirty="0"/>
            </a:p>
            <a:p>
              <a:r>
                <a:rPr lang="cs-CZ" b="1" dirty="0" smtClean="0"/>
                <a:t>– 14 – 36 =</a:t>
              </a:r>
            </a:p>
            <a:p>
              <a:endParaRPr lang="cs-CZ" b="1" dirty="0"/>
            </a:p>
            <a:p>
              <a:r>
                <a:rPr lang="cs-CZ" b="1" dirty="0" smtClean="0"/>
                <a:t>– 2 – 51 =</a:t>
              </a:r>
            </a:p>
            <a:p>
              <a:endParaRPr lang="cs-CZ" b="1" dirty="0"/>
            </a:p>
            <a:p>
              <a:r>
                <a:rPr lang="cs-CZ" b="1" dirty="0" smtClean="0"/>
                <a:t>47 – 50 =</a:t>
              </a:r>
            </a:p>
            <a:p>
              <a:endParaRPr lang="cs-CZ" b="1" dirty="0"/>
            </a:p>
            <a:p>
              <a:r>
                <a:rPr lang="cs-CZ" b="1" dirty="0" smtClean="0"/>
                <a:t>– 23 + 28 =</a:t>
              </a:r>
            </a:p>
            <a:p>
              <a:endParaRPr lang="cs-CZ" b="1" dirty="0"/>
            </a:p>
            <a:p>
              <a:r>
                <a:rPr lang="cs-CZ" b="1" dirty="0" smtClean="0"/>
                <a:t>63 – 41 =</a:t>
              </a:r>
            </a:p>
            <a:p>
              <a:endParaRPr lang="cs-CZ" b="1" dirty="0"/>
            </a:p>
            <a:p>
              <a:r>
                <a:rPr lang="cs-CZ" b="1" dirty="0" smtClean="0"/>
                <a:t>5 – 29 =</a:t>
              </a:r>
            </a:p>
            <a:p>
              <a:endParaRPr lang="cs-CZ" b="1" dirty="0"/>
            </a:p>
            <a:p>
              <a:endParaRPr lang="cs-CZ" b="1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3203848" y="167406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6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60261" y="223622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19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28678" y="2789274"/>
            <a:ext cx="1332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7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87069" y="3286348"/>
            <a:ext cx="8076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13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45184" y="3870452"/>
            <a:ext cx="1260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25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65482" y="4405297"/>
            <a:ext cx="1297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15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87069" y="4960551"/>
            <a:ext cx="1049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26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65482" y="5505489"/>
            <a:ext cx="117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26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44208" y="167406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9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55112" y="223622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49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588224" y="2747059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50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55112" y="3290831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53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455112" y="387045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3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68850" y="4405297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444208" y="4960551"/>
            <a:ext cx="1789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339323" y="5483635"/>
            <a:ext cx="1235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24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436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Násobení celých čísel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340768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PAMATUJ: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Stužka nahoru 5"/>
          <p:cNvSpPr/>
          <p:nvPr/>
        </p:nvSpPr>
        <p:spPr>
          <a:xfrm>
            <a:off x="251520" y="2040216"/>
            <a:ext cx="4481002" cy="3312368"/>
          </a:xfrm>
          <a:prstGeom prst="ribbon2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>
                  <a:solidFill>
                    <a:srgbClr val="7030A0"/>
                  </a:solidFill>
                </a:ln>
                <a:solidFill>
                  <a:srgbClr val="FF0000"/>
                </a:solidFill>
              </a:rPr>
              <a:t>+ . + = +</a:t>
            </a:r>
          </a:p>
          <a:p>
            <a:pPr algn="ctr"/>
            <a:r>
              <a:rPr lang="cs-CZ" sz="4000" b="1" dirty="0" smtClean="0">
                <a:ln>
                  <a:solidFill>
                    <a:srgbClr val="7030A0"/>
                  </a:solidFill>
                </a:ln>
                <a:solidFill>
                  <a:srgbClr val="FF0000"/>
                </a:solidFill>
              </a:rPr>
              <a:t>+ . – = –</a:t>
            </a:r>
          </a:p>
          <a:p>
            <a:pPr algn="ctr"/>
            <a:r>
              <a:rPr lang="cs-CZ" sz="4000" b="1" dirty="0" smtClean="0">
                <a:ln>
                  <a:solidFill>
                    <a:srgbClr val="7030A0"/>
                  </a:solidFill>
                </a:ln>
                <a:solidFill>
                  <a:srgbClr val="FF0000"/>
                </a:solidFill>
              </a:rPr>
              <a:t>– . + = –</a:t>
            </a:r>
          </a:p>
          <a:p>
            <a:pPr algn="ctr"/>
            <a:r>
              <a:rPr lang="cs-CZ" sz="4000" b="1" dirty="0" smtClean="0">
                <a:ln>
                  <a:solidFill>
                    <a:srgbClr val="7030A0"/>
                  </a:solidFill>
                </a:ln>
                <a:solidFill>
                  <a:srgbClr val="FF0000"/>
                </a:solidFill>
              </a:rPr>
              <a:t>– . – = +</a:t>
            </a:r>
            <a:endParaRPr lang="cs-CZ" sz="4000" b="1" dirty="0">
              <a:ln>
                <a:solidFill>
                  <a:srgbClr val="7030A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24128" y="1484784"/>
            <a:ext cx="259228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 . 9 =</a:t>
            </a:r>
          </a:p>
          <a:p>
            <a:endParaRPr lang="cs-CZ" b="1" dirty="0"/>
          </a:p>
          <a:p>
            <a:r>
              <a:rPr lang="cs-CZ" b="1" dirty="0" smtClean="0"/>
              <a:t>12 . (– 3) =</a:t>
            </a:r>
          </a:p>
          <a:p>
            <a:endParaRPr lang="cs-CZ" b="1" dirty="0"/>
          </a:p>
          <a:p>
            <a:r>
              <a:rPr lang="cs-CZ" b="1" dirty="0" smtClean="0"/>
              <a:t>– 8 . 15 =</a:t>
            </a:r>
          </a:p>
          <a:p>
            <a:endParaRPr lang="cs-CZ" b="1" dirty="0"/>
          </a:p>
          <a:p>
            <a:r>
              <a:rPr lang="cs-CZ" b="1" dirty="0" smtClean="0"/>
              <a:t> 16. 7 =</a:t>
            </a:r>
          </a:p>
          <a:p>
            <a:endParaRPr lang="cs-CZ" b="1" dirty="0"/>
          </a:p>
          <a:p>
            <a:r>
              <a:rPr lang="cs-CZ" b="1" dirty="0" smtClean="0"/>
              <a:t>(– 4) . (– 9) =</a:t>
            </a:r>
          </a:p>
          <a:p>
            <a:endParaRPr lang="cs-CZ" b="1" dirty="0"/>
          </a:p>
          <a:p>
            <a:r>
              <a:rPr lang="cs-CZ" b="1" dirty="0" smtClean="0"/>
              <a:t>(– 3) . 7 =</a:t>
            </a:r>
          </a:p>
          <a:p>
            <a:endParaRPr lang="cs-CZ" b="1" dirty="0"/>
          </a:p>
          <a:p>
            <a:r>
              <a:rPr lang="cs-CZ" b="1" dirty="0" smtClean="0"/>
              <a:t>11 . (– 5) =</a:t>
            </a:r>
          </a:p>
          <a:p>
            <a:endParaRPr lang="cs-CZ" b="1" dirty="0"/>
          </a:p>
          <a:p>
            <a:r>
              <a:rPr lang="cs-CZ" b="1" dirty="0" smtClean="0"/>
              <a:t>– 41 . (– 4) =</a:t>
            </a:r>
          </a:p>
          <a:p>
            <a:endParaRPr lang="cs-CZ" b="1" dirty="0"/>
          </a:p>
          <a:p>
            <a:r>
              <a:rPr lang="cs-CZ" b="1" dirty="0" smtClean="0"/>
              <a:t>(– 2) . (–8) =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148478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54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79024" y="202716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36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71012" y="2563122"/>
            <a:ext cx="140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120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32578" y="312911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112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05454" y="3678581"/>
            <a:ext cx="15678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36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67501" y="4221088"/>
            <a:ext cx="2185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21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79024" y="476885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55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76326" y="5352584"/>
            <a:ext cx="15678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164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952799" y="5877628"/>
            <a:ext cx="1495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16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7970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 animBg="1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Dělení celých čísel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827584" y="1484784"/>
            <a:ext cx="201622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PAMATUJ:</a:t>
            </a:r>
          </a:p>
        </p:txBody>
      </p:sp>
      <p:sp>
        <p:nvSpPr>
          <p:cNvPr id="5" name="Stužka nahoru 4"/>
          <p:cNvSpPr/>
          <p:nvPr/>
        </p:nvSpPr>
        <p:spPr>
          <a:xfrm>
            <a:off x="395536" y="2276872"/>
            <a:ext cx="4481002" cy="3312368"/>
          </a:xfrm>
          <a:prstGeom prst="ribbon2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>
                  <a:solidFill>
                    <a:srgbClr val="7030A0"/>
                  </a:solidFill>
                </a:ln>
                <a:solidFill>
                  <a:srgbClr val="FF0000"/>
                </a:solidFill>
              </a:rPr>
              <a:t>+ : + = +</a:t>
            </a:r>
          </a:p>
          <a:p>
            <a:pPr algn="ctr"/>
            <a:r>
              <a:rPr lang="cs-CZ" sz="4000" b="1" dirty="0" smtClean="0">
                <a:ln>
                  <a:solidFill>
                    <a:srgbClr val="7030A0"/>
                  </a:solidFill>
                </a:ln>
                <a:solidFill>
                  <a:srgbClr val="FF0000"/>
                </a:solidFill>
              </a:rPr>
              <a:t>+ : – = –</a:t>
            </a:r>
          </a:p>
          <a:p>
            <a:pPr algn="ctr"/>
            <a:r>
              <a:rPr lang="cs-CZ" sz="4000" b="1" dirty="0" smtClean="0">
                <a:ln>
                  <a:solidFill>
                    <a:srgbClr val="7030A0"/>
                  </a:solidFill>
                </a:ln>
                <a:solidFill>
                  <a:srgbClr val="FF0000"/>
                </a:solidFill>
              </a:rPr>
              <a:t>– : + = –</a:t>
            </a:r>
          </a:p>
          <a:p>
            <a:pPr algn="ctr"/>
            <a:r>
              <a:rPr lang="cs-CZ" sz="4000" b="1" dirty="0" smtClean="0">
                <a:ln>
                  <a:solidFill>
                    <a:srgbClr val="7030A0"/>
                  </a:solidFill>
                </a:ln>
                <a:solidFill>
                  <a:srgbClr val="FF0000"/>
                </a:solidFill>
              </a:rPr>
              <a:t>– : – = +</a:t>
            </a:r>
            <a:endParaRPr lang="cs-CZ" sz="4000" b="1" dirty="0">
              <a:ln>
                <a:solidFill>
                  <a:srgbClr val="7030A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96136" y="1495610"/>
            <a:ext cx="201622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54 : 6 =</a:t>
            </a:r>
          </a:p>
          <a:p>
            <a:endParaRPr lang="cs-CZ" b="1" dirty="0" smtClean="0"/>
          </a:p>
          <a:p>
            <a:r>
              <a:rPr lang="cs-CZ" b="1" dirty="0" smtClean="0"/>
              <a:t>– 21 : 7 =</a:t>
            </a:r>
          </a:p>
          <a:p>
            <a:endParaRPr lang="cs-CZ" b="1" dirty="0"/>
          </a:p>
          <a:p>
            <a:r>
              <a:rPr lang="cs-CZ" b="1" dirty="0" smtClean="0"/>
              <a:t>15 : (– 3) =</a:t>
            </a:r>
          </a:p>
          <a:p>
            <a:endParaRPr lang="cs-CZ" b="1" dirty="0"/>
          </a:p>
          <a:p>
            <a:r>
              <a:rPr lang="cs-CZ" b="1" dirty="0" smtClean="0"/>
              <a:t>(– 32) : 4 =</a:t>
            </a:r>
          </a:p>
          <a:p>
            <a:endParaRPr lang="cs-CZ" b="1" dirty="0"/>
          </a:p>
          <a:p>
            <a:r>
              <a:rPr lang="cs-CZ" b="1" dirty="0" smtClean="0"/>
              <a:t>(– 48) : (– 8) =</a:t>
            </a:r>
          </a:p>
          <a:p>
            <a:endParaRPr lang="cs-CZ" b="1" dirty="0"/>
          </a:p>
          <a:p>
            <a:r>
              <a:rPr lang="cs-CZ" b="1" dirty="0" smtClean="0"/>
              <a:t>100 : (– 25) =</a:t>
            </a:r>
          </a:p>
          <a:p>
            <a:endParaRPr lang="cs-CZ" b="1" dirty="0"/>
          </a:p>
          <a:p>
            <a:r>
              <a:rPr lang="cs-CZ" b="1" dirty="0" smtClean="0"/>
              <a:t>– 72 : 9 =</a:t>
            </a:r>
          </a:p>
          <a:p>
            <a:endParaRPr lang="cs-CZ" b="1" dirty="0"/>
          </a:p>
          <a:p>
            <a:r>
              <a:rPr lang="cs-CZ" b="1" dirty="0" smtClean="0"/>
              <a:t>56 : 8 =</a:t>
            </a:r>
          </a:p>
          <a:p>
            <a:endParaRPr lang="cs-CZ" b="1" dirty="0"/>
          </a:p>
          <a:p>
            <a:r>
              <a:rPr lang="cs-CZ" b="1" dirty="0" smtClean="0"/>
              <a:t>(– 49) : (– 7) =</a:t>
            </a:r>
          </a:p>
          <a:p>
            <a:endParaRPr lang="cs-CZ" b="1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6588224" y="149561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9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32240" y="204960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3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91582" y="260582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5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9744" y="314096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8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200292" y="368408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6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128284" y="425307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4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732240" y="4805369"/>
            <a:ext cx="1872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– 8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66510" y="5341685"/>
            <a:ext cx="2052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7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81944" y="5895454"/>
            <a:ext cx="2412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7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8301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animBg="1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Početní operace s celými čísly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i="1" dirty="0" smtClean="0"/>
              <a:t>   (30 – 45) : (–2 + 5) =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i="1" dirty="0" smtClean="0"/>
              <a:t>   </a:t>
            </a:r>
            <a:r>
              <a:rPr lang="cs-CZ" i="1" dirty="0"/>
              <a:t>5 + 3 . (–15) + 30 =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i="1" dirty="0" smtClean="0"/>
              <a:t>   </a:t>
            </a:r>
            <a:r>
              <a:rPr lang="cs-CZ" i="1" dirty="0"/>
              <a:t>12 – 6 . (8 – 10) =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i="1" dirty="0" smtClean="0"/>
              <a:t>   </a:t>
            </a:r>
            <a:r>
              <a:rPr lang="cs-CZ" i="1" dirty="0"/>
              <a:t>12 – 6 . 8 – 10 =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i="1" dirty="0" smtClean="0"/>
              <a:t>   </a:t>
            </a:r>
            <a:r>
              <a:rPr lang="cs-CZ" i="1" dirty="0"/>
              <a:t>(–27) : (–9) + 4 . (10 – 13) =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i="1" dirty="0" smtClean="0"/>
              <a:t>   </a:t>
            </a:r>
            <a:r>
              <a:rPr lang="cs-CZ" i="1" dirty="0"/>
              <a:t>(16 – 40) : (–3 + 7) =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i="1" dirty="0" smtClean="0"/>
              <a:t>   </a:t>
            </a:r>
            <a:r>
              <a:rPr lang="cs-CZ" i="1" dirty="0"/>
              <a:t>8 + 4 . (–12) + 20 =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i="1" dirty="0" smtClean="0"/>
              <a:t>   </a:t>
            </a:r>
            <a:r>
              <a:rPr lang="cs-CZ" i="1" dirty="0"/>
              <a:t>12 – 2 . (4 – 10) =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i="1" dirty="0" smtClean="0"/>
              <a:t>   12 – 2 . 4 – 10 =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i="1" dirty="0" smtClean="0"/>
              <a:t>   </a:t>
            </a:r>
            <a:r>
              <a:rPr lang="cs-CZ" i="1" dirty="0"/>
              <a:t>(–32) : (–8) + 3 . (11 – 15) =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4350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Tajenka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1762358"/>
              </p:ext>
            </p:extLst>
          </p:nvPr>
        </p:nvGraphicFramePr>
        <p:xfrm>
          <a:off x="683568" y="1484784"/>
          <a:ext cx="7856418" cy="1816338"/>
        </p:xfrm>
        <a:graphic>
          <a:graphicData uri="http://schemas.openxmlformats.org/drawingml/2006/table">
            <a:tbl>
              <a:tblPr firstRow="1" firstCol="1" bandRow="1" bandCol="1">
                <a:tableStyleId>{5A111915-BE36-4E01-A7E5-04B1672EAD32}</a:tableStyleId>
              </a:tblPr>
              <a:tblGrid>
                <a:gridCol w="602635"/>
                <a:gridCol w="591492"/>
                <a:gridCol w="591492"/>
                <a:gridCol w="370369"/>
                <a:gridCol w="633278"/>
                <a:gridCol w="633278"/>
                <a:gridCol w="633278"/>
                <a:gridCol w="633278"/>
                <a:gridCol w="633278"/>
                <a:gridCol w="633278"/>
                <a:gridCol w="633278"/>
                <a:gridCol w="633278"/>
                <a:gridCol w="634206"/>
              </a:tblGrid>
              <a:tr h="90816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1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– 3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18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– 7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– 12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6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4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5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 – 9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0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– 5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– 11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0816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611560" y="3501008"/>
            <a:ext cx="8136904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–35 : 5 + 13 = Ě 	</a:t>
            </a:r>
            <a:r>
              <a:rPr lang="cs-CZ" sz="2800" b="1" dirty="0" smtClean="0"/>
              <a:t>                 –</a:t>
            </a:r>
            <a:r>
              <a:rPr lang="cs-CZ" sz="2800" b="1" dirty="0"/>
              <a:t>12 +15 : 3 = H</a:t>
            </a:r>
            <a:endParaRPr lang="cs-CZ" sz="2800" dirty="0"/>
          </a:p>
          <a:p>
            <a:r>
              <a:rPr lang="cs-CZ" sz="2800" b="1" dirty="0"/>
              <a:t>42 : 7 – 15 = I	</a:t>
            </a:r>
            <a:r>
              <a:rPr lang="cs-CZ" sz="2800" b="1" dirty="0" smtClean="0"/>
              <a:t>                 –</a:t>
            </a:r>
            <a:r>
              <a:rPr lang="cs-CZ" sz="2800" b="1" dirty="0"/>
              <a:t>30 + 5 . 6 = Č</a:t>
            </a:r>
            <a:endParaRPr lang="cs-CZ" sz="2800" dirty="0"/>
          </a:p>
          <a:p>
            <a:r>
              <a:rPr lang="cs-CZ" sz="2800" b="1" dirty="0"/>
              <a:t>–24 : 6 – 8 = V 	</a:t>
            </a:r>
            <a:r>
              <a:rPr lang="cs-CZ" sz="2800" b="1" dirty="0" smtClean="0"/>
              <a:t>                 21 </a:t>
            </a:r>
            <a:r>
              <a:rPr lang="cs-CZ" sz="2800" b="1" dirty="0"/>
              <a:t>: (–7) – 2 = K</a:t>
            </a:r>
            <a:endParaRPr lang="cs-CZ" sz="2800" dirty="0"/>
          </a:p>
          <a:p>
            <a:r>
              <a:rPr lang="cs-CZ" sz="2800" b="1" dirty="0"/>
              <a:t>–3 – 20 : (–5) = M </a:t>
            </a:r>
            <a:r>
              <a:rPr lang="cs-CZ" sz="2800" b="1" dirty="0" smtClean="0"/>
              <a:t>                  15 </a:t>
            </a:r>
            <a:r>
              <a:rPr lang="cs-CZ" sz="2800" b="1" dirty="0"/>
              <a:t>– 3 . 6 = Á</a:t>
            </a:r>
            <a:endParaRPr lang="cs-CZ" sz="2800" dirty="0"/>
          </a:p>
          <a:p>
            <a:r>
              <a:rPr lang="cs-CZ" sz="2800" b="1" dirty="0"/>
              <a:t>–3 + 28 : 4 = Z	</a:t>
            </a:r>
            <a:r>
              <a:rPr lang="cs-CZ" sz="2800" b="1" dirty="0" smtClean="0"/>
              <a:t>                –</a:t>
            </a:r>
            <a:r>
              <a:rPr lang="cs-CZ" sz="2800" b="1" dirty="0"/>
              <a:t>36 : (–6) – 1 = D</a:t>
            </a:r>
            <a:endParaRPr lang="cs-CZ" sz="2800" dirty="0"/>
          </a:p>
          <a:p>
            <a:r>
              <a:rPr lang="cs-CZ" sz="2800" b="1" dirty="0"/>
              <a:t>12 – 18 : (–3) = Š	</a:t>
            </a:r>
            <a:r>
              <a:rPr lang="cs-CZ" sz="2800" b="1" dirty="0" smtClean="0"/>
              <a:t>                3 </a:t>
            </a:r>
            <a:r>
              <a:rPr lang="cs-CZ" sz="2800" b="1" dirty="0"/>
              <a:t>– 7 . 2 = U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4360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08523" y="908720"/>
            <a:ext cx="7920880" cy="45797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dirty="0">
                <a:solidFill>
                  <a:prstClr val="black"/>
                </a:solidFill>
              </a:rPr>
              <a:t>Škola: Základní škola Trávníky Otrokovice, příspěvková organizace</a:t>
            </a:r>
          </a:p>
          <a:p>
            <a:pPr lvl="0">
              <a:spcBef>
                <a:spcPct val="20000"/>
              </a:spcBef>
            </a:pPr>
            <a:r>
              <a:rPr lang="cs-CZ" dirty="0">
                <a:solidFill>
                  <a:prstClr val="black"/>
                </a:solidFill>
              </a:rPr>
              <a:t>Číslo projektu: CZ.1.07/1.4.00/21.2637</a:t>
            </a:r>
          </a:p>
          <a:p>
            <a:pPr lvl="0">
              <a:spcBef>
                <a:spcPct val="20000"/>
              </a:spcBef>
            </a:pPr>
            <a:r>
              <a:rPr lang="cs-CZ" dirty="0">
                <a:solidFill>
                  <a:prstClr val="black"/>
                </a:solidFill>
              </a:rPr>
              <a:t>Název výukového materiálu: </a:t>
            </a:r>
            <a:r>
              <a:rPr lang="cs-CZ" dirty="0" smtClean="0">
                <a:solidFill>
                  <a:prstClr val="black"/>
                </a:solidFill>
              </a:rPr>
              <a:t>Celá čísla</a:t>
            </a:r>
            <a:endParaRPr lang="cs-CZ" dirty="0">
              <a:solidFill>
                <a:prstClr val="black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dirty="0">
                <a:solidFill>
                  <a:prstClr val="black"/>
                </a:solidFill>
              </a:rPr>
              <a:t>Autor: Mgr. Miroslava Málková</a:t>
            </a:r>
          </a:p>
          <a:p>
            <a:pPr lvl="0">
              <a:spcBef>
                <a:spcPct val="20000"/>
              </a:spcBef>
            </a:pPr>
            <a:r>
              <a:rPr lang="cs-CZ" dirty="0">
                <a:solidFill>
                  <a:prstClr val="black"/>
                </a:solidFill>
              </a:rPr>
              <a:t>Vytvořeno: </a:t>
            </a:r>
            <a:r>
              <a:rPr lang="cs-CZ" dirty="0" smtClean="0">
                <a:solidFill>
                  <a:prstClr val="black"/>
                </a:solidFill>
              </a:rPr>
              <a:t>10. června </a:t>
            </a:r>
            <a:r>
              <a:rPr lang="cs-CZ" dirty="0">
                <a:solidFill>
                  <a:prstClr val="black"/>
                </a:solidFill>
              </a:rPr>
              <a:t>2012</a:t>
            </a:r>
          </a:p>
          <a:p>
            <a:pPr lvl="0">
              <a:spcBef>
                <a:spcPct val="20000"/>
              </a:spcBef>
            </a:pPr>
            <a:r>
              <a:rPr lang="cs-CZ" dirty="0">
                <a:solidFill>
                  <a:prstClr val="black"/>
                </a:solidFill>
              </a:rPr>
              <a:t>Ročník: </a:t>
            </a:r>
            <a:r>
              <a:rPr lang="cs-CZ" dirty="0" smtClean="0">
                <a:solidFill>
                  <a:prstClr val="black"/>
                </a:solidFill>
              </a:rPr>
              <a:t>7. </a:t>
            </a:r>
            <a:endParaRPr lang="cs-CZ" dirty="0">
              <a:solidFill>
                <a:prstClr val="black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dirty="0">
                <a:solidFill>
                  <a:prstClr val="black"/>
                </a:solidFill>
              </a:rPr>
              <a:t>Vzdělávací oblast: Matematika a její aplikace</a:t>
            </a:r>
          </a:p>
          <a:p>
            <a:pPr lvl="0">
              <a:spcBef>
                <a:spcPct val="20000"/>
              </a:spcBef>
            </a:pPr>
            <a:r>
              <a:rPr lang="cs-CZ" dirty="0">
                <a:solidFill>
                  <a:prstClr val="black"/>
                </a:solidFill>
              </a:rPr>
              <a:t>Vzdělávací obor: Matematika a její aplikace</a:t>
            </a:r>
          </a:p>
          <a:p>
            <a:pPr lvl="0">
              <a:spcBef>
                <a:spcPct val="20000"/>
              </a:spcBef>
            </a:pPr>
            <a:r>
              <a:rPr lang="cs-CZ" dirty="0">
                <a:solidFill>
                  <a:prstClr val="black"/>
                </a:solidFill>
              </a:rPr>
              <a:t>Tematický okruh: Číslo a proměnná</a:t>
            </a:r>
          </a:p>
          <a:p>
            <a:pPr lvl="0">
              <a:spcBef>
                <a:spcPct val="20000"/>
              </a:spcBef>
            </a:pPr>
            <a:r>
              <a:rPr lang="cs-CZ" dirty="0">
                <a:solidFill>
                  <a:prstClr val="black"/>
                </a:solidFill>
              </a:rPr>
              <a:t>Téma: </a:t>
            </a:r>
            <a:r>
              <a:rPr lang="cs-CZ" dirty="0" smtClean="0">
                <a:solidFill>
                  <a:prstClr val="black"/>
                </a:solidFill>
              </a:rPr>
              <a:t>Celá čísla</a:t>
            </a:r>
            <a:endParaRPr lang="cs-CZ" dirty="0">
              <a:solidFill>
                <a:prstClr val="black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dirty="0">
                <a:solidFill>
                  <a:prstClr val="black"/>
                </a:solidFill>
              </a:rPr>
              <a:t>Pomůcky: notebook, </a:t>
            </a:r>
            <a:r>
              <a:rPr lang="cs-CZ" dirty="0" smtClean="0">
                <a:solidFill>
                  <a:prstClr val="black"/>
                </a:solidFill>
              </a:rPr>
              <a:t>dataprojektor</a:t>
            </a:r>
          </a:p>
          <a:p>
            <a:pPr lvl="0">
              <a:spcBef>
                <a:spcPct val="20000"/>
              </a:spcBef>
            </a:pPr>
            <a:r>
              <a:rPr lang="cs-CZ" dirty="0" smtClean="0">
                <a:solidFill>
                  <a:prstClr val="black"/>
                </a:solidFill>
              </a:rPr>
              <a:t>Anotace</a:t>
            </a:r>
            <a:r>
              <a:rPr lang="cs-CZ" dirty="0">
                <a:solidFill>
                  <a:prstClr val="black"/>
                </a:solidFill>
              </a:rPr>
              <a:t>: Vzdělávací materiál je určen </a:t>
            </a:r>
            <a:r>
              <a:rPr lang="cs-CZ" dirty="0" smtClean="0">
                <a:solidFill>
                  <a:prstClr val="black"/>
                </a:solidFill>
              </a:rPr>
              <a:t>jako osnova k výkladu učiva o celých číslech. Obsahuje i příklady k procvičení.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08523" y="6093296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Texty jsou vlastní originální tvorbou autora.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9313" y="5373216"/>
            <a:ext cx="77048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Všechny </a:t>
            </a:r>
            <a:r>
              <a:rPr lang="cs-CZ" dirty="0" smtClean="0"/>
              <a:t>objekty </a:t>
            </a:r>
            <a:r>
              <a:rPr lang="cs-CZ" dirty="0"/>
              <a:t>použité k vytvoření tohoto materiálu jsou součástí softwaru Microsoft® Office.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8159" y="188640"/>
            <a:ext cx="77156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Tato práce je šířena pod licencí CC BY-SA 3.0. Odkazy a citace jsou platné k datu vytvoření této práce.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1825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848</Words>
  <Application>Microsoft Office PowerPoint</Application>
  <PresentationFormat>Předvádění na obrazovce (4:3)</PresentationFormat>
  <Paragraphs>234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CELÁ ČÍSLA</vt:lpstr>
      <vt:lpstr>Sčítání celých čísel</vt:lpstr>
      <vt:lpstr>Odčítání celých čísel</vt:lpstr>
      <vt:lpstr>Mix – a bez °C</vt:lpstr>
      <vt:lpstr>Násobení celých čísel</vt:lpstr>
      <vt:lpstr>Dělení celých čísel</vt:lpstr>
      <vt:lpstr>Početní operace s celými čísly</vt:lpstr>
      <vt:lpstr>Tajenka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CELÁ ČÍSLA</dc:title>
  <dc:creator>malkova</dc:creator>
  <cp:lastModifiedBy>hornakova</cp:lastModifiedBy>
  <cp:revision>19</cp:revision>
  <dcterms:created xsi:type="dcterms:W3CDTF">2013-01-02T00:04:26Z</dcterms:created>
  <dcterms:modified xsi:type="dcterms:W3CDTF">2013-06-20T20:26:13Z</dcterms:modified>
</cp:coreProperties>
</file>