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DF8A4C8D-FF80-4071-AE71-43A7446426BC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Zástupný symbol pro poznámky 4"/>
          <p:cNvSpPr txBox="1"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EFA6D56-2E79-4D1A-A923-5CE059EC0F80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0914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4D2DE52-40AC-4874-9D5A-FE27B9A2A8A9}" type="slidenum">
              <a:rPr/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4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4870B4-E7B7-4DB9-8E88-70951FDE488B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D7D5D1-BD3D-41AE-B957-9E25D5392CC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9848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7CEAD6-AEB7-4695-9A6D-3F1A715AE3D8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489DF6-743C-4DAD-9A16-50F545E67F29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4623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9D35E0-9C09-4802-92D8-045EB652EF5B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696ECE-AEDD-46FD-8A28-DC95CA39987D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8544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A6435F-6DAD-47C0-92B0-F54DCA93DE72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C60508-E22B-48A8-A880-E38E7DD5929B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1258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8D3FC8-EC74-4840-BDE2-B0CD2E179426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976D62-BF92-409B-B043-945408E0F1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20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AE7755-610B-4CAA-B895-AA66F2E49C65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727F84-B6BE-4447-894E-B145610455C3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0981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0F7770-49B2-4E94-9A14-32D74897D1F3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99E8A2-0B91-48AD-8C84-A90909DD8CEB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08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92552F-54E9-4089-9339-E12182171C19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CC8F84-BB4C-4EA8-9E8E-7F35B5C8D0B0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6971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CE58F4-9B50-4EFA-A51F-5A500551112B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7CCAED-93ED-48B6-9AF8-86589FADEDC1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0652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800197-AC59-4BD4-BDF3-7342A86BB999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B10491-74C1-4E96-B326-5A007F09640E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5388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12A6F0-1E77-4082-9CB8-9C369AAFAA8D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D4CC54-6718-40B3-9611-D2776AC704E6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7757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 cstate="print"/>
          <a:tile sx="101562" sy="101562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7383C624-C263-47A9-9C5E-47E938D1BA76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F97C8FD-01E5-4A7A-B0AF-B5F2D756DF1C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57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12" Type="http://schemas.openxmlformats.org/officeDocument/2006/relationships/image" Target="../media/image56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sz="6000"/>
              <a:t>Slovní úlohy o společné práci</a:t>
            </a:r>
          </a:p>
        </p:txBody>
      </p:sp>
      <p:pic>
        <p:nvPicPr>
          <p:cNvPr id="3" name="Picture 2" descr="Y:\Log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547667" y="0"/>
            <a:ext cx="5781678" cy="1447796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1115613" y="5733260"/>
            <a:ext cx="3744413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VY_42_INOVACE_24_01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anchorCtr="0"/>
          <a:lstStyle/>
          <a:p>
            <a:pPr lvl="0" algn="l"/>
            <a:r>
              <a:rPr lang="cs-CZ" sz="3600">
                <a:effectLst>
                  <a:outerShdw dist="38096" dir="2700000">
                    <a:srgbClr val="000000"/>
                  </a:outerShdw>
                </a:effectLst>
              </a:rPr>
              <a:t>Opakování – převody jednotek času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i="1" u="sng"/>
              <a:t>Převeď: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cs-CZ"/>
              <a:t>1 h =             min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cs-CZ"/>
              <a:t>1 min =             h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cs-CZ"/>
              <a:t>5 min =             h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cs-CZ"/>
              <a:t>10 min =              h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cs-CZ"/>
              <a:t>12 min =              h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712936" y="1712607"/>
            <a:ext cx="4038603" cy="4525959"/>
          </a:xfrm>
        </p:spPr>
        <p:txBody>
          <a:bodyPr/>
          <a:lstStyle/>
          <a:p>
            <a:pPr marL="0" lvl="0" indent="0">
              <a:buNone/>
            </a:pPr>
            <a:endParaRPr lang="cs-CZ"/>
          </a:p>
          <a:p>
            <a:pPr marL="0" lvl="0" indent="0">
              <a:lnSpc>
                <a:spcPct val="150000"/>
              </a:lnSpc>
              <a:buNone/>
            </a:pPr>
            <a:r>
              <a:rPr lang="cs-CZ"/>
              <a:t>15 min =             h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cs-CZ"/>
              <a:t>20 min =             h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cs-CZ"/>
              <a:t>30 min =             h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cs-CZ"/>
              <a:t>45 min =             h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cs-CZ"/>
              <a:t>50 min =             h</a:t>
            </a:r>
          </a:p>
          <a:p>
            <a:pPr marL="0" lvl="0" indent="0">
              <a:buNone/>
            </a:pPr>
            <a:endParaRPr lang="cs-CZ"/>
          </a:p>
          <a:p>
            <a:pPr lvl="0"/>
            <a:endParaRPr lang="cs-CZ"/>
          </a:p>
        </p:txBody>
      </p:sp>
      <p:grpSp>
        <p:nvGrpSpPr>
          <p:cNvPr id="5" name="Skupina 14"/>
          <p:cNvGrpSpPr/>
          <p:nvPr/>
        </p:nvGrpSpPr>
        <p:grpSpPr>
          <a:xfrm>
            <a:off x="1316297" y="2276874"/>
            <a:ext cx="5703980" cy="3456376"/>
            <a:chOff x="1316297" y="2276874"/>
            <a:chExt cx="5703980" cy="3456376"/>
          </a:xfrm>
        </p:grpSpPr>
        <p:sp>
          <p:nvSpPr>
            <p:cNvPr id="6" name="Obdélník 4"/>
            <p:cNvSpPr/>
            <p:nvPr/>
          </p:nvSpPr>
          <p:spPr>
            <a:xfrm>
              <a:off x="1316297" y="2276874"/>
              <a:ext cx="936107" cy="576062"/>
            </a:xfrm>
            <a:prstGeom prst="rect">
              <a:avLst/>
            </a:prstGeom>
            <a:noFill/>
            <a:ln w="25402">
              <a:solidFill>
                <a:srgbClr val="00B05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7" name="Obdélník 5"/>
            <p:cNvSpPr/>
            <p:nvPr/>
          </p:nvSpPr>
          <p:spPr>
            <a:xfrm>
              <a:off x="1691676" y="3005340"/>
              <a:ext cx="936107" cy="576062"/>
            </a:xfrm>
            <a:prstGeom prst="rect">
              <a:avLst/>
            </a:prstGeom>
            <a:noFill/>
            <a:ln w="25402">
              <a:solidFill>
                <a:srgbClr val="00B05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8" name="Obdélník 6"/>
            <p:cNvSpPr/>
            <p:nvPr/>
          </p:nvSpPr>
          <p:spPr>
            <a:xfrm>
              <a:off x="1691676" y="3717035"/>
              <a:ext cx="936107" cy="576062"/>
            </a:xfrm>
            <a:prstGeom prst="rect">
              <a:avLst/>
            </a:prstGeom>
            <a:noFill/>
            <a:ln w="25402">
              <a:solidFill>
                <a:srgbClr val="00B05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9" name="Obdélník 7"/>
            <p:cNvSpPr/>
            <p:nvPr/>
          </p:nvSpPr>
          <p:spPr>
            <a:xfrm>
              <a:off x="1936744" y="4437107"/>
              <a:ext cx="936107" cy="576062"/>
            </a:xfrm>
            <a:prstGeom prst="rect">
              <a:avLst/>
            </a:prstGeom>
            <a:noFill/>
            <a:ln w="25402">
              <a:solidFill>
                <a:srgbClr val="00B05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0" name="Obdélník 8"/>
            <p:cNvSpPr/>
            <p:nvPr/>
          </p:nvSpPr>
          <p:spPr>
            <a:xfrm>
              <a:off x="1972424" y="5157188"/>
              <a:ext cx="936107" cy="576062"/>
            </a:xfrm>
            <a:prstGeom prst="rect">
              <a:avLst/>
            </a:prstGeom>
            <a:noFill/>
            <a:ln w="25402">
              <a:solidFill>
                <a:srgbClr val="00B05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1" name="Obdélník 9"/>
            <p:cNvSpPr/>
            <p:nvPr/>
          </p:nvSpPr>
          <p:spPr>
            <a:xfrm>
              <a:off x="6084170" y="2276874"/>
              <a:ext cx="936107" cy="576062"/>
            </a:xfrm>
            <a:prstGeom prst="rect">
              <a:avLst/>
            </a:prstGeom>
            <a:noFill/>
            <a:ln w="25402">
              <a:solidFill>
                <a:srgbClr val="00B05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2" name="Obdélník 10"/>
            <p:cNvSpPr/>
            <p:nvPr/>
          </p:nvSpPr>
          <p:spPr>
            <a:xfrm>
              <a:off x="6084170" y="3005340"/>
              <a:ext cx="936107" cy="576062"/>
            </a:xfrm>
            <a:prstGeom prst="rect">
              <a:avLst/>
            </a:prstGeom>
            <a:noFill/>
            <a:ln w="25402">
              <a:solidFill>
                <a:srgbClr val="00B05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3" name="Obdélník 11"/>
            <p:cNvSpPr/>
            <p:nvPr/>
          </p:nvSpPr>
          <p:spPr>
            <a:xfrm>
              <a:off x="6084170" y="3715929"/>
              <a:ext cx="936107" cy="576062"/>
            </a:xfrm>
            <a:prstGeom prst="rect">
              <a:avLst/>
            </a:prstGeom>
            <a:noFill/>
            <a:ln w="25402">
              <a:solidFill>
                <a:srgbClr val="00B05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4" name="Obdélník 12"/>
            <p:cNvSpPr/>
            <p:nvPr/>
          </p:nvSpPr>
          <p:spPr>
            <a:xfrm>
              <a:off x="6084170" y="4437107"/>
              <a:ext cx="936107" cy="576062"/>
            </a:xfrm>
            <a:prstGeom prst="rect">
              <a:avLst/>
            </a:prstGeom>
            <a:noFill/>
            <a:ln w="25402">
              <a:solidFill>
                <a:srgbClr val="00B05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5" name="Obdélník 13"/>
            <p:cNvSpPr/>
            <p:nvPr/>
          </p:nvSpPr>
          <p:spPr>
            <a:xfrm>
              <a:off x="6084170" y="5157188"/>
              <a:ext cx="936107" cy="576062"/>
            </a:xfrm>
            <a:prstGeom prst="rect">
              <a:avLst/>
            </a:prstGeom>
            <a:noFill/>
            <a:ln w="25402">
              <a:solidFill>
                <a:srgbClr val="00B05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1460315" y="2276874"/>
            <a:ext cx="648071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0000"/>
                </a:solidFill>
                <a:uFillTx/>
                <a:latin typeface="Cambria Math" pitchFamily="18"/>
                <a:ea typeface="Cambria Math" pitchFamily="18"/>
              </a:rPr>
              <a:t>60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7"/>
              <p:cNvSpPr txBox="1"/>
              <p:nvPr/>
            </p:nvSpPr>
            <p:spPr>
              <a:xfrm>
                <a:off x="1943703" y="2865116"/>
                <a:ext cx="432044" cy="707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>
                            <a:latin typeface="Cambria Math"/>
                          </a:rPr>
                          <m:t>𝟔𝟎</m:t>
                        </m:r>
                      </m:den>
                    </m:f>
                  </m:oMath>
                </a14:m>
                <a:r>
                  <a:rPr lang="cs-CZ" sz="4000" b="1" i="0" u="none" strike="noStrike" kern="1200" cap="none" spc="0" baseline="0">
                    <a:solidFill>
                      <a:srgbClr val="FF0000"/>
                    </a:solidFill>
                    <a:uFillTx/>
                    <a:latin typeface="Cambria Math" pitchFamily="18"/>
                    <a:ea typeface="Cambria Math" pitchFamily="18"/>
                  </a:rPr>
                  <a:t> </a:t>
                </a:r>
              </a:p>
            </p:txBody>
          </p:sp>
        </mc:Choice>
        <mc:Fallback>
          <p:sp>
            <p:nvSpPr>
              <p:cNvPr id="17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3703" y="2865116"/>
                <a:ext cx="432044" cy="70788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8"/>
              <p:cNvSpPr txBox="1"/>
              <p:nvPr/>
            </p:nvSpPr>
            <p:spPr>
              <a:xfrm>
                <a:off x="1936744" y="3663543"/>
                <a:ext cx="625303" cy="62407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200" b="1" i="0" u="none" strike="noStrike" kern="1200" cap="none" spc="0" baseline="0">
                    <a:solidFill>
                      <a:srgbClr val="FF0000"/>
                    </a:solidFill>
                    <a:uFillTx/>
                    <a:latin typeface="Cambria Math" pitchFamily="18"/>
                    <a:ea typeface="Cambria Math" pitchFamily="18"/>
                  </a:rPr>
                  <a:t> </a:t>
                </a:r>
              </a:p>
            </p:txBody>
          </p:sp>
        </mc:Choice>
        <mc:Fallback>
          <p:sp>
            <p:nvSpPr>
              <p:cNvPr id="18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6744" y="3663543"/>
                <a:ext cx="625303" cy="624078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9"/>
              <p:cNvSpPr txBox="1"/>
              <p:nvPr/>
            </p:nvSpPr>
            <p:spPr>
              <a:xfrm>
                <a:off x="2254471" y="4412236"/>
                <a:ext cx="432044" cy="62581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3200" b="1" i="0" u="none" strike="noStrike" kern="1200" cap="none" spc="0" baseline="0">
                    <a:solidFill>
                      <a:srgbClr val="FF0000"/>
                    </a:solidFill>
                    <a:uFillTx/>
                    <a:latin typeface="Cambria Math" pitchFamily="18"/>
                    <a:ea typeface="Cambria Math" pitchFamily="18"/>
                  </a:rPr>
                  <a:t> </a:t>
                </a:r>
              </a:p>
            </p:txBody>
          </p:sp>
        </mc:Choice>
        <mc:Fallback>
          <p:sp>
            <p:nvSpPr>
              <p:cNvPr id="19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4471" y="4412236"/>
                <a:ext cx="432044" cy="62581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21"/>
              <p:cNvSpPr txBox="1"/>
              <p:nvPr/>
            </p:nvSpPr>
            <p:spPr>
              <a:xfrm>
                <a:off x="2254471" y="5107381"/>
                <a:ext cx="432044" cy="62587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200" b="1" i="0" u="none" strike="noStrike" kern="1200" cap="none" spc="0" baseline="0">
                    <a:solidFill>
                      <a:srgbClr val="FF0000"/>
                    </a:solidFill>
                    <a:uFillTx/>
                    <a:latin typeface="Cambria Math" pitchFamily="18"/>
                    <a:ea typeface="Cambria Math" pitchFamily="18"/>
                  </a:rPr>
                  <a:t> </a:t>
                </a:r>
              </a:p>
            </p:txBody>
          </p:sp>
        </mc:Choice>
        <mc:Fallback>
          <p:sp>
            <p:nvSpPr>
              <p:cNvPr id="20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4471" y="5107381"/>
                <a:ext cx="432044" cy="625879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2"/>
              <p:cNvSpPr txBox="1"/>
              <p:nvPr/>
            </p:nvSpPr>
            <p:spPr>
              <a:xfrm>
                <a:off x="6336197" y="2226445"/>
                <a:ext cx="432044" cy="62407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400" b="1" i="0" u="none" strike="noStrike" kern="1200" cap="none" spc="0" baseline="0">
                    <a:solidFill>
                      <a:srgbClr val="FF0000"/>
                    </a:solidFill>
                    <a:uFillTx/>
                    <a:latin typeface="Cambria Math" pitchFamily="18"/>
                    <a:ea typeface="Cambria Math" pitchFamily="18"/>
                  </a:rPr>
                  <a:t> </a:t>
                </a:r>
              </a:p>
            </p:txBody>
          </p:sp>
        </mc:Choice>
        <mc:Fallback>
          <p:sp>
            <p:nvSpPr>
              <p:cNvPr id="21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6197" y="2226445"/>
                <a:ext cx="432044" cy="624078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3"/>
              <p:cNvSpPr txBox="1"/>
              <p:nvPr/>
            </p:nvSpPr>
            <p:spPr>
              <a:xfrm>
                <a:off x="6242078" y="2873520"/>
                <a:ext cx="504053" cy="707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000" b="1" i="0" u="none" strike="noStrike" kern="1200" cap="none" spc="0" baseline="0">
                    <a:solidFill>
                      <a:srgbClr val="FF0000"/>
                    </a:solidFill>
                    <a:uFillTx/>
                    <a:latin typeface="Cambria Math" pitchFamily="18"/>
                    <a:ea typeface="Cambria Math" pitchFamily="18"/>
                  </a:rPr>
                  <a:t> </a:t>
                </a:r>
              </a:p>
            </p:txBody>
          </p:sp>
        </mc:Choice>
        <mc:Fallback>
          <p:sp>
            <p:nvSpPr>
              <p:cNvPr id="22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2078" y="2873520"/>
                <a:ext cx="504053" cy="70788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4"/>
              <p:cNvSpPr txBox="1"/>
              <p:nvPr/>
            </p:nvSpPr>
            <p:spPr>
              <a:xfrm>
                <a:off x="6300188" y="3585206"/>
                <a:ext cx="504053" cy="707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000" b="1" i="0" u="none" strike="noStrike" kern="1200" cap="none" spc="0" baseline="0">
                    <a:solidFill>
                      <a:srgbClr val="FF0000"/>
                    </a:solidFill>
                    <a:uFillTx/>
                    <a:latin typeface="Cambria Math" pitchFamily="18"/>
                    <a:ea typeface="Cambria Math" pitchFamily="18"/>
                  </a:rPr>
                  <a:t> </a:t>
                </a:r>
              </a:p>
            </p:txBody>
          </p:sp>
        </mc:Choice>
        <mc:Fallback>
          <p:sp>
            <p:nvSpPr>
              <p:cNvPr id="23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88" y="3585206"/>
                <a:ext cx="504053" cy="70788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5"/>
              <p:cNvSpPr txBox="1"/>
              <p:nvPr/>
            </p:nvSpPr>
            <p:spPr>
              <a:xfrm>
                <a:off x="6372197" y="4389083"/>
                <a:ext cx="360035" cy="62407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200" b="1" i="0" u="none" strike="noStrike" kern="1200" cap="none" spc="0" baseline="0">
                    <a:solidFill>
                      <a:srgbClr val="FF0000"/>
                    </a:solidFill>
                    <a:uFillTx/>
                    <a:latin typeface="Cambria Math" pitchFamily="18"/>
                    <a:ea typeface="Cambria Math" pitchFamily="18"/>
                  </a:rPr>
                  <a:t> </a:t>
                </a:r>
              </a:p>
            </p:txBody>
          </p:sp>
        </mc:Choice>
        <mc:Fallback>
          <p:sp>
            <p:nvSpPr>
              <p:cNvPr id="24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197" y="4389083"/>
                <a:ext cx="360035" cy="624078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6"/>
              <p:cNvSpPr txBox="1"/>
              <p:nvPr/>
            </p:nvSpPr>
            <p:spPr>
              <a:xfrm>
                <a:off x="6372197" y="5038051"/>
                <a:ext cx="432044" cy="707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b="1" i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4000" b="1" i="0" u="none" strike="noStrike" kern="1200" cap="none" spc="0" baseline="0">
                    <a:solidFill>
                      <a:srgbClr val="FF0000"/>
                    </a:solidFill>
                    <a:uFillTx/>
                    <a:latin typeface="Cambria Math" pitchFamily="18"/>
                    <a:ea typeface="Cambria Math" pitchFamily="18"/>
                  </a:rPr>
                  <a:t> </a:t>
                </a:r>
              </a:p>
            </p:txBody>
          </p:sp>
        </mc:Choice>
        <mc:Fallback>
          <p:sp>
            <p:nvSpPr>
              <p:cNvPr id="25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197" y="5038051"/>
                <a:ext cx="432044" cy="70788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16" grpId="0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 noGrp="1"/>
          </p:cNvSpPr>
          <p:nvPr>
            <p:ph type="title"/>
          </p:nvPr>
        </p:nvSpPr>
        <p:spPr/>
        <p:txBody>
          <a:bodyPr anchorCtr="0"/>
          <a:lstStyle/>
          <a:p>
            <a:pPr lvl="0" algn="l"/>
            <a:r>
              <a:rPr lang="cs-CZ" sz="3600">
                <a:effectLst>
                  <a:outerShdw dist="38096" dir="2700000">
                    <a:srgbClr val="000000"/>
                  </a:outerShdw>
                </a:effectLst>
              </a:rPr>
              <a:t>Opakování – převody jednotek času</a:t>
            </a:r>
            <a:endParaRPr lang="cs-CZ" sz="3600"/>
          </a:p>
        </p:txBody>
      </p:sp>
      <p:grpSp>
        <p:nvGrpSpPr>
          <p:cNvPr id="3" name="Skupina 19"/>
          <p:cNvGrpSpPr/>
          <p:nvPr/>
        </p:nvGrpSpPr>
        <p:grpSpPr>
          <a:xfrm>
            <a:off x="539550" y="1258699"/>
            <a:ext cx="5616629" cy="4279043"/>
            <a:chOff x="539550" y="1258699"/>
            <a:chExt cx="5616629" cy="4279043"/>
          </a:xfrm>
        </p:grpSpPr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4" name="TextovéPole 9"/>
                <p:cNvSpPr txBox="1"/>
                <p:nvPr/>
              </p:nvSpPr>
              <p:spPr>
                <a:xfrm>
                  <a:off x="539550" y="1916829"/>
                  <a:ext cx="1074520" cy="670566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none" lIns="91440" tIns="45720" rIns="91440" bIns="45720" anchor="t" anchorCtr="0" compatLnSpc="1">
                  <a:spAutoFit/>
                </a:bodyPr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b="1" i="0">
                                <a:latin typeface="Cambria Math"/>
                              </a:rPr>
                              <m:t>𝟏𝟎</m:t>
                            </m:r>
                          </m:den>
                        </m:f>
                        <m:r>
                          <a:rPr lang="cs-CZ" b="0" i="0">
                            <a:latin typeface="Cambria Math"/>
                          </a:rPr>
                          <m:t> </m:t>
                        </m:r>
                        <m:r>
                          <a:rPr lang="cs-CZ" b="1" i="1">
                            <a:latin typeface="Cambria Math"/>
                          </a:rPr>
                          <m:t>𝒉</m:t>
                        </m:r>
                        <m:r>
                          <a:rPr lang="cs-CZ" b="0" i="0">
                            <a:latin typeface="Cambria Math"/>
                          </a:rPr>
                          <m:t>=</m:t>
                        </m:r>
                      </m:oMath>
                    </m:oMathPara>
                  </a14:m>
                  <a:endParaRPr lang="cs-CZ" sz="2400" b="1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endParaRPr>
                </a:p>
              </p:txBody>
            </p:sp>
          </mc:Choice>
          <mc:Fallback>
            <p:sp>
              <p:nvSpPr>
                <p:cNvPr id="4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39550" y="1916829"/>
                  <a:ext cx="1074520" cy="670566"/>
                </a:xfrm>
                <a:prstGeom prst="rect">
                  <a:avLst/>
                </a:prstGeom>
                <a:blipFill rotWithShape="1">
                  <a:blip r:embed="rId2" cstate="print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5" name="TextovéPole 11"/>
            <p:cNvSpPr txBox="1"/>
            <p:nvPr/>
          </p:nvSpPr>
          <p:spPr>
            <a:xfrm>
              <a:off x="539550" y="1258699"/>
              <a:ext cx="3312368" cy="52321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800" b="0" i="1" u="sng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Převeď na minuty:</a:t>
              </a:r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6" name="TextovéPole 12"/>
                <p:cNvSpPr txBox="1"/>
                <p:nvPr/>
              </p:nvSpPr>
              <p:spPr>
                <a:xfrm>
                  <a:off x="539550" y="2852937"/>
                  <a:ext cx="1440161" cy="67050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0" compatLnSpc="1">
                  <a:spAutoFit/>
                </a:bodyPr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>
                                <a:latin typeface="Cambria Math"/>
                              </a:rPr>
                              <m:t>𝟑</m:t>
                            </m:r>
                          </m:num>
                          <m:den>
                            <m:r>
                              <a:rPr lang="cs-CZ" b="1" i="0">
                                <a:latin typeface="Cambria Math"/>
                              </a:rPr>
                              <m:t>𝟓</m:t>
                            </m:r>
                          </m:den>
                        </m:f>
                        <m:r>
                          <a:rPr lang="cs-CZ" b="0" i="0">
                            <a:latin typeface="Cambria Math"/>
                          </a:rPr>
                          <m:t> </m:t>
                        </m:r>
                        <m:r>
                          <a:rPr lang="cs-CZ" b="1" i="1">
                            <a:latin typeface="Cambria Math"/>
                          </a:rPr>
                          <m:t>𝒉</m:t>
                        </m:r>
                        <m:r>
                          <a:rPr lang="cs-CZ" b="0" i="0">
                            <a:latin typeface="Cambria Math"/>
                          </a:rPr>
                          <m:t>=</m:t>
                        </m:r>
                      </m:oMath>
                    </m:oMathPara>
                  </a14:m>
                  <a:endParaRPr lang="cs-CZ" sz="2400" b="1" i="0" u="none" strike="noStrike" kern="1200" cap="none" spc="0" baseline="0">
                    <a:solidFill>
                      <a:srgbClr val="000000"/>
                    </a:solidFill>
                    <a:uFillTx/>
                    <a:latin typeface="Cambria Math" pitchFamily="18"/>
                    <a:ea typeface="Cambria Math" pitchFamily="18"/>
                  </a:endParaRPr>
                </a:p>
              </p:txBody>
            </p:sp>
          </mc:Choice>
          <mc:Fallback>
            <p:sp>
              <p:nvSpPr>
                <p:cNvPr id="6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39550" y="2852937"/>
                  <a:ext cx="1440161" cy="670502"/>
                </a:xfrm>
                <a:prstGeom prst="rect">
                  <a:avLst/>
                </a:prstGeom>
                <a:blipFill rotWithShape="1">
                  <a:blip r:embed="rId3" cstate="print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7" name="TextovéPole 13"/>
                <p:cNvSpPr txBox="1"/>
                <p:nvPr/>
              </p:nvSpPr>
              <p:spPr>
                <a:xfrm>
                  <a:off x="539550" y="3861044"/>
                  <a:ext cx="1152125" cy="670566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0" compatLnSpc="1">
                  <a:spAutoFit/>
                </a:bodyPr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>
                                <a:latin typeface="Cambria Math"/>
                              </a:rPr>
                              <m:t>𝟐</m:t>
                            </m:r>
                          </m:num>
                          <m:den>
                            <m:r>
                              <a:rPr lang="cs-CZ" b="1" i="0">
                                <a:latin typeface="Cambria Math"/>
                              </a:rPr>
                              <m:t>𝟑</m:t>
                            </m:r>
                          </m:den>
                        </m:f>
                        <m:r>
                          <a:rPr lang="cs-CZ" b="0" i="0">
                            <a:latin typeface="Cambria Math"/>
                          </a:rPr>
                          <m:t> </m:t>
                        </m:r>
                        <m:r>
                          <a:rPr lang="cs-CZ" b="1" i="1">
                            <a:latin typeface="Cambria Math"/>
                          </a:rPr>
                          <m:t>𝒉</m:t>
                        </m:r>
                        <m:r>
                          <a:rPr lang="cs-CZ" b="0" i="0">
                            <a:latin typeface="Cambria Math"/>
                          </a:rPr>
                          <m:t>=</m:t>
                        </m:r>
                      </m:oMath>
                    </m:oMathPara>
                  </a14:m>
                  <a:endParaRPr lang="cs-CZ" sz="2400" b="1" i="0" u="none" strike="noStrike" kern="1200" cap="none" spc="0" baseline="0">
                    <a:solidFill>
                      <a:srgbClr val="000000"/>
                    </a:solidFill>
                    <a:uFillTx/>
                    <a:latin typeface="Cambria Math" pitchFamily="18"/>
                    <a:ea typeface="Cambria Math" pitchFamily="18"/>
                  </a:endParaRPr>
                </a:p>
              </p:txBody>
            </p:sp>
          </mc:Choice>
          <mc:Fallback>
            <p:sp>
              <p:nvSpPr>
                <p:cNvPr id="7" name="TextovéPole 1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39550" y="3861044"/>
                  <a:ext cx="1152125" cy="670566"/>
                </a:xfrm>
                <a:prstGeom prst="rect">
                  <a:avLst/>
                </a:prstGeom>
                <a:blipFill rotWithShape="1">
                  <a:blip r:embed="rId4" cstate="print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8" name="TextovéPole 14"/>
                <p:cNvSpPr txBox="1"/>
                <p:nvPr/>
              </p:nvSpPr>
              <p:spPr>
                <a:xfrm>
                  <a:off x="539550" y="4869161"/>
                  <a:ext cx="1152125" cy="66858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0" compatLnSpc="1">
                  <a:spAutoFit/>
                </a:bodyPr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>
                                <a:latin typeface="Cambria Math"/>
                              </a:rPr>
                              <m:t>𝟕</m:t>
                            </m:r>
                          </m:num>
                          <m:den>
                            <m:r>
                              <a:rPr lang="cs-CZ" b="1" i="0">
                                <a:latin typeface="Cambria Math"/>
                              </a:rPr>
                              <m:t>𝟔</m:t>
                            </m:r>
                          </m:den>
                        </m:f>
                        <m:r>
                          <a:rPr lang="cs-CZ" b="0" i="0">
                            <a:latin typeface="Cambria Math"/>
                          </a:rPr>
                          <m:t> </m:t>
                        </m:r>
                        <m:r>
                          <a:rPr lang="cs-CZ" b="1" i="1">
                            <a:latin typeface="Cambria Math"/>
                          </a:rPr>
                          <m:t>𝒉</m:t>
                        </m:r>
                        <m:r>
                          <a:rPr lang="cs-CZ" b="0" i="0">
                            <a:latin typeface="Cambria Math"/>
                          </a:rPr>
                          <m:t>=</m:t>
                        </m:r>
                      </m:oMath>
                    </m:oMathPara>
                  </a14:m>
                  <a:endParaRPr lang="cs-CZ" sz="2400" b="1" i="0" u="none" strike="noStrike" kern="1200" cap="none" spc="0" baseline="0">
                    <a:solidFill>
                      <a:srgbClr val="000000"/>
                    </a:solidFill>
                    <a:uFillTx/>
                    <a:latin typeface="Cambria Math" pitchFamily="18"/>
                    <a:ea typeface="Cambria Math" pitchFamily="18"/>
                  </a:endParaRPr>
                </a:p>
              </p:txBody>
            </p:sp>
          </mc:Choice>
          <mc:Fallback>
            <p:sp>
              <p:nvSpPr>
                <p:cNvPr id="8" name="TextovéPole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39550" y="4869161"/>
                  <a:ext cx="1152125" cy="668581"/>
                </a:xfrm>
                <a:prstGeom prst="rect">
                  <a:avLst/>
                </a:prstGeom>
                <a:blipFill rotWithShape="1">
                  <a:blip r:embed="rId5" cstate="print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9" name="TextovéPole 15"/>
                <p:cNvSpPr txBox="1"/>
                <p:nvPr/>
              </p:nvSpPr>
              <p:spPr>
                <a:xfrm>
                  <a:off x="4572000" y="1887339"/>
                  <a:ext cx="1296143" cy="67479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0" compatLnSpc="1">
                  <a:spAutoFit/>
                </a:bodyPr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>
                                <a:latin typeface="Cambria Math"/>
                              </a:rPr>
                              <m:t>𝟓</m:t>
                            </m:r>
                          </m:num>
                          <m:den>
                            <m:r>
                              <a:rPr lang="cs-CZ" b="1" i="0">
                                <a:latin typeface="Cambria Math"/>
                              </a:rPr>
                              <m:t>𝟏𝟐</m:t>
                            </m:r>
                          </m:den>
                        </m:f>
                        <m:r>
                          <a:rPr lang="cs-CZ" b="0" i="0">
                            <a:latin typeface="Cambria Math"/>
                          </a:rPr>
                          <m:t> </m:t>
                        </m:r>
                        <m:r>
                          <a:rPr lang="cs-CZ" b="1" i="1">
                            <a:latin typeface="Cambria Math"/>
                          </a:rPr>
                          <m:t>𝒉</m:t>
                        </m:r>
                        <m:r>
                          <a:rPr lang="cs-CZ" b="0" i="0">
                            <a:latin typeface="Cambria Math"/>
                          </a:rPr>
                          <m:t>=</m:t>
                        </m:r>
                      </m:oMath>
                    </m:oMathPara>
                  </a14:m>
                  <a:endParaRPr lang="cs-CZ" sz="2400" b="1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endParaRPr>
                </a:p>
              </p:txBody>
            </p:sp>
          </mc:Choice>
          <mc:Fallback>
            <p:sp>
              <p:nvSpPr>
                <p:cNvPr id="9" name="TextovéPole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572000" y="1887339"/>
                  <a:ext cx="1296143" cy="674799"/>
                </a:xfrm>
                <a:prstGeom prst="rect">
                  <a:avLst/>
                </a:prstGeom>
                <a:blipFill rotWithShape="1">
                  <a:blip r:embed="rId6" cstate="print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0" name="TextovéPole 16"/>
                <p:cNvSpPr txBox="1"/>
                <p:nvPr/>
              </p:nvSpPr>
              <p:spPr>
                <a:xfrm>
                  <a:off x="4572000" y="2855305"/>
                  <a:ext cx="1368152" cy="670566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0" compatLnSpc="1">
                  <a:spAutoFit/>
                </a:bodyPr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>
                                <a:latin typeface="Cambria Math"/>
                              </a:rPr>
                              <m:t>𝟏</m:t>
                            </m:r>
                            <m:r>
                              <a:rPr lang="cs-CZ" b="1" i="0">
                                <a:latin typeface="Cambria Math"/>
                              </a:rPr>
                              <m:t>𝟗</m:t>
                            </m:r>
                          </m:num>
                          <m:den>
                            <m:r>
                              <a:rPr lang="cs-CZ" b="1" i="0">
                                <a:latin typeface="Cambria Math"/>
                              </a:rPr>
                              <m:t>𝟔𝟎</m:t>
                            </m:r>
                          </m:den>
                        </m:f>
                        <m:r>
                          <a:rPr lang="cs-CZ" b="0" i="0">
                            <a:latin typeface="Cambria Math"/>
                          </a:rPr>
                          <m:t> </m:t>
                        </m:r>
                        <m:r>
                          <a:rPr lang="cs-CZ" b="1" i="1">
                            <a:latin typeface="Cambria Math"/>
                          </a:rPr>
                          <m:t>𝒉</m:t>
                        </m:r>
                        <m:r>
                          <a:rPr lang="cs-CZ" b="0" i="0">
                            <a:latin typeface="Cambria Math"/>
                          </a:rPr>
                          <m:t>=</m:t>
                        </m:r>
                      </m:oMath>
                    </m:oMathPara>
                  </a14:m>
                  <a:endParaRPr lang="cs-CZ" sz="2400" b="1" i="0" u="none" strike="noStrike" kern="1200" cap="none" spc="0" baseline="0">
                    <a:solidFill>
                      <a:srgbClr val="000000"/>
                    </a:solidFill>
                    <a:uFillTx/>
                    <a:latin typeface="Cambria Math" pitchFamily="18"/>
                    <a:ea typeface="Cambria Math" pitchFamily="18"/>
                  </a:endParaRPr>
                </a:p>
              </p:txBody>
            </p:sp>
          </mc:Choice>
          <mc:Fallback>
            <p:sp>
              <p:nvSpPr>
                <p:cNvPr id="10" name="TextovéPole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572000" y="2855305"/>
                  <a:ext cx="1368152" cy="670566"/>
                </a:xfrm>
                <a:prstGeom prst="rect">
                  <a:avLst/>
                </a:prstGeom>
                <a:blipFill rotWithShape="1">
                  <a:blip r:embed="rId7" cstate="print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1" name="TextovéPole 17"/>
                <p:cNvSpPr txBox="1"/>
                <p:nvPr/>
              </p:nvSpPr>
              <p:spPr>
                <a:xfrm>
                  <a:off x="4572000" y="3861044"/>
                  <a:ext cx="1224134" cy="66851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0" compatLnSpc="1">
                  <a:spAutoFit/>
                </a:bodyPr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>
                                <a:latin typeface="Cambria Math"/>
                              </a:rPr>
                              <m:t>𝟗</m:t>
                            </m:r>
                          </m:num>
                          <m:den>
                            <m:r>
                              <a:rPr lang="cs-CZ" b="1" i="0">
                                <a:latin typeface="Cambria Math"/>
                              </a:rPr>
                              <m:t>𝟒</m:t>
                            </m:r>
                          </m:den>
                        </m:f>
                        <m:r>
                          <a:rPr lang="cs-CZ" b="0" i="0">
                            <a:latin typeface="Cambria Math"/>
                          </a:rPr>
                          <m:t> </m:t>
                        </m:r>
                        <m:r>
                          <a:rPr lang="cs-CZ" b="1" i="1">
                            <a:latin typeface="Cambria Math"/>
                          </a:rPr>
                          <m:t>𝒉</m:t>
                        </m:r>
                        <m:r>
                          <a:rPr lang="cs-CZ" b="0" i="0">
                            <a:latin typeface="Cambria Math"/>
                          </a:rPr>
                          <m:t>=</m:t>
                        </m:r>
                      </m:oMath>
                    </m:oMathPara>
                  </a14:m>
                  <a:endParaRPr lang="cs-CZ" sz="2400" b="1" i="0" u="none" strike="noStrike" kern="1200" cap="none" spc="0" baseline="0">
                    <a:solidFill>
                      <a:srgbClr val="000000"/>
                    </a:solidFill>
                    <a:uFillTx/>
                    <a:latin typeface="Cambria Math" pitchFamily="18"/>
                    <a:ea typeface="Cambria Math" pitchFamily="18"/>
                  </a:endParaRPr>
                </a:p>
              </p:txBody>
            </p:sp>
          </mc:Choice>
          <mc:Fallback>
            <p:sp>
              <p:nvSpPr>
                <p:cNvPr id="11" name="TextovéPole 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572000" y="3861044"/>
                  <a:ext cx="1224134" cy="668517"/>
                </a:xfrm>
                <a:prstGeom prst="rect">
                  <a:avLst/>
                </a:prstGeom>
                <a:blipFill rotWithShape="1">
                  <a:blip r:embed="rId8" cstate="print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2" name="TextovéPole 18"/>
            <p:cNvSpPr txBox="1"/>
            <p:nvPr/>
          </p:nvSpPr>
          <p:spPr>
            <a:xfrm>
              <a:off x="4572000" y="5029007"/>
              <a:ext cx="1584179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mbria Math" pitchFamily="18"/>
                  <a:ea typeface="Cambria Math" pitchFamily="18"/>
                </a:rPr>
                <a:t>0,75 h =</a:t>
              </a:r>
            </a:p>
          </p:txBody>
        </p:sp>
      </p:grpSp>
      <p:sp>
        <p:nvSpPr>
          <p:cNvPr id="13" name="TextovéPole 20"/>
          <p:cNvSpPr txBox="1"/>
          <p:nvPr/>
        </p:nvSpPr>
        <p:spPr>
          <a:xfrm>
            <a:off x="1511658" y="1993904"/>
            <a:ext cx="1008107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mbria Math" pitchFamily="18"/>
                <a:ea typeface="Cambria Math" pitchFamily="18"/>
              </a:rPr>
              <a:t>6 min</a:t>
            </a:r>
          </a:p>
        </p:txBody>
      </p:sp>
      <p:sp>
        <p:nvSpPr>
          <p:cNvPr id="14" name="TextovéPole 21"/>
          <p:cNvSpPr txBox="1"/>
          <p:nvPr/>
        </p:nvSpPr>
        <p:spPr>
          <a:xfrm>
            <a:off x="1547658" y="2913388"/>
            <a:ext cx="1368152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mbria Math" pitchFamily="18"/>
                <a:ea typeface="Cambria Math" pitchFamily="18"/>
              </a:rPr>
              <a:t>36 min</a:t>
            </a:r>
          </a:p>
        </p:txBody>
      </p:sp>
      <p:sp>
        <p:nvSpPr>
          <p:cNvPr id="15" name="TextovéPole 22"/>
          <p:cNvSpPr txBox="1"/>
          <p:nvPr/>
        </p:nvSpPr>
        <p:spPr>
          <a:xfrm>
            <a:off x="1428301" y="3915579"/>
            <a:ext cx="1368152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mbria Math" pitchFamily="18"/>
                <a:ea typeface="Cambria Math" pitchFamily="18"/>
              </a:rPr>
              <a:t>40 min</a:t>
            </a:r>
          </a:p>
        </p:txBody>
      </p:sp>
      <p:sp>
        <p:nvSpPr>
          <p:cNvPr id="16" name="TextovéPole 23"/>
          <p:cNvSpPr txBox="1"/>
          <p:nvPr/>
        </p:nvSpPr>
        <p:spPr>
          <a:xfrm>
            <a:off x="1441908" y="4946794"/>
            <a:ext cx="1440161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mbria Math" pitchFamily="18"/>
                <a:ea typeface="Cambria Math" pitchFamily="18"/>
              </a:rPr>
              <a:t>70 min =</a:t>
            </a:r>
          </a:p>
        </p:txBody>
      </p:sp>
      <p:sp>
        <p:nvSpPr>
          <p:cNvPr id="17" name="TextovéPole 24"/>
          <p:cNvSpPr txBox="1"/>
          <p:nvPr/>
        </p:nvSpPr>
        <p:spPr>
          <a:xfrm>
            <a:off x="2796454" y="4939451"/>
            <a:ext cx="1692188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mbria Math" pitchFamily="18"/>
                <a:ea typeface="Cambria Math" pitchFamily="18"/>
              </a:rPr>
              <a:t>1 h 10 min</a:t>
            </a:r>
          </a:p>
        </p:txBody>
      </p:sp>
      <p:sp>
        <p:nvSpPr>
          <p:cNvPr id="18" name="TextovéPole 25"/>
          <p:cNvSpPr txBox="1"/>
          <p:nvPr/>
        </p:nvSpPr>
        <p:spPr>
          <a:xfrm>
            <a:off x="5652116" y="1993904"/>
            <a:ext cx="1692188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mbria Math" pitchFamily="18"/>
                <a:ea typeface="Cambria Math" pitchFamily="18"/>
              </a:rPr>
              <a:t>25 min</a:t>
            </a:r>
          </a:p>
        </p:txBody>
      </p:sp>
      <p:sp>
        <p:nvSpPr>
          <p:cNvPr id="19" name="TextovéPole 26"/>
          <p:cNvSpPr txBox="1"/>
          <p:nvPr/>
        </p:nvSpPr>
        <p:spPr>
          <a:xfrm>
            <a:off x="5601422" y="2913388"/>
            <a:ext cx="1440161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mbria Math" pitchFamily="18"/>
                <a:ea typeface="Cambria Math" pitchFamily="18"/>
              </a:rPr>
              <a:t>19 min</a:t>
            </a:r>
          </a:p>
        </p:txBody>
      </p:sp>
      <p:sp>
        <p:nvSpPr>
          <p:cNvPr id="20" name="TextovéPole 27"/>
          <p:cNvSpPr txBox="1"/>
          <p:nvPr/>
        </p:nvSpPr>
        <p:spPr>
          <a:xfrm>
            <a:off x="5508107" y="3915579"/>
            <a:ext cx="1728188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mbria Math" pitchFamily="18"/>
                <a:ea typeface="Cambria Math" pitchFamily="18"/>
              </a:rPr>
              <a:t>135 min =</a:t>
            </a:r>
          </a:p>
        </p:txBody>
      </p:sp>
      <p:sp>
        <p:nvSpPr>
          <p:cNvPr id="21" name="TextovéPole 28"/>
          <p:cNvSpPr txBox="1"/>
          <p:nvPr/>
        </p:nvSpPr>
        <p:spPr>
          <a:xfrm>
            <a:off x="7020269" y="3915579"/>
            <a:ext cx="1800197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mbria Math" pitchFamily="18"/>
                <a:ea typeface="Cambria Math" pitchFamily="18"/>
              </a:rPr>
              <a:t>2 h 15 min</a:t>
            </a:r>
          </a:p>
        </p:txBody>
      </p:sp>
      <p:sp>
        <p:nvSpPr>
          <p:cNvPr id="22" name="TextovéPole 29"/>
          <p:cNvSpPr txBox="1"/>
          <p:nvPr/>
        </p:nvSpPr>
        <p:spPr>
          <a:xfrm>
            <a:off x="5671081" y="4998229"/>
            <a:ext cx="1440161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mbria Math" pitchFamily="18"/>
                <a:ea typeface="Cambria Math" pitchFamily="18"/>
              </a:rPr>
              <a:t>45 min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 noGrp="1"/>
          </p:cNvSpPr>
          <p:nvPr>
            <p:ph type="title"/>
          </p:nvPr>
        </p:nvSpPr>
        <p:spPr>
          <a:xfrm>
            <a:off x="467541" y="260649"/>
            <a:ext cx="8229600" cy="1143000"/>
          </a:xfrm>
        </p:spPr>
        <p:txBody>
          <a:bodyPr anchorCtr="0"/>
          <a:lstStyle/>
          <a:p>
            <a:pPr lvl="0" algn="l"/>
            <a:r>
              <a:rPr lang="cs-CZ" sz="2200"/>
              <a:t/>
            </a:r>
            <a:br>
              <a:rPr lang="cs-CZ" sz="2200"/>
            </a:br>
            <a:r>
              <a:rPr lang="cs-CZ" sz="2400" b="1"/>
              <a:t>Traktorem starší výroby je pole obděláno za 15 hodin. Novější a výkonnější traktor pole stejné rozlohy obdělá za 10 hodin. Za jak dlouho by pole obdělaly oba traktory zároveň?</a:t>
            </a:r>
            <a:br>
              <a:rPr lang="cs-CZ" sz="2400" b="1"/>
            </a:br>
            <a:endParaRPr lang="cs-CZ" sz="2400" b="1"/>
          </a:p>
        </p:txBody>
      </p:sp>
      <p:sp>
        <p:nvSpPr>
          <p:cNvPr id="3" name="TextovéPole 6"/>
          <p:cNvSpPr txBox="1"/>
          <p:nvPr/>
        </p:nvSpPr>
        <p:spPr>
          <a:xfrm>
            <a:off x="539550" y="1441697"/>
            <a:ext cx="1008107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Zápis:</a:t>
            </a:r>
          </a:p>
        </p:txBody>
      </p:sp>
      <p:sp>
        <p:nvSpPr>
          <p:cNvPr id="4" name="TextovéPole 7"/>
          <p:cNvSpPr txBox="1"/>
          <p:nvPr/>
        </p:nvSpPr>
        <p:spPr>
          <a:xfrm>
            <a:off x="539550" y="1903369"/>
            <a:ext cx="2808314" cy="83099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Starý traktor …………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Nový traktor …………</a:t>
            </a:r>
          </a:p>
        </p:txBody>
      </p:sp>
      <p:sp>
        <p:nvSpPr>
          <p:cNvPr id="5" name="TextovéPole 8"/>
          <p:cNvSpPr txBox="1"/>
          <p:nvPr/>
        </p:nvSpPr>
        <p:spPr>
          <a:xfrm>
            <a:off x="3131838" y="1903369"/>
            <a:ext cx="1368152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za 15 h</a:t>
            </a:r>
          </a:p>
        </p:txBody>
      </p:sp>
      <p:sp>
        <p:nvSpPr>
          <p:cNvPr id="6" name="TextovéPole 9"/>
          <p:cNvSpPr txBox="1"/>
          <p:nvPr/>
        </p:nvSpPr>
        <p:spPr>
          <a:xfrm>
            <a:off x="3117811" y="2272695"/>
            <a:ext cx="1242139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za 10 h</a:t>
            </a:r>
          </a:p>
        </p:txBody>
      </p:sp>
      <p:sp>
        <p:nvSpPr>
          <p:cNvPr id="7" name="TextovéPole 10"/>
          <p:cNvSpPr txBox="1"/>
          <p:nvPr/>
        </p:nvSpPr>
        <p:spPr>
          <a:xfrm>
            <a:off x="539550" y="2734357"/>
            <a:ext cx="3132350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Společně ……….. za x h</a:t>
            </a:r>
          </a:p>
        </p:txBody>
      </p:sp>
      <p:sp>
        <p:nvSpPr>
          <p:cNvPr id="8" name="Obdélník 11"/>
          <p:cNvSpPr/>
          <p:nvPr/>
        </p:nvSpPr>
        <p:spPr>
          <a:xfrm>
            <a:off x="683568" y="3675357"/>
            <a:ext cx="3600001" cy="1409821"/>
          </a:xfrm>
          <a:prstGeom prst="rect">
            <a:avLst/>
          </a:prstGeom>
          <a:solidFill>
            <a:srgbClr val="CC6600">
              <a:alpha val="50000"/>
            </a:srgbClr>
          </a:solidFill>
          <a:ln w="25402">
            <a:solidFill>
              <a:srgbClr val="00B05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9" name="TextovéPole 12"/>
          <p:cNvSpPr txBox="1"/>
          <p:nvPr/>
        </p:nvSpPr>
        <p:spPr>
          <a:xfrm>
            <a:off x="539550" y="3189088"/>
            <a:ext cx="3132350" cy="400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Starý traktor za 1 hodinu</a:t>
            </a:r>
          </a:p>
        </p:txBody>
      </p:sp>
      <p:sp>
        <p:nvSpPr>
          <p:cNvPr id="10" name="TextovéPole 14"/>
          <p:cNvSpPr txBox="1"/>
          <p:nvPr/>
        </p:nvSpPr>
        <p:spPr>
          <a:xfrm>
            <a:off x="4788017" y="3196020"/>
            <a:ext cx="2952332" cy="400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Nový traktor za 1 hodinu</a:t>
            </a:r>
          </a:p>
        </p:txBody>
      </p:sp>
      <p:sp>
        <p:nvSpPr>
          <p:cNvPr id="11" name="Obdélník 15"/>
          <p:cNvSpPr/>
          <p:nvPr/>
        </p:nvSpPr>
        <p:spPr>
          <a:xfrm>
            <a:off x="683568" y="3675357"/>
            <a:ext cx="241200" cy="1409821"/>
          </a:xfrm>
          <a:prstGeom prst="rect">
            <a:avLst/>
          </a:prstGeom>
          <a:solidFill>
            <a:srgbClr val="CC6600"/>
          </a:solidFill>
          <a:ln w="25402">
            <a:solidFill>
              <a:srgbClr val="CC66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grpSp>
        <p:nvGrpSpPr>
          <p:cNvPr id="12" name="Skupina 28"/>
          <p:cNvGrpSpPr/>
          <p:nvPr/>
        </p:nvGrpSpPr>
        <p:grpSpPr>
          <a:xfrm>
            <a:off x="1152400" y="3985778"/>
            <a:ext cx="1080116" cy="532665"/>
            <a:chOff x="1152400" y="3985778"/>
            <a:chExt cx="1080116" cy="532665"/>
          </a:xfrm>
        </p:grpSpPr>
        <p:sp>
          <p:nvSpPr>
            <p:cNvPr id="13" name="Čárový popisek 1 16"/>
            <p:cNvSpPr/>
            <p:nvPr/>
          </p:nvSpPr>
          <p:spPr>
            <a:xfrm>
              <a:off x="1162184" y="3985778"/>
              <a:ext cx="846094" cy="532665"/>
            </a:xfrm>
            <a:custGeom>
              <a:avLst/>
              <a:gdLst>
                <a:gd name="f0" fmla="val w"/>
                <a:gd name="f1" fmla="val h"/>
                <a:gd name="f2" fmla="val ss"/>
                <a:gd name="f3" fmla="val 0"/>
                <a:gd name="f4" fmla="val 18750"/>
                <a:gd name="f5" fmla="+- 0 0 8333"/>
                <a:gd name="f6" fmla="val 126079"/>
                <a:gd name="f7" fmla="+- 0 0 48450"/>
                <a:gd name="f8" fmla="abs f0"/>
                <a:gd name="f9" fmla="abs f1"/>
                <a:gd name="f10" fmla="abs f2"/>
                <a:gd name="f11" fmla="?: f8 f0 1"/>
                <a:gd name="f12" fmla="?: f9 f1 1"/>
                <a:gd name="f13" fmla="?: f10 f2 1"/>
                <a:gd name="f14" fmla="*/ f11 1 21600"/>
                <a:gd name="f15" fmla="*/ f12 1 21600"/>
                <a:gd name="f16" fmla="*/ 21600 f11 1"/>
                <a:gd name="f17" fmla="*/ 21600 f12 1"/>
                <a:gd name="f18" fmla="min f15 f14"/>
                <a:gd name="f19" fmla="*/ f16 1 f13"/>
                <a:gd name="f20" fmla="*/ f17 1 f13"/>
                <a:gd name="f21" fmla="val f19"/>
                <a:gd name="f22" fmla="val f20"/>
                <a:gd name="f23" fmla="*/ f3 f18 1"/>
                <a:gd name="f24" fmla="+- f22 0 f3"/>
                <a:gd name="f25" fmla="+- f21 0 f3"/>
                <a:gd name="f26" fmla="*/ f21 f18 1"/>
                <a:gd name="f27" fmla="*/ f22 f18 1"/>
                <a:gd name="f28" fmla="min f25 f24"/>
                <a:gd name="f29" fmla="*/ f28 1 21600"/>
                <a:gd name="f30" fmla="*/ f5 1 f29"/>
                <a:gd name="f31" fmla="*/ f4 1 f29"/>
                <a:gd name="f32" fmla="*/ f7 1 f29"/>
                <a:gd name="f33" fmla="*/ f6 1 f29"/>
                <a:gd name="f34" fmla="*/ f24 f31 1"/>
                <a:gd name="f35" fmla="*/ f25 f30 1"/>
                <a:gd name="f36" fmla="*/ f24 f33 1"/>
                <a:gd name="f37" fmla="*/ f25 f32 1"/>
                <a:gd name="f38" fmla="*/ f34 1 100000"/>
                <a:gd name="f39" fmla="*/ f35 1 100000"/>
                <a:gd name="f40" fmla="*/ f36 1 100000"/>
                <a:gd name="f41" fmla="*/ f37 1 100000"/>
                <a:gd name="f42" fmla="*/ f39 f18 1"/>
                <a:gd name="f43" fmla="*/ f38 f18 1"/>
                <a:gd name="f44" fmla="*/ f41 f18 1"/>
                <a:gd name="f45" fmla="*/ f40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3" t="f23" r="f26" b="f27"/>
              <a:pathLst>
                <a:path>
                  <a:moveTo>
                    <a:pt x="f23" y="f23"/>
                  </a:moveTo>
                  <a:lnTo>
                    <a:pt x="f26" y="f23"/>
                  </a:lnTo>
                  <a:lnTo>
                    <a:pt x="f26" y="f27"/>
                  </a:lnTo>
                  <a:lnTo>
                    <a:pt x="f23" y="f27"/>
                  </a:lnTo>
                  <a:close/>
                </a:path>
                <a:path fill="none">
                  <a:moveTo>
                    <a:pt x="f42" y="f43"/>
                  </a:moveTo>
                  <a:lnTo>
                    <a:pt x="f44" y="f45"/>
                  </a:lnTo>
                </a:path>
              </a:pathLst>
            </a:custGeom>
            <a:solidFill>
              <a:srgbClr val="FFFFFF"/>
            </a:solidFill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4" name="TextovéPole 17"/>
                <p:cNvSpPr txBox="1"/>
                <p:nvPr/>
              </p:nvSpPr>
              <p:spPr>
                <a:xfrm>
                  <a:off x="1152400" y="4009506"/>
                  <a:ext cx="1080116" cy="485198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0" compatLnSpc="1">
                  <a:spAutoFit/>
                </a:bodyPr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14:m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0">
                              <a:latin typeface="Cambria Math"/>
                            </a:rPr>
                            <m:t>15</m:t>
                          </m:r>
                        </m:den>
                      </m:f>
                    </m:oMath>
                  </a14:m>
                  <a:r>
                    <a:rPr lang="cs-CZ" sz="2400" b="0" i="0" u="none" strike="noStrike" kern="1200" cap="none" spc="0" baseline="0">
                      <a:solidFill>
                        <a:srgbClr val="000000"/>
                      </a:solidFill>
                      <a:uFillTx/>
                      <a:latin typeface="Calibri"/>
                    </a:rPr>
                    <a:t> </a:t>
                  </a:r>
                  <a:r>
                    <a:rPr lang="cs-CZ" sz="2000" b="0" i="0" u="none" strike="noStrike" kern="1200" cap="none" spc="0" baseline="0">
                      <a:solidFill>
                        <a:srgbClr val="000000"/>
                      </a:solidFill>
                      <a:uFillTx/>
                      <a:latin typeface="Calibri"/>
                    </a:rPr>
                    <a:t>pole</a:t>
                  </a:r>
                </a:p>
              </p:txBody>
            </p:sp>
          </mc:Choice>
          <mc:Fallback>
            <p:sp>
              <p:nvSpPr>
                <p:cNvPr id="14" name="TextovéPole 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52400" y="4009506"/>
                  <a:ext cx="1080116" cy="485198"/>
                </a:xfrm>
                <a:prstGeom prst="rect">
                  <a:avLst/>
                </a:prstGeom>
                <a:blipFill rotWithShape="1">
                  <a:blip r:embed="rId3" cstate="print"/>
                  <a:stretch>
                    <a:fillRect b="-12658"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5" name="Obdélník 18"/>
          <p:cNvSpPr/>
          <p:nvPr/>
        </p:nvSpPr>
        <p:spPr>
          <a:xfrm>
            <a:off x="4968447" y="3675357"/>
            <a:ext cx="359999" cy="1409821"/>
          </a:xfrm>
          <a:prstGeom prst="rect">
            <a:avLst/>
          </a:prstGeom>
          <a:solidFill>
            <a:srgbClr val="CC6600"/>
          </a:solidFill>
          <a:ln w="25402">
            <a:solidFill>
              <a:srgbClr val="CC66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6" name="Obdélník 13"/>
          <p:cNvSpPr/>
          <p:nvPr/>
        </p:nvSpPr>
        <p:spPr>
          <a:xfrm>
            <a:off x="4968447" y="3675357"/>
            <a:ext cx="3600001" cy="1409821"/>
          </a:xfrm>
          <a:prstGeom prst="rect">
            <a:avLst/>
          </a:prstGeom>
          <a:solidFill>
            <a:srgbClr val="CC6600">
              <a:alpha val="50000"/>
            </a:srgbClr>
          </a:solidFill>
          <a:ln w="25402">
            <a:solidFill>
              <a:srgbClr val="00B05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grpSp>
        <p:nvGrpSpPr>
          <p:cNvPr id="17" name="Skupina 30"/>
          <p:cNvGrpSpPr/>
          <p:nvPr/>
        </p:nvGrpSpPr>
        <p:grpSpPr>
          <a:xfrm>
            <a:off x="5553352" y="4009506"/>
            <a:ext cx="1238591" cy="532665"/>
            <a:chOff x="5553352" y="4009506"/>
            <a:chExt cx="1238591" cy="532665"/>
          </a:xfrm>
        </p:grpSpPr>
        <p:sp>
          <p:nvSpPr>
            <p:cNvPr id="18" name="Čárový popisek 1 21"/>
            <p:cNvSpPr/>
            <p:nvPr/>
          </p:nvSpPr>
          <p:spPr>
            <a:xfrm>
              <a:off x="5580775" y="4009506"/>
              <a:ext cx="914518" cy="532665"/>
            </a:xfrm>
            <a:custGeom>
              <a:avLst/>
              <a:gdLst>
                <a:gd name="f0" fmla="val w"/>
                <a:gd name="f1" fmla="val h"/>
                <a:gd name="f2" fmla="val ss"/>
                <a:gd name="f3" fmla="val 0"/>
                <a:gd name="f4" fmla="val 18750"/>
                <a:gd name="f5" fmla="+- 0 0 8333"/>
                <a:gd name="f6" fmla="val 126079"/>
                <a:gd name="f7" fmla="+- 0 0 48450"/>
                <a:gd name="f8" fmla="abs f0"/>
                <a:gd name="f9" fmla="abs f1"/>
                <a:gd name="f10" fmla="abs f2"/>
                <a:gd name="f11" fmla="?: f8 f0 1"/>
                <a:gd name="f12" fmla="?: f9 f1 1"/>
                <a:gd name="f13" fmla="?: f10 f2 1"/>
                <a:gd name="f14" fmla="*/ f11 1 21600"/>
                <a:gd name="f15" fmla="*/ f12 1 21600"/>
                <a:gd name="f16" fmla="*/ 21600 f11 1"/>
                <a:gd name="f17" fmla="*/ 21600 f12 1"/>
                <a:gd name="f18" fmla="min f15 f14"/>
                <a:gd name="f19" fmla="*/ f16 1 f13"/>
                <a:gd name="f20" fmla="*/ f17 1 f13"/>
                <a:gd name="f21" fmla="val f19"/>
                <a:gd name="f22" fmla="val f20"/>
                <a:gd name="f23" fmla="*/ f3 f18 1"/>
                <a:gd name="f24" fmla="+- f22 0 f3"/>
                <a:gd name="f25" fmla="+- f21 0 f3"/>
                <a:gd name="f26" fmla="*/ f21 f18 1"/>
                <a:gd name="f27" fmla="*/ f22 f18 1"/>
                <a:gd name="f28" fmla="min f25 f24"/>
                <a:gd name="f29" fmla="*/ f28 1 21600"/>
                <a:gd name="f30" fmla="*/ f5 1 f29"/>
                <a:gd name="f31" fmla="*/ f4 1 f29"/>
                <a:gd name="f32" fmla="*/ f7 1 f29"/>
                <a:gd name="f33" fmla="*/ f6 1 f29"/>
                <a:gd name="f34" fmla="*/ f24 f31 1"/>
                <a:gd name="f35" fmla="*/ f25 f30 1"/>
                <a:gd name="f36" fmla="*/ f24 f33 1"/>
                <a:gd name="f37" fmla="*/ f25 f32 1"/>
                <a:gd name="f38" fmla="*/ f34 1 100000"/>
                <a:gd name="f39" fmla="*/ f35 1 100000"/>
                <a:gd name="f40" fmla="*/ f36 1 100000"/>
                <a:gd name="f41" fmla="*/ f37 1 100000"/>
                <a:gd name="f42" fmla="*/ f39 f18 1"/>
                <a:gd name="f43" fmla="*/ f38 f18 1"/>
                <a:gd name="f44" fmla="*/ f41 f18 1"/>
                <a:gd name="f45" fmla="*/ f40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3" t="f23" r="f26" b="f27"/>
              <a:pathLst>
                <a:path>
                  <a:moveTo>
                    <a:pt x="f23" y="f23"/>
                  </a:moveTo>
                  <a:lnTo>
                    <a:pt x="f26" y="f23"/>
                  </a:lnTo>
                  <a:lnTo>
                    <a:pt x="f26" y="f27"/>
                  </a:lnTo>
                  <a:lnTo>
                    <a:pt x="f23" y="f27"/>
                  </a:lnTo>
                  <a:close/>
                </a:path>
                <a:path fill="none">
                  <a:moveTo>
                    <a:pt x="f42" y="f43"/>
                  </a:moveTo>
                  <a:lnTo>
                    <a:pt x="f44" y="f45"/>
                  </a:lnTo>
                </a:path>
              </a:pathLst>
            </a:custGeom>
            <a:solidFill>
              <a:srgbClr val="FFFFFF"/>
            </a:solidFill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9" name="TextovéPole 20"/>
                <p:cNvSpPr txBox="1"/>
                <p:nvPr/>
              </p:nvSpPr>
              <p:spPr>
                <a:xfrm>
                  <a:off x="5553352" y="4033244"/>
                  <a:ext cx="1238591" cy="485198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0" compatLnSpc="1">
                  <a:spAutoFit/>
                </a:bodyPr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14:m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a14:m>
                  <a:r>
                    <a:rPr lang="cs-CZ" sz="2400" b="0" i="0" u="none" strike="noStrike" kern="1200" cap="none" spc="0" baseline="0">
                      <a:solidFill>
                        <a:srgbClr val="000000"/>
                      </a:solidFill>
                      <a:uFillTx/>
                      <a:latin typeface="Calibri"/>
                    </a:rPr>
                    <a:t> </a:t>
                  </a:r>
                  <a:r>
                    <a:rPr lang="cs-CZ" sz="2000" b="0" i="0" u="none" strike="noStrike" kern="1200" cap="none" spc="0" baseline="0">
                      <a:solidFill>
                        <a:srgbClr val="000000"/>
                      </a:solidFill>
                      <a:uFillTx/>
                      <a:latin typeface="Calibri"/>
                    </a:rPr>
                    <a:t>pole</a:t>
                  </a:r>
                </a:p>
              </p:txBody>
            </p:sp>
          </mc:Choice>
          <mc:Fallback>
            <p:sp>
              <p:nvSpPr>
                <p:cNvPr id="19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553352" y="4033244"/>
                  <a:ext cx="1238591" cy="485198"/>
                </a:xfrm>
                <a:prstGeom prst="rect">
                  <a:avLst/>
                </a:prstGeom>
                <a:blipFill rotWithShape="1">
                  <a:blip r:embed="rId4" cstate="print"/>
                  <a:stretch>
                    <a:fillRect b="-12658"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0" name="TextovéPole 22"/>
          <p:cNvSpPr txBox="1"/>
          <p:nvPr/>
        </p:nvSpPr>
        <p:spPr>
          <a:xfrm>
            <a:off x="4866637" y="1368737"/>
            <a:ext cx="904094" cy="4616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za 1 h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3"/>
              <p:cNvSpPr txBox="1"/>
              <p:nvPr/>
            </p:nvSpPr>
            <p:spPr>
              <a:xfrm>
                <a:off x="4249363" y="1827254"/>
                <a:ext cx="1872206" cy="613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…….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pole</a:t>
                </a:r>
              </a:p>
            </p:txBody>
          </p:sp>
        </mc:Choice>
        <mc:Fallback>
          <p:sp>
            <p:nvSpPr>
              <p:cNvPr id="21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9363" y="1827254"/>
                <a:ext cx="1872206" cy="61388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4886" t="-10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4"/>
              <p:cNvSpPr txBox="1"/>
              <p:nvPr/>
            </p:nvSpPr>
            <p:spPr>
              <a:xfrm>
                <a:off x="4226228" y="2195428"/>
                <a:ext cx="2446340" cy="61619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…….…….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pole</a:t>
                </a:r>
              </a:p>
            </p:txBody>
          </p:sp>
        </mc:Choice>
        <mc:Fallback>
          <p:sp>
            <p:nvSpPr>
              <p:cNvPr id="22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6228" y="2195428"/>
                <a:ext cx="2446340" cy="61619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3731" t="-990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5"/>
          <p:cNvSpPr txBox="1"/>
          <p:nvPr/>
        </p:nvSpPr>
        <p:spPr>
          <a:xfrm>
            <a:off x="6732041" y="1368737"/>
            <a:ext cx="1617326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za x h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6"/>
              <p:cNvSpPr txBox="1"/>
              <p:nvPr/>
            </p:nvSpPr>
            <p:spPr>
              <a:xfrm>
                <a:off x="5868143" y="1903369"/>
                <a:ext cx="2122834" cy="58458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……….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pole</a:t>
                </a:r>
              </a:p>
            </p:txBody>
          </p:sp>
        </mc:Choice>
        <mc:Fallback>
          <p:sp>
            <p:nvSpPr>
              <p:cNvPr id="24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3" y="1903369"/>
                <a:ext cx="2122834" cy="58458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l="-4598" t="-125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7"/>
              <p:cNvSpPr txBox="1"/>
              <p:nvPr/>
            </p:nvSpPr>
            <p:spPr>
              <a:xfrm>
                <a:off x="6264188" y="2273619"/>
                <a:ext cx="2304260" cy="58458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…………….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pole</a:t>
                </a:r>
              </a:p>
            </p:txBody>
          </p:sp>
        </mc:Choice>
        <mc:Fallback>
          <p:sp>
            <p:nvSpPr>
              <p:cNvPr id="25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4188" y="2273619"/>
                <a:ext cx="2304260" cy="584585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l="-4233" t="-125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délník 26"/>
          <p:cNvSpPr/>
          <p:nvPr/>
        </p:nvSpPr>
        <p:spPr>
          <a:xfrm>
            <a:off x="4968447" y="3686330"/>
            <a:ext cx="2159995" cy="1398858"/>
          </a:xfrm>
          <a:prstGeom prst="rect">
            <a:avLst/>
          </a:prstGeom>
          <a:solidFill>
            <a:srgbClr val="800000"/>
          </a:solidFill>
          <a:ln w="25402">
            <a:solidFill>
              <a:srgbClr val="8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7" name="Obdélník 25"/>
          <p:cNvSpPr/>
          <p:nvPr/>
        </p:nvSpPr>
        <p:spPr>
          <a:xfrm>
            <a:off x="683568" y="3675357"/>
            <a:ext cx="1439997" cy="1409821"/>
          </a:xfrm>
          <a:prstGeom prst="rect">
            <a:avLst/>
          </a:prstGeom>
          <a:solidFill>
            <a:srgbClr val="663300"/>
          </a:solidFill>
          <a:ln w="25402">
            <a:solidFill>
              <a:srgbClr val="6633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TextovéPole 27"/>
              <p:cNvSpPr txBox="1"/>
              <p:nvPr/>
            </p:nvSpPr>
            <p:spPr>
              <a:xfrm>
                <a:off x="924769" y="4235994"/>
                <a:ext cx="1031525" cy="56489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0">
                              <a:latin typeface="Cambria Math"/>
                            </a:rPr>
                            <m:t>15</m:t>
                          </m:r>
                        </m:den>
                      </m:f>
                    </m:oMath>
                  </m:oMathPara>
                </a14:m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4769" y="4235994"/>
                <a:ext cx="1031525" cy="564898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TextovéPole 28"/>
              <p:cNvSpPr txBox="1"/>
              <p:nvPr/>
            </p:nvSpPr>
            <p:spPr>
              <a:xfrm>
                <a:off x="5527282" y="4212256"/>
                <a:ext cx="830220" cy="56489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7282" y="4212256"/>
                <a:ext cx="830220" cy="564898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ovéPole 29"/>
          <p:cNvSpPr txBox="1"/>
          <p:nvPr/>
        </p:nvSpPr>
        <p:spPr>
          <a:xfrm>
            <a:off x="683568" y="5431755"/>
            <a:ext cx="5087163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Za x hodin má být obděláno celé pole.</a:t>
            </a:r>
          </a:p>
        </p:txBody>
      </p:sp>
      <p:grpSp>
        <p:nvGrpSpPr>
          <p:cNvPr id="31" name="Skupina 32"/>
          <p:cNvGrpSpPr/>
          <p:nvPr/>
        </p:nvGrpSpPr>
        <p:grpSpPr>
          <a:xfrm>
            <a:off x="7128452" y="3675357"/>
            <a:ext cx="1439997" cy="1409821"/>
            <a:chOff x="7128452" y="3675357"/>
            <a:chExt cx="1439997" cy="1409821"/>
          </a:xfrm>
        </p:grpSpPr>
        <p:sp>
          <p:nvSpPr>
            <p:cNvPr id="32" name="Obdélník 33"/>
            <p:cNvSpPr/>
            <p:nvPr/>
          </p:nvSpPr>
          <p:spPr>
            <a:xfrm>
              <a:off x="7128452" y="3675357"/>
              <a:ext cx="1439997" cy="1409821"/>
            </a:xfrm>
            <a:prstGeom prst="rect">
              <a:avLst/>
            </a:prstGeom>
            <a:solidFill>
              <a:srgbClr val="663300"/>
            </a:solidFill>
            <a:ln w="25402">
              <a:solidFill>
                <a:srgbClr val="6633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33" name="TextovéPole 34"/>
                <p:cNvSpPr txBox="1"/>
                <p:nvPr/>
              </p:nvSpPr>
              <p:spPr>
                <a:xfrm>
                  <a:off x="7369652" y="4235994"/>
                  <a:ext cx="1031525" cy="564898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0" compatLnSpc="1">
                  <a:spAutoFit/>
                </a:bodyPr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</m:num>
                          <m:den>
                            <m:r>
                              <a:rPr lang="cs-CZ" i="0">
                                <a:latin typeface="Cambria Math"/>
                              </a:rPr>
                              <m:t>15</m:t>
                            </m:r>
                          </m:den>
                        </m:f>
                      </m:oMath>
                    </m:oMathPara>
                  </a14:m>
                  <a:endParaRPr lang="cs-CZ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alibri"/>
                  </a:endParaRPr>
                </a:p>
              </p:txBody>
            </p:sp>
          </mc:Choice>
          <mc:Fallback>
            <p:sp>
              <p:nvSpPr>
                <p:cNvPr id="33" name="TextovéPole 3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69652" y="4235994"/>
                  <a:ext cx="1031525" cy="564898"/>
                </a:xfrm>
                <a:prstGeom prst="rect">
                  <a:avLst/>
                </a:prstGeom>
                <a:blipFill rotWithShape="1">
                  <a:blip r:embed="rId11" cstate="print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34" name="TextovéPole 35"/>
          <p:cNvSpPr txBox="1"/>
          <p:nvPr/>
        </p:nvSpPr>
        <p:spPr>
          <a:xfrm>
            <a:off x="4355122" y="5893417"/>
            <a:ext cx="1526197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Rovnice: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5" name="TextovéPole 36"/>
              <p:cNvSpPr txBox="1"/>
              <p:nvPr/>
            </p:nvSpPr>
            <p:spPr>
              <a:xfrm>
                <a:off x="5868143" y="5709111"/>
                <a:ext cx="2458785" cy="830293"/>
              </a:xfrm>
              <a:prstGeom prst="rect">
                <a:avLst/>
              </a:prstGeom>
              <a:solidFill>
                <a:srgbClr val="99FF66"/>
              </a:solidFill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i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i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35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3" y="5709111"/>
                <a:ext cx="2458785" cy="830293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 animBg="1"/>
      <p:bldP spid="9" grpId="0"/>
      <p:bldP spid="10" grpId="0"/>
      <p:bldP spid="11" grpId="0" animBg="1"/>
      <p:bldP spid="15" grpId="0" animBg="1"/>
      <p:bldP spid="16" grpId="0" animBg="1"/>
      <p:bldP spid="20" grpId="0"/>
      <p:bldP spid="21" grpId="0" animBg="1"/>
      <p:bldP spid="22" grpId="0" animBg="1"/>
      <p:bldP spid="23" grpId="0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/>
      <p:bldP spid="34" grpId="0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6"/>
          <p:cNvGrpSpPr/>
          <p:nvPr/>
        </p:nvGrpSpPr>
        <p:grpSpPr>
          <a:xfrm>
            <a:off x="1187622" y="548676"/>
            <a:ext cx="3888431" cy="864099"/>
            <a:chOff x="1187622" y="548676"/>
            <a:chExt cx="3888431" cy="864099"/>
          </a:xfrm>
        </p:grpSpPr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3" name="TextovéPole 3"/>
                <p:cNvSpPr txBox="1"/>
                <p:nvPr/>
              </p:nvSpPr>
              <p:spPr>
                <a:xfrm>
                  <a:off x="1187622" y="548676"/>
                  <a:ext cx="3888431" cy="72481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0" compatLnSpc="1">
                  <a:spAutoFit/>
                </a:bodyPr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</a:rPr>
                              <m:t>𝒙</m:t>
                            </m:r>
                          </m:num>
                          <m:den>
                            <m:r>
                              <a:rPr lang="cs-CZ" b="1" i="0">
                                <a:latin typeface="Cambria Math"/>
                              </a:rPr>
                              <m:t>𝟏𝟎</m:t>
                            </m:r>
                          </m:den>
                        </m:f>
                        <m:r>
                          <a:rPr lang="cs-CZ" b="0" i="0"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b="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</a:rPr>
                              <m:t>𝒙</m:t>
                            </m:r>
                          </m:num>
                          <m:den>
                            <m:r>
                              <a:rPr lang="cs-CZ" b="1" i="0">
                                <a:latin typeface="Cambria Math"/>
                              </a:rPr>
                              <m:t>𝟏𝟓</m:t>
                            </m:r>
                          </m:den>
                        </m:f>
                        <m:r>
                          <a:rPr lang="cs-CZ" b="0" i="0">
                            <a:latin typeface="Cambria Math"/>
                          </a:rPr>
                          <m:t>=</m:t>
                        </m:r>
                        <m:r>
                          <a:rPr lang="cs-CZ" b="1" i="0">
                            <a:latin typeface="Cambria Math"/>
                          </a:rPr>
                          <m:t>𝟏</m:t>
                        </m:r>
                      </m:oMath>
                    </m:oMathPara>
                  </a14:m>
                  <a:endParaRPr lang="cs-CZ" sz="2400" b="1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endParaRPr>
                </a:p>
              </p:txBody>
            </p:sp>
          </mc:Choice>
          <mc:Fallback>
            <p:sp>
              <p:nvSpPr>
                <p:cNvPr id="3" name="TextovéPole 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87622" y="548676"/>
                  <a:ext cx="3888431" cy="724817"/>
                </a:xfrm>
                <a:prstGeom prst="rect">
                  <a:avLst/>
                </a:prstGeom>
                <a:blipFill rotWithShape="1">
                  <a:blip r:embed="rId2" cstate="print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4" name="Přímá spojnice 5"/>
            <p:cNvCxnSpPr/>
            <p:nvPr/>
          </p:nvCxnSpPr>
          <p:spPr>
            <a:xfrm>
              <a:off x="2051721" y="1412775"/>
              <a:ext cx="2088234" cy="0"/>
            </a:xfrm>
            <a:prstGeom prst="straightConnector1">
              <a:avLst/>
            </a:prstGeom>
            <a:noFill/>
            <a:ln w="19046">
              <a:solidFill>
                <a:srgbClr val="000000"/>
              </a:solidFill>
              <a:prstDash val="solid"/>
            </a:ln>
          </p:spPr>
        </p:cxnSp>
      </p:grpSp>
      <p:sp>
        <p:nvSpPr>
          <p:cNvPr id="5" name="TextovéPole 7"/>
          <p:cNvSpPr txBox="1"/>
          <p:nvPr/>
        </p:nvSpPr>
        <p:spPr>
          <a:xfrm>
            <a:off x="4291910" y="680249"/>
            <a:ext cx="1512170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mbria Math" pitchFamily="18"/>
                <a:ea typeface="Cambria Math" pitchFamily="18"/>
              </a:rPr>
              <a:t>/. 30</a:t>
            </a:r>
          </a:p>
        </p:txBody>
      </p:sp>
      <p:sp>
        <p:nvSpPr>
          <p:cNvPr id="6" name="TextovéPole 8"/>
          <p:cNvSpPr txBox="1"/>
          <p:nvPr/>
        </p:nvSpPr>
        <p:spPr>
          <a:xfrm>
            <a:off x="2339931" y="1434446"/>
            <a:ext cx="2880323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mbria Math" pitchFamily="18"/>
                <a:ea typeface="Cambria Math" pitchFamily="18"/>
              </a:rPr>
              <a:t>3x + 2x = 30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mbria Math" pitchFamily="18"/>
                <a:ea typeface="Cambria Math" pitchFamily="18"/>
              </a:rPr>
              <a:t>          5x = 30        / :5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mbria Math" pitchFamily="18"/>
                <a:ea typeface="Cambria Math" pitchFamily="18"/>
              </a:rPr>
              <a:t>            </a:t>
            </a:r>
            <a:r>
              <a:rPr lang="cs-CZ" sz="2400" b="0" i="0" u="sng" strike="noStrike" kern="1200" cap="none" spc="0" baseline="0">
                <a:solidFill>
                  <a:srgbClr val="000000"/>
                </a:solidFill>
                <a:uFillTx/>
                <a:latin typeface="Cambria Math" pitchFamily="18"/>
                <a:ea typeface="Cambria Math" pitchFamily="18"/>
              </a:rPr>
              <a:t>x = 6</a:t>
            </a:r>
          </a:p>
        </p:txBody>
      </p:sp>
      <p:sp>
        <p:nvSpPr>
          <p:cNvPr id="7" name="TextovéPole 9"/>
          <p:cNvSpPr txBox="1"/>
          <p:nvPr/>
        </p:nvSpPr>
        <p:spPr>
          <a:xfrm>
            <a:off x="323706" y="2793053"/>
            <a:ext cx="4896547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Zkouška: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Obdélník 11"/>
              <p:cNvSpPr/>
              <p:nvPr/>
            </p:nvSpPr>
            <p:spPr>
              <a:xfrm>
                <a:off x="313803" y="3251450"/>
                <a:ext cx="6778474" cy="1540553"/>
              </a:xfrm>
              <a:prstGeom prst="rect">
                <a:avLst/>
              </a:prstGeom>
              <a:noFill/>
              <a:ln>
                <a:noFill/>
                <a:prstDash val="solid"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                             celé pole      za 1 h              za x h                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Starý traktor ……  za 15 h …. ..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sz="2400" b="0" i="0" u="none" strike="noStrike" kern="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pole ……..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sz="2400" b="0" i="0" u="none" strike="noStrike" kern="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pole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Nový traktor ……  za 10 h ……….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b="0" i="0" u="none" strike="noStrike" kern="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pole………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b="0" i="0" u="none" strike="noStrike" kern="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pole</a:t>
                </a:r>
              </a:p>
            </p:txBody>
          </p:sp>
        </mc:Choice>
        <mc:Fallback>
          <p:sp>
            <p:nvSpPr>
              <p:cNvPr id="8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803" y="3251450"/>
                <a:ext cx="6778474" cy="154055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349" t="-3162" r="-7914"/>
                </a:stretch>
              </a:blipFill>
              <a:ln>
                <a:noFill/>
                <a:prstDash val="soli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13"/>
          <p:cNvCxnSpPr/>
          <p:nvPr/>
        </p:nvCxnSpPr>
        <p:spPr>
          <a:xfrm>
            <a:off x="6804251" y="3254715"/>
            <a:ext cx="0" cy="1398419"/>
          </a:xfrm>
          <a:prstGeom prst="straightConnector1">
            <a:avLst/>
          </a:prstGeom>
          <a:noFill/>
          <a:ln w="22229">
            <a:solidFill>
              <a:srgbClr val="000000"/>
            </a:solidFill>
            <a:prstDash val="solid"/>
          </a:ln>
        </p:spPr>
      </p:cxnSp>
      <p:sp>
        <p:nvSpPr>
          <p:cNvPr id="10" name="TextovéPole 14"/>
          <p:cNvSpPr txBox="1"/>
          <p:nvPr/>
        </p:nvSpPr>
        <p:spPr>
          <a:xfrm>
            <a:off x="6948260" y="3251450"/>
            <a:ext cx="1296143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za 6 h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5"/>
              <p:cNvSpPr txBox="1"/>
              <p:nvPr/>
            </p:nvSpPr>
            <p:spPr>
              <a:xfrm>
                <a:off x="6804251" y="3647532"/>
                <a:ext cx="648071" cy="52950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18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endParaRPr lang="cs-CZ" sz="2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1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51" y="3647532"/>
                <a:ext cx="648071" cy="52950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6"/>
              <p:cNvSpPr txBox="1"/>
              <p:nvPr/>
            </p:nvSpPr>
            <p:spPr>
              <a:xfrm>
                <a:off x="7774493" y="4018349"/>
                <a:ext cx="503660" cy="55495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i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i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2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74493" y="4018349"/>
                <a:ext cx="503660" cy="554958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109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7"/>
              <p:cNvSpPr txBox="1"/>
              <p:nvPr/>
            </p:nvSpPr>
            <p:spPr>
              <a:xfrm>
                <a:off x="7172526" y="3645438"/>
                <a:ext cx="569195" cy="52950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2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3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72526" y="3645438"/>
                <a:ext cx="569195" cy="529501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17204" t="-11494" b="-1034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8"/>
              <p:cNvSpPr txBox="1"/>
              <p:nvPr/>
            </p:nvSpPr>
            <p:spPr>
              <a:xfrm>
                <a:off x="8100395" y="4025490"/>
                <a:ext cx="792089" cy="52950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2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4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00395" y="4025490"/>
                <a:ext cx="792089" cy="529501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l="-12308" t="-11494" b="-1034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9"/>
              <p:cNvSpPr txBox="1"/>
              <p:nvPr/>
            </p:nvSpPr>
            <p:spPr>
              <a:xfrm>
                <a:off x="6512777" y="4714344"/>
                <a:ext cx="1083554" cy="52950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i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8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</a:t>
                </a: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= </a:t>
                </a:r>
              </a:p>
            </p:txBody>
          </p:sp>
        </mc:Choice>
        <mc:Fallback>
          <p:sp>
            <p:nvSpPr>
              <p:cNvPr id="15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2777" y="4714344"/>
                <a:ext cx="1083554" cy="529501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t="-3448" b="-1839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20"/>
          <p:cNvSpPr txBox="1"/>
          <p:nvPr/>
        </p:nvSpPr>
        <p:spPr>
          <a:xfrm>
            <a:off x="7341287" y="4716191"/>
            <a:ext cx="1951091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1</a:t>
            </a: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celé pole</a:t>
            </a:r>
          </a:p>
        </p:txBody>
      </p:sp>
      <p:sp>
        <p:nvSpPr>
          <p:cNvPr id="17" name="TextovéPole 21"/>
          <p:cNvSpPr txBox="1"/>
          <p:nvPr/>
        </p:nvSpPr>
        <p:spPr>
          <a:xfrm>
            <a:off x="324776" y="4945395"/>
            <a:ext cx="3240185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Odpověď:</a:t>
            </a:r>
          </a:p>
        </p:txBody>
      </p:sp>
      <p:sp>
        <p:nvSpPr>
          <p:cNvPr id="18" name="TextovéPole 22"/>
          <p:cNvSpPr txBox="1"/>
          <p:nvPr/>
        </p:nvSpPr>
        <p:spPr>
          <a:xfrm>
            <a:off x="356515" y="5430411"/>
            <a:ext cx="6984772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Oba traktory společně obdělají pole za 6 hodin.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 animBg="1"/>
      <p:bldP spid="10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3"/>
          <p:cNvSpPr txBox="1"/>
          <p:nvPr/>
        </p:nvSpPr>
        <p:spPr>
          <a:xfrm>
            <a:off x="395532" y="372599"/>
            <a:ext cx="8280916" cy="15696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Dvě dělnice připraví určitý počet krabic k odbavení za 12 hodin. Zkušenější z nich by tuto práci sama zvládla za 18 hodin. Za jak dlouho by krabice k odbavení nachystala dělnice, která se v této práci teprve zaučuje?</a:t>
            </a:r>
          </a:p>
        </p:txBody>
      </p:sp>
      <p:sp>
        <p:nvSpPr>
          <p:cNvPr id="3" name="TextovéPole 4"/>
          <p:cNvSpPr txBox="1"/>
          <p:nvPr/>
        </p:nvSpPr>
        <p:spPr>
          <a:xfrm>
            <a:off x="396428" y="1974098"/>
            <a:ext cx="3744413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Zápis:</a:t>
            </a:r>
          </a:p>
        </p:txBody>
      </p:sp>
      <p:sp>
        <p:nvSpPr>
          <p:cNvPr id="4" name="TextovéPole 5"/>
          <p:cNvSpPr txBox="1"/>
          <p:nvPr/>
        </p:nvSpPr>
        <p:spPr>
          <a:xfrm>
            <a:off x="395532" y="2421175"/>
            <a:ext cx="3600404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Obě dělnice ……………………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Zkušenější dělnice……………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Druhá dělnice …………………</a:t>
            </a:r>
          </a:p>
        </p:txBody>
      </p:sp>
      <p:sp>
        <p:nvSpPr>
          <p:cNvPr id="5" name="TextovéPole 6"/>
          <p:cNvSpPr txBox="1"/>
          <p:nvPr/>
        </p:nvSpPr>
        <p:spPr>
          <a:xfrm>
            <a:off x="3743910" y="2435696"/>
            <a:ext cx="936107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12 h</a:t>
            </a:r>
          </a:p>
        </p:txBody>
      </p:sp>
      <p:sp>
        <p:nvSpPr>
          <p:cNvPr id="6" name="TextovéPole 7"/>
          <p:cNvSpPr txBox="1"/>
          <p:nvPr/>
        </p:nvSpPr>
        <p:spPr>
          <a:xfrm>
            <a:off x="3743910" y="2790501"/>
            <a:ext cx="1440161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18 h</a:t>
            </a:r>
          </a:p>
        </p:txBody>
      </p:sp>
      <p:sp>
        <p:nvSpPr>
          <p:cNvPr id="7" name="TextovéPole 8"/>
          <p:cNvSpPr txBox="1"/>
          <p:nvPr/>
        </p:nvSpPr>
        <p:spPr>
          <a:xfrm>
            <a:off x="3748198" y="3159837"/>
            <a:ext cx="715792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x h</a:t>
            </a:r>
          </a:p>
        </p:txBody>
      </p:sp>
      <p:sp>
        <p:nvSpPr>
          <p:cNvPr id="8" name="TextovéPole 9"/>
          <p:cNvSpPr txBox="1"/>
          <p:nvPr/>
        </p:nvSpPr>
        <p:spPr>
          <a:xfrm>
            <a:off x="4720306" y="2006294"/>
            <a:ext cx="1080116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za 1 h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10"/>
              <p:cNvSpPr txBox="1"/>
              <p:nvPr/>
            </p:nvSpPr>
            <p:spPr>
              <a:xfrm>
                <a:off x="4517995" y="2713143"/>
                <a:ext cx="3078345" cy="6163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……....…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práce </a:t>
                </a:r>
              </a:p>
            </p:txBody>
          </p:sp>
        </mc:Choice>
        <mc:Fallback>
          <p:sp>
            <p:nvSpPr>
              <p:cNvPr id="9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7995" y="2713143"/>
                <a:ext cx="3078345" cy="61638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970" t="-990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11"/>
              <p:cNvSpPr txBox="1"/>
              <p:nvPr/>
            </p:nvSpPr>
            <p:spPr>
              <a:xfrm>
                <a:off x="4306257" y="3079077"/>
                <a:ext cx="1908215" cy="613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….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práce</a:t>
                </a:r>
              </a:p>
            </p:txBody>
          </p:sp>
        </mc:Choice>
        <mc:Fallback>
          <p:sp>
            <p:nvSpPr>
              <p:cNvPr id="10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6257" y="3079077"/>
                <a:ext cx="1908215" cy="61388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4792" t="-990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2"/>
          <p:cNvSpPr txBox="1"/>
          <p:nvPr/>
        </p:nvSpPr>
        <p:spPr>
          <a:xfrm>
            <a:off x="7092278" y="2006294"/>
            <a:ext cx="1440161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za 12 h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3"/>
              <p:cNvSpPr txBox="1"/>
              <p:nvPr/>
            </p:nvSpPr>
            <p:spPr>
              <a:xfrm>
                <a:off x="6637867" y="2742276"/>
                <a:ext cx="3024332" cy="61715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……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18</m:t>
                        </m:r>
                      </m:den>
                    </m:f>
                    <m:r>
                      <a:rPr lang="cs-CZ" i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  práce</a:t>
                </a:r>
              </a:p>
            </p:txBody>
          </p:sp>
        </mc:Choice>
        <mc:Fallback>
          <p:sp>
            <p:nvSpPr>
              <p:cNvPr id="12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7867" y="2742276"/>
                <a:ext cx="3024332" cy="61715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3226" t="-990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4"/>
              <p:cNvSpPr txBox="1"/>
              <p:nvPr/>
            </p:nvSpPr>
            <p:spPr>
              <a:xfrm>
                <a:off x="6062097" y="3159837"/>
                <a:ext cx="2475271" cy="613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…..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práce</a:t>
                </a:r>
              </a:p>
            </p:txBody>
          </p:sp>
        </mc:Choice>
        <mc:Fallback>
          <p:sp>
            <p:nvSpPr>
              <p:cNvPr id="13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2097" y="3159837"/>
                <a:ext cx="2475271" cy="61388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3695" t="-990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5"/>
          <p:cNvSpPr txBox="1"/>
          <p:nvPr/>
        </p:nvSpPr>
        <p:spPr>
          <a:xfrm>
            <a:off x="467541" y="3774231"/>
            <a:ext cx="3766706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Rovnice:</a:t>
            </a:r>
          </a:p>
        </p:txBody>
      </p:sp>
      <p:grpSp>
        <p:nvGrpSpPr>
          <p:cNvPr id="15" name="Skupina 25"/>
          <p:cNvGrpSpPr/>
          <p:nvPr/>
        </p:nvGrpSpPr>
        <p:grpSpPr>
          <a:xfrm>
            <a:off x="1672702" y="3774231"/>
            <a:ext cx="1831772" cy="861264"/>
            <a:chOff x="1672702" y="3774231"/>
            <a:chExt cx="1831772" cy="861264"/>
          </a:xfrm>
        </p:grpSpPr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6" name="TextovéPole 16"/>
                <p:cNvSpPr txBox="1"/>
                <p:nvPr/>
              </p:nvSpPr>
              <p:spPr>
                <a:xfrm>
                  <a:off x="1672702" y="3774231"/>
                  <a:ext cx="1766831" cy="78623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none" lIns="91440" tIns="45720" rIns="91440" bIns="45720" anchor="t" anchorCtr="0" compatLnSpc="1">
                  <a:spAutoFit/>
                </a:bodyPr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i="0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i="0">
                            <a:latin typeface="Cambria Math"/>
                          </a:rPr>
                          <m:t>+ 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0">
                                <a:latin typeface="Cambria Math"/>
                              </a:rPr>
                              <m:t>12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</m:den>
                        </m:f>
                        <m:r>
                          <a:rPr lang="cs-CZ" i="0">
                            <a:latin typeface="Cambria Math"/>
                          </a:rPr>
                          <m:t>=1</m:t>
                        </m:r>
                      </m:oMath>
                    </m:oMathPara>
                  </a14:m>
                  <a:endPara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endParaRPr>
                </a:p>
              </p:txBody>
            </p:sp>
          </mc:Choice>
          <mc:Fallback>
            <p:sp>
              <p:nvSpPr>
                <p:cNvPr id="16" name="TextovéPole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672702" y="3774231"/>
                  <a:ext cx="1766831" cy="786237"/>
                </a:xfrm>
                <a:prstGeom prst="rect">
                  <a:avLst/>
                </a:prstGeom>
                <a:blipFill rotWithShape="1">
                  <a:blip r:embed="rId6" cstate="print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7" name="Přímá spojnice 18"/>
            <p:cNvCxnSpPr/>
            <p:nvPr/>
          </p:nvCxnSpPr>
          <p:spPr>
            <a:xfrm>
              <a:off x="1737643" y="4635495"/>
              <a:ext cx="1766831" cy="0"/>
            </a:xfrm>
            <a:prstGeom prst="straightConnector1">
              <a:avLst/>
            </a:prstGeom>
            <a:noFill/>
            <a:ln w="9528">
              <a:solidFill>
                <a:srgbClr val="000000"/>
              </a:solidFill>
              <a:prstDash val="solid"/>
            </a:ln>
          </p:spPr>
        </p:cxn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9"/>
              <p:cNvSpPr txBox="1"/>
              <p:nvPr/>
            </p:nvSpPr>
            <p:spPr>
              <a:xfrm>
                <a:off x="3420770" y="3936519"/>
                <a:ext cx="1440161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|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.</m:t>
                    </m:r>
                    <m:r>
                      <a:rPr lang="cs-CZ" i="0">
                        <a:latin typeface="Cambria Math"/>
                      </a:rPr>
                      <m:t> 3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endPara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8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0770" y="3936519"/>
                <a:ext cx="1440161" cy="46166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l="-6356" t="-10667" b="-30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20"/>
              <p:cNvSpPr txBox="1"/>
              <p:nvPr/>
            </p:nvSpPr>
            <p:spPr>
              <a:xfrm>
                <a:off x="1498783" y="4745150"/>
                <a:ext cx="2160242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</a:rPr>
                        <m:t>2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i="0">
                          <a:latin typeface="Cambria Math"/>
                        </a:rPr>
                        <m:t>+36=3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9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8783" y="4745150"/>
                <a:ext cx="2160242" cy="46166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21"/>
              <p:cNvSpPr txBox="1"/>
              <p:nvPr/>
            </p:nvSpPr>
            <p:spPr>
              <a:xfrm>
                <a:off x="3659026" y="4745150"/>
                <a:ext cx="1440161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|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−</m:t>
                    </m:r>
                    <m:r>
                      <a:rPr lang="cs-CZ" i="0">
                        <a:latin typeface="Cambria Math"/>
                      </a:rPr>
                      <m:t>2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endPara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20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9026" y="4745150"/>
                <a:ext cx="1440161" cy="46166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l="-6356" t="-10526" b="-2894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2"/>
              <p:cNvSpPr txBox="1"/>
              <p:nvPr/>
            </p:nvSpPr>
            <p:spPr>
              <a:xfrm>
                <a:off x="1913253" y="5206813"/>
                <a:ext cx="2202122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i="0">
                          <a:latin typeface="Cambria Math"/>
                        </a:rPr>
                        <m:t>=36</m:t>
                      </m:r>
                    </m:oMath>
                  </m:oMathPara>
                </a14:m>
                <a:endParaRPr lang="cs-CZ" sz="2400" b="0" i="0" u="sng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21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3253" y="5206813"/>
                <a:ext cx="2202122" cy="46166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3"/>
          <p:cNvSpPr txBox="1"/>
          <p:nvPr/>
        </p:nvSpPr>
        <p:spPr>
          <a:xfrm>
            <a:off x="4680008" y="3774231"/>
            <a:ext cx="2713939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Zkouška: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4"/>
              <p:cNvSpPr txBox="1"/>
              <p:nvPr/>
            </p:nvSpPr>
            <p:spPr>
              <a:xfrm>
                <a:off x="4701735" y="4062606"/>
                <a:ext cx="4781086" cy="220431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Zk. dělnice …… za 12 h …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  práce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2. dělnice …… za 12 h …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36</m:t>
                        </m:r>
                      </m:den>
                    </m:f>
                    <m:r>
                      <a:rPr lang="cs-CZ" i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pr.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i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i="0"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i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23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1735" y="4062606"/>
                <a:ext cx="4781086" cy="2204316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 l="-1911" t="-276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6"/>
          <p:cNvSpPr txBox="1"/>
          <p:nvPr/>
        </p:nvSpPr>
        <p:spPr>
          <a:xfrm>
            <a:off x="472470" y="6036091"/>
            <a:ext cx="8064898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Odpověď:</a:t>
            </a:r>
            <a:r>
              <a:rPr lang="cs-CZ" sz="2400" b="0" i="1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cs-CZ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Druhá dělnice sama </a:t>
            </a:r>
            <a:r>
              <a:rPr lang="cs-CZ" sz="24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připraví </a:t>
            </a:r>
            <a:r>
              <a:rPr lang="cs-CZ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krabice za 36 hodin.</a:t>
            </a:r>
            <a:endParaRPr lang="cs-CZ" sz="2400" b="0" i="1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 animBg="1"/>
      <p:bldP spid="10" grpId="0" animBg="1"/>
      <p:bldP spid="11" grpId="0"/>
      <p:bldP spid="12" grpId="0" animBg="1"/>
      <p:bldP spid="13" grpId="0" animBg="1"/>
      <p:bldP spid="14" grpId="0"/>
      <p:bldP spid="18" grpId="0" animBg="1"/>
      <p:bldP spid="19" grpId="0" animBg="1"/>
      <p:bldP spid="20" grpId="0" animBg="1"/>
      <p:bldP spid="21" grpId="0" animBg="1"/>
      <p:bldP spid="22" grpId="0"/>
      <p:bldP spid="23" grpId="0" animBg="1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3"/>
          <p:cNvSpPr txBox="1"/>
          <p:nvPr/>
        </p:nvSpPr>
        <p:spPr>
          <a:xfrm>
            <a:off x="251524" y="260649"/>
            <a:ext cx="8568952" cy="15696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Firma A je schopna splnit zakázku za 18 dnů, firma B ji dokáže splnit za 9 dnů. Za kolik dnů bude zakázka splněna, když na ní pracuje firma B sama 3 dny a další dny pracují na zakázce obě firmy společně?</a:t>
            </a:r>
          </a:p>
        </p:txBody>
      </p:sp>
      <p:sp>
        <p:nvSpPr>
          <p:cNvPr id="3" name="TextovéPole 4"/>
          <p:cNvSpPr txBox="1"/>
          <p:nvPr/>
        </p:nvSpPr>
        <p:spPr>
          <a:xfrm>
            <a:off x="285713" y="1818165"/>
            <a:ext cx="1261954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Zápis:</a:t>
            </a:r>
          </a:p>
        </p:txBody>
      </p:sp>
      <p:sp>
        <p:nvSpPr>
          <p:cNvPr id="4" name="TextovéPole 5"/>
          <p:cNvSpPr txBox="1"/>
          <p:nvPr/>
        </p:nvSpPr>
        <p:spPr>
          <a:xfrm>
            <a:off x="251524" y="2239548"/>
            <a:ext cx="4248476" cy="175432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Firma A …………..18 dní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Firma B ………….. 9 dnů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Společně …………. x dní</a:t>
            </a:r>
          </a:p>
        </p:txBody>
      </p:sp>
      <p:sp>
        <p:nvSpPr>
          <p:cNvPr id="5" name="TextovéPole 6"/>
          <p:cNvSpPr txBox="1"/>
          <p:nvPr/>
        </p:nvSpPr>
        <p:spPr>
          <a:xfrm>
            <a:off x="3245050" y="1818165"/>
            <a:ext cx="1800197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za 1 den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7"/>
              <p:cNvSpPr txBox="1"/>
              <p:nvPr/>
            </p:nvSpPr>
            <p:spPr>
              <a:xfrm>
                <a:off x="3065032" y="2279836"/>
                <a:ext cx="2160242" cy="11714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…..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zakázky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…...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zakázky</a:t>
                </a:r>
              </a:p>
            </p:txBody>
          </p:sp>
        </mc:Choice>
        <mc:Fallback>
          <p:sp>
            <p:nvSpPr>
              <p:cNvPr id="6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5032" y="2279836"/>
                <a:ext cx="2160242" cy="117141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4520" t="-520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8"/>
          <p:cNvSpPr txBox="1"/>
          <p:nvPr/>
        </p:nvSpPr>
        <p:spPr>
          <a:xfrm>
            <a:off x="5010537" y="1830308"/>
            <a:ext cx="1506967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za 3 dny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9"/>
              <p:cNvSpPr txBox="1"/>
              <p:nvPr/>
            </p:nvSpPr>
            <p:spPr>
              <a:xfrm>
                <a:off x="4716017" y="2834155"/>
                <a:ext cx="2297759" cy="61657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…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9</m:t>
                        </m:r>
                      </m:den>
                    </m:f>
                    <m:r>
                      <a:rPr lang="cs-CZ" i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zakázky</a:t>
                </a:r>
              </a:p>
            </p:txBody>
          </p:sp>
        </mc:Choice>
        <mc:Fallback>
          <p:sp>
            <p:nvSpPr>
              <p:cNvPr id="8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7" y="2834155"/>
                <a:ext cx="2297759" cy="61657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4244" t="-990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10"/>
          <p:cNvSpPr txBox="1"/>
          <p:nvPr/>
        </p:nvSpPr>
        <p:spPr>
          <a:xfrm>
            <a:off x="7013777" y="1830308"/>
            <a:ext cx="1806689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za x dní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11"/>
              <p:cNvSpPr txBox="1"/>
              <p:nvPr/>
            </p:nvSpPr>
            <p:spPr>
              <a:xfrm>
                <a:off x="6839739" y="2371404"/>
                <a:ext cx="2304260" cy="1079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…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18 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zakázky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…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zakázky</a:t>
                </a:r>
              </a:p>
            </p:txBody>
          </p:sp>
        </mc:Choice>
        <mc:Fallback>
          <p:sp>
            <p:nvSpPr>
              <p:cNvPr id="10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9739" y="2371404"/>
                <a:ext cx="2304260" cy="107933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3968" t="-678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2"/>
          <p:cNvSpPr txBox="1"/>
          <p:nvPr/>
        </p:nvSpPr>
        <p:spPr>
          <a:xfrm>
            <a:off x="285713" y="4069957"/>
            <a:ext cx="1261954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Rovnice:</a:t>
            </a:r>
          </a:p>
        </p:txBody>
      </p:sp>
      <p:grpSp>
        <p:nvGrpSpPr>
          <p:cNvPr id="12" name="Skupina 17"/>
          <p:cNvGrpSpPr/>
          <p:nvPr/>
        </p:nvGrpSpPr>
        <p:grpSpPr>
          <a:xfrm>
            <a:off x="1357765" y="3993870"/>
            <a:ext cx="2880323" cy="839054"/>
            <a:chOff x="1357765" y="3993870"/>
            <a:chExt cx="2880323" cy="839054"/>
          </a:xfrm>
        </p:grpSpPr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3" name="TextovéPole 13"/>
                <p:cNvSpPr txBox="1"/>
                <p:nvPr/>
              </p:nvSpPr>
              <p:spPr>
                <a:xfrm>
                  <a:off x="1357765" y="3993870"/>
                  <a:ext cx="2880323" cy="78617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0" compatLnSpc="1">
                  <a:spAutoFit/>
                </a:bodyPr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i="0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i="0"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</m:num>
                          <m:den>
                            <m:r>
                              <a:rPr lang="cs-CZ" i="0">
                                <a:latin typeface="Cambria Math"/>
                              </a:rPr>
                              <m:t>18</m:t>
                            </m:r>
                          </m:den>
                        </m:f>
                        <m:r>
                          <a:rPr lang="cs-CZ" i="0">
                            <a:latin typeface="Cambria Math"/>
                          </a:rPr>
                          <m:t>+ 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</m:num>
                          <m:den>
                            <m:r>
                              <a:rPr lang="cs-CZ" i="0">
                                <a:latin typeface="Cambria Math"/>
                              </a:rPr>
                              <m:t>9</m:t>
                            </m:r>
                          </m:den>
                        </m:f>
                        <m:r>
                          <a:rPr lang="cs-CZ" i="0">
                            <a:latin typeface="Cambria Math"/>
                          </a:rPr>
                          <m:t>=1</m:t>
                        </m:r>
                      </m:oMath>
                    </m:oMathPara>
                  </a14:m>
                  <a:endPara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endParaRPr>
                </a:p>
              </p:txBody>
            </p:sp>
          </mc:Choice>
          <mc:Fallback>
            <p:sp>
              <p:nvSpPr>
                <p:cNvPr id="13" name="TextovéPole 1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57765" y="3993870"/>
                  <a:ext cx="2880323" cy="786173"/>
                </a:xfrm>
                <a:prstGeom prst="rect">
                  <a:avLst/>
                </a:prstGeom>
                <a:blipFill rotWithShape="1">
                  <a:blip r:embed="rId5" cstate="print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4" name="Přímá spojnice 15"/>
            <p:cNvCxnSpPr/>
            <p:nvPr/>
          </p:nvCxnSpPr>
          <p:spPr>
            <a:xfrm>
              <a:off x="1558320" y="4832924"/>
              <a:ext cx="2309454" cy="0"/>
            </a:xfrm>
            <a:prstGeom prst="straightConnector1">
              <a:avLst/>
            </a:prstGeom>
            <a:noFill/>
            <a:ln w="9528">
              <a:solidFill>
                <a:srgbClr val="000000"/>
              </a:solidFill>
              <a:prstDash val="solid"/>
            </a:ln>
          </p:spPr>
        </p:cxn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9"/>
              <p:cNvSpPr txBox="1"/>
              <p:nvPr/>
            </p:nvSpPr>
            <p:spPr>
              <a:xfrm>
                <a:off x="4096411" y="4144225"/>
                <a:ext cx="807168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|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.</m:t>
                    </m:r>
                    <m:r>
                      <a:rPr lang="cs-CZ" i="0">
                        <a:latin typeface="Cambria Math"/>
                      </a:rPr>
                      <m:t> 18</m:t>
                    </m:r>
                  </m:oMath>
                </a14:m>
                <a:endPara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5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6411" y="4144225"/>
                <a:ext cx="807168" cy="46166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12121" t="-10526" b="-2894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20"/>
              <p:cNvSpPr txBox="1"/>
              <p:nvPr/>
            </p:nvSpPr>
            <p:spPr>
              <a:xfrm>
                <a:off x="1651644" y="4786481"/>
                <a:ext cx="2381463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</a:rPr>
                        <m:t>6</m:t>
                      </m:r>
                      <m:r>
                        <a:rPr lang="cs-CZ" i="0">
                          <a:latin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i="0">
                          <a:latin typeface="Cambria Math"/>
                        </a:rPr>
                        <m:t>+2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i="0">
                          <a:latin typeface="Cambria Math"/>
                        </a:rPr>
                        <m:t>=18</m:t>
                      </m:r>
                    </m:oMath>
                  </m:oMathPara>
                </a14:m>
                <a:endParaRPr lang="cs-CZ" sz="1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6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1644" y="4786481"/>
                <a:ext cx="2381463" cy="46166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21"/>
              <p:cNvSpPr txBox="1"/>
              <p:nvPr/>
            </p:nvSpPr>
            <p:spPr>
              <a:xfrm>
                <a:off x="2092796" y="5147221"/>
                <a:ext cx="2032080" cy="83099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</a:rPr>
                        <m:t>6</m:t>
                      </m:r>
                      <m:r>
                        <a:rPr lang="cs-CZ" i="0">
                          <a:latin typeface="Cambria Math"/>
                        </a:rPr>
                        <m:t>+3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i="0">
                          <a:latin typeface="Cambria Math"/>
                        </a:rPr>
                        <m:t>=18</m:t>
                      </m:r>
                    </m:oMath>
                  </m:oMathPara>
                </a14:m>
                <a:endPara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7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2796" y="5147221"/>
                <a:ext cx="2032080" cy="830997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23"/>
              <p:cNvSpPr txBox="1"/>
              <p:nvPr/>
            </p:nvSpPr>
            <p:spPr>
              <a:xfrm>
                <a:off x="4067287" y="5147221"/>
                <a:ext cx="1198010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|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−</m:t>
                    </m:r>
                    <m:r>
                      <a:rPr lang="cs-CZ" i="0">
                        <a:latin typeface="Cambria Math"/>
                      </a:rPr>
                      <m:t>6</m:t>
                    </m:r>
                  </m:oMath>
                </a14:m>
                <a:endPara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8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287" y="5147221"/>
                <a:ext cx="1198010" cy="46166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l="-7614" t="-10526" b="-2894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24"/>
              <p:cNvSpPr txBox="1"/>
              <p:nvPr/>
            </p:nvSpPr>
            <p:spPr>
              <a:xfrm>
                <a:off x="2375428" y="5516556"/>
                <a:ext cx="2052224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</a:rPr>
                        <m:t>3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i="0">
                          <a:latin typeface="Cambria Math"/>
                        </a:rPr>
                        <m:t>=12</m:t>
                      </m:r>
                    </m:oMath>
                  </m:oMathPara>
                </a14:m>
                <a:endParaRPr lang="cs-CZ" sz="1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9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5428" y="5516556"/>
                <a:ext cx="2052224" cy="46166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25"/>
              <p:cNvSpPr txBox="1"/>
              <p:nvPr/>
            </p:nvSpPr>
            <p:spPr>
              <a:xfrm>
                <a:off x="4086791" y="5535256"/>
                <a:ext cx="1198010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|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:</m:t>
                    </m:r>
                    <m:r>
                      <a:rPr lang="cs-CZ" i="0">
                        <a:latin typeface="Cambria Math"/>
                      </a:rPr>
                      <m:t>3</m:t>
                    </m:r>
                  </m:oMath>
                </a14:m>
                <a:endPara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20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6791" y="5535256"/>
                <a:ext cx="1198010" cy="46166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 l="-7614" t="-10526" b="-2894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6"/>
              <p:cNvSpPr txBox="1"/>
              <p:nvPr/>
            </p:nvSpPr>
            <p:spPr>
              <a:xfrm>
                <a:off x="2720065" y="5840519"/>
                <a:ext cx="1362949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i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2400" b="0" i="1" u="sng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21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0065" y="5840519"/>
                <a:ext cx="1362949" cy="46166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8"/>
          <p:cNvSpPr txBox="1"/>
          <p:nvPr/>
        </p:nvSpPr>
        <p:spPr>
          <a:xfrm>
            <a:off x="5045247" y="4069957"/>
            <a:ext cx="3240359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1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Zkouška: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9"/>
              <p:cNvSpPr txBox="1"/>
              <p:nvPr/>
            </p:nvSpPr>
            <p:spPr>
              <a:xfrm>
                <a:off x="5073191" y="4395785"/>
                <a:ext cx="3739219" cy="18610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Firma A … za 4 dny …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zak.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Firma B … za 7 dní ….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9</m:t>
                        </m:r>
                      </m:den>
                    </m:f>
                    <m:r>
                      <a:rPr lang="cs-CZ" i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zak.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i="0">
                              <a:latin typeface="Cambria Math"/>
                            </a:rPr>
                            <m:t>18</m:t>
                          </m:r>
                        </m:den>
                      </m:f>
                      <m:r>
                        <a:rPr lang="cs-CZ" i="0"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i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i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23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3191" y="4395785"/>
                <a:ext cx="3739219" cy="1861087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 l="-2443" t="-327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30"/>
          <p:cNvSpPr txBox="1"/>
          <p:nvPr/>
        </p:nvSpPr>
        <p:spPr>
          <a:xfrm>
            <a:off x="160276" y="6253801"/>
            <a:ext cx="8983723" cy="400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1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Odpověď:</a:t>
            </a: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Obě firmy budou společně pracovat 4 dny, zakázka bude splněna za 7 dnů.</a:t>
            </a:r>
            <a:endParaRPr lang="cs-CZ" sz="2000" b="0" i="1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 animBg="1"/>
      <p:bldP spid="7" grpId="0"/>
      <p:bldP spid="8" grpId="0" animBg="1"/>
      <p:bldP spid="9" grpId="0"/>
      <p:bldP spid="10" grpId="0" animBg="1"/>
      <p:bldP spid="11" grpId="0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/>
      <p:bldP spid="23" grpId="0" animBg="1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382740" y="1412776"/>
            <a:ext cx="8229600" cy="5328592"/>
          </a:xfrm>
        </p:spPr>
        <p:txBody>
          <a:bodyPr/>
          <a:lstStyle/>
          <a:p>
            <a:pPr marL="0" lvl="0" indent="0">
              <a:spcBef>
                <a:spcPts val="600"/>
              </a:spcBef>
              <a:buNone/>
            </a:pPr>
            <a:r>
              <a:rPr lang="cs-CZ" sz="1800" dirty="0"/>
              <a:t>Škola: Základní škola Trávníky Otrokovice, příspěvková organizace</a:t>
            </a:r>
          </a:p>
          <a:p>
            <a:pPr marL="0" lvl="0" indent="0">
              <a:spcBef>
                <a:spcPts val="600"/>
              </a:spcBef>
              <a:buNone/>
            </a:pPr>
            <a:r>
              <a:rPr lang="cs-CZ" sz="1800" dirty="0"/>
              <a:t>Číslo projektu: CZ.1.07/1.4.00/21.2637</a:t>
            </a:r>
          </a:p>
          <a:p>
            <a:pPr marL="0" lvl="0" indent="0">
              <a:spcBef>
                <a:spcPts val="600"/>
              </a:spcBef>
              <a:buNone/>
            </a:pPr>
            <a:r>
              <a:rPr lang="cs-CZ" sz="1800" dirty="0"/>
              <a:t>Název výukového materiálu: Slovní úlohy o společné práci</a:t>
            </a:r>
          </a:p>
          <a:p>
            <a:pPr marL="0" lvl="0" indent="0">
              <a:spcBef>
                <a:spcPts val="600"/>
              </a:spcBef>
              <a:buNone/>
            </a:pPr>
            <a:r>
              <a:rPr lang="cs-CZ" sz="1800" dirty="0"/>
              <a:t>Autor: Mgr. Miroslava Málková</a:t>
            </a:r>
          </a:p>
          <a:p>
            <a:pPr marL="0" lvl="0" indent="0">
              <a:spcBef>
                <a:spcPts val="600"/>
              </a:spcBef>
              <a:buNone/>
            </a:pPr>
            <a:r>
              <a:rPr lang="cs-CZ" sz="1800" dirty="0"/>
              <a:t>Vytvořeno: 1. ledna 2013</a:t>
            </a:r>
          </a:p>
          <a:p>
            <a:pPr marL="0" lvl="0" indent="0">
              <a:spcBef>
                <a:spcPts val="600"/>
              </a:spcBef>
              <a:buNone/>
            </a:pPr>
            <a:r>
              <a:rPr lang="cs-CZ" sz="1800" dirty="0"/>
              <a:t>Ročník: 8.,9.</a:t>
            </a:r>
          </a:p>
          <a:p>
            <a:pPr marL="0" lvl="0" indent="0">
              <a:spcBef>
                <a:spcPts val="600"/>
              </a:spcBef>
              <a:buNone/>
            </a:pPr>
            <a:r>
              <a:rPr lang="cs-CZ" sz="1800" dirty="0"/>
              <a:t>Vzdělávací oblast: Matematika a její aplikace</a:t>
            </a:r>
          </a:p>
          <a:p>
            <a:pPr marL="0" lvl="0" indent="0">
              <a:spcBef>
                <a:spcPts val="600"/>
              </a:spcBef>
              <a:buNone/>
            </a:pPr>
            <a:r>
              <a:rPr lang="cs-CZ" sz="1800" dirty="0"/>
              <a:t>Vzdělávací obor: Matematika a její aplikace</a:t>
            </a:r>
          </a:p>
          <a:p>
            <a:pPr marL="0" lvl="0" indent="0">
              <a:spcBef>
                <a:spcPts val="600"/>
              </a:spcBef>
              <a:buNone/>
            </a:pPr>
            <a:r>
              <a:rPr lang="cs-CZ" sz="1800" dirty="0"/>
              <a:t>Tematický okruh: Číslo a proměnná</a:t>
            </a:r>
          </a:p>
          <a:p>
            <a:pPr marL="0" lvl="0" indent="0">
              <a:spcBef>
                <a:spcPts val="600"/>
              </a:spcBef>
              <a:buNone/>
            </a:pPr>
            <a:r>
              <a:rPr lang="cs-CZ" sz="1800" dirty="0"/>
              <a:t>Téma: Slovní úlohy řešené rovnicí</a:t>
            </a:r>
          </a:p>
          <a:p>
            <a:pPr marL="0" lvl="0" indent="0">
              <a:spcBef>
                <a:spcPts val="600"/>
              </a:spcBef>
              <a:buNone/>
            </a:pPr>
            <a:r>
              <a:rPr lang="cs-CZ" sz="1800" dirty="0"/>
              <a:t>Pomůcky: notebook, dataprojektor</a:t>
            </a:r>
          </a:p>
          <a:p>
            <a:pPr marL="0" lvl="0" indent="0">
              <a:spcBef>
                <a:spcPts val="600"/>
              </a:spcBef>
              <a:buNone/>
            </a:pPr>
            <a:r>
              <a:rPr lang="cs-CZ" sz="1800" dirty="0"/>
              <a:t>Anotace: Vzdělávací materiál je určen k vysvětlení řešení úloh o společné práci. V úvodu je doplněn několika příklady na převádění jednotek času. </a:t>
            </a:r>
            <a:endParaRPr lang="cs-CZ" sz="2800" dirty="0"/>
          </a:p>
          <a:p>
            <a:pPr marL="0" lvl="0" indent="0">
              <a:spcBef>
                <a:spcPts val="600"/>
              </a:spcBef>
              <a:buNone/>
            </a:pPr>
            <a:endParaRPr lang="cs-CZ" dirty="0"/>
          </a:p>
        </p:txBody>
      </p:sp>
      <p:sp>
        <p:nvSpPr>
          <p:cNvPr id="3" name="TextovéPole 3"/>
          <p:cNvSpPr txBox="1"/>
          <p:nvPr/>
        </p:nvSpPr>
        <p:spPr>
          <a:xfrm>
            <a:off x="367332" y="329989"/>
            <a:ext cx="7848871" cy="6463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Tato práce je šířena pod licencí CC BY-SA 3.0. Odkazy a citace jsou platné k datu vytvoření této práce.</a:t>
            </a:r>
          </a:p>
        </p:txBody>
      </p:sp>
      <p:sp>
        <p:nvSpPr>
          <p:cNvPr id="4" name="TextovéPole 4"/>
          <p:cNvSpPr txBox="1"/>
          <p:nvPr/>
        </p:nvSpPr>
        <p:spPr>
          <a:xfrm>
            <a:off x="417036" y="976320"/>
            <a:ext cx="8285991" cy="67710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Texty jsou vlastní originální tvorbou autora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extovéPole 5"/>
          <p:cNvSpPr txBox="1"/>
          <p:nvPr/>
        </p:nvSpPr>
        <p:spPr>
          <a:xfrm>
            <a:off x="417036" y="6021288"/>
            <a:ext cx="8208916" cy="6463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Všechny objekty použité k vytvoření tohoto materiálu jsou součástí softwaru Microsoft® Office.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470</Words>
  <Application>Microsoft Office PowerPoint</Application>
  <PresentationFormat>Předvádění na obrazovce (4:3)</PresentationFormat>
  <Paragraphs>146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Slovní úlohy o společné práci</vt:lpstr>
      <vt:lpstr>Opakování – převody jednotek času</vt:lpstr>
      <vt:lpstr>Opakování – převody jednotek času</vt:lpstr>
      <vt:lpstr> Traktorem starší výroby je pole obděláno za 15 hodin. Novější a výkonnější traktor pole stejné rozlohy obdělá za 10 hodin. Za jak dlouho by pole obdělaly oba traktory zároveň? 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o společné práci</dc:title>
  <dc:creator>malkova</dc:creator>
  <cp:lastModifiedBy>Dum</cp:lastModifiedBy>
  <cp:revision>16</cp:revision>
  <dcterms:created xsi:type="dcterms:W3CDTF">2012-05-06T14:16:10Z</dcterms:created>
  <dcterms:modified xsi:type="dcterms:W3CDTF">2013-06-20T20:30:01Z</dcterms:modified>
</cp:coreProperties>
</file>