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1" r:id="rId7"/>
    <p:sldId id="262" r:id="rId8"/>
    <p:sldId id="263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23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5245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440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5609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6501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8956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2015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555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048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105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231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49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9B65A-3BBC-4837-817F-607F0FB1405B}" type="datetimeFigureOut">
              <a:rPr lang="cs-CZ" smtClean="0"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C6BDF-8976-4DB1-9BA9-0A71077B2D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195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THALETOVA VĚTA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657" y="0"/>
            <a:ext cx="57816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566124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VY_42_INOVACE_13_02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314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cs-CZ" sz="3600" u="sng" dirty="0" smtClean="0"/>
              <a:t>Pracuj podle návodu: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4330824" cy="5001419"/>
          </a:xfrm>
        </p:spPr>
        <p:txBody>
          <a:bodyPr/>
          <a:lstStyle/>
          <a:p>
            <a:r>
              <a:rPr lang="cs-CZ" dirty="0" smtClean="0"/>
              <a:t>Narýsuj k(S, 5 cm)</a:t>
            </a:r>
          </a:p>
          <a:p>
            <a:r>
              <a:rPr lang="cs-CZ" dirty="0" smtClean="0"/>
              <a:t>Sestroj jeden její průměr s krajními body AB</a:t>
            </a:r>
          </a:p>
          <a:p>
            <a:r>
              <a:rPr lang="cs-CZ" dirty="0" smtClean="0"/>
              <a:t>Na kružnici k zvol třetí bod C a sestroj úsečky AC, BC</a:t>
            </a:r>
          </a:p>
          <a:p>
            <a:r>
              <a:rPr lang="cs-CZ" dirty="0" smtClean="0"/>
              <a:t>Změř velikost úhlu ACB</a:t>
            </a:r>
          </a:p>
          <a:p>
            <a:endParaRPr lang="cs-CZ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6868043" y="2852936"/>
            <a:ext cx="304138" cy="542806"/>
            <a:chOff x="6868043" y="2852936"/>
            <a:chExt cx="304138" cy="542806"/>
          </a:xfrm>
        </p:grpSpPr>
        <p:grpSp>
          <p:nvGrpSpPr>
            <p:cNvPr id="15" name="Skupina 14"/>
            <p:cNvGrpSpPr/>
            <p:nvPr/>
          </p:nvGrpSpPr>
          <p:grpSpPr>
            <a:xfrm>
              <a:off x="6868043" y="2865797"/>
              <a:ext cx="304138" cy="529945"/>
              <a:chOff x="6868043" y="2865797"/>
              <a:chExt cx="304138" cy="529945"/>
            </a:xfrm>
          </p:grpSpPr>
          <p:cxnSp>
            <p:nvCxnSpPr>
              <p:cNvPr id="18" name="Přímá spojnice 17"/>
              <p:cNvCxnSpPr/>
              <p:nvPr/>
            </p:nvCxnSpPr>
            <p:spPr>
              <a:xfrm flipH="1">
                <a:off x="6932158" y="2973809"/>
                <a:ext cx="1759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1" name="Skupina 10"/>
              <p:cNvGrpSpPr/>
              <p:nvPr/>
            </p:nvGrpSpPr>
            <p:grpSpPr>
              <a:xfrm>
                <a:off x="6868043" y="2865797"/>
                <a:ext cx="304138" cy="529945"/>
                <a:chOff x="6868043" y="2865797"/>
                <a:chExt cx="304138" cy="529945"/>
              </a:xfrm>
            </p:grpSpPr>
            <p:cxnSp>
              <p:nvCxnSpPr>
                <p:cNvPr id="10" name="Přímá spojnice 9"/>
                <p:cNvCxnSpPr/>
                <p:nvPr/>
              </p:nvCxnSpPr>
              <p:spPr>
                <a:xfrm>
                  <a:off x="7020112" y="2865797"/>
                  <a:ext cx="0" cy="21602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ovéPole 26"/>
                <p:cNvSpPr txBox="1"/>
                <p:nvPr/>
              </p:nvSpPr>
              <p:spPr>
                <a:xfrm>
                  <a:off x="6868043" y="3026410"/>
                  <a:ext cx="30413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S</a:t>
                  </a:r>
                  <a:endParaRPr lang="cs-CZ" dirty="0"/>
                </a:p>
              </p:txBody>
            </p:sp>
          </p:grpSp>
        </p:grpSp>
        <p:cxnSp>
          <p:nvCxnSpPr>
            <p:cNvPr id="37" name="Přímá spojnice 36"/>
            <p:cNvCxnSpPr/>
            <p:nvPr/>
          </p:nvCxnSpPr>
          <p:spPr>
            <a:xfrm>
              <a:off x="7020112" y="2852936"/>
              <a:ext cx="0" cy="21602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0" name="Přímá spojnice 39"/>
          <p:cNvCxnSpPr>
            <a:stCxn id="27" idx="3"/>
            <a:endCxn id="27" idx="3"/>
          </p:cNvCxnSpPr>
          <p:nvPr/>
        </p:nvCxnSpPr>
        <p:spPr>
          <a:xfrm>
            <a:off x="7172181" y="321107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Skupina 46"/>
          <p:cNvGrpSpPr/>
          <p:nvPr/>
        </p:nvGrpSpPr>
        <p:grpSpPr>
          <a:xfrm>
            <a:off x="5880094" y="1489655"/>
            <a:ext cx="287183" cy="407116"/>
            <a:chOff x="5880094" y="1489655"/>
            <a:chExt cx="287183" cy="407116"/>
          </a:xfrm>
        </p:grpSpPr>
        <p:cxnSp>
          <p:nvCxnSpPr>
            <p:cNvPr id="38" name="Přímá spojnice 37"/>
            <p:cNvCxnSpPr/>
            <p:nvPr/>
          </p:nvCxnSpPr>
          <p:spPr>
            <a:xfrm>
              <a:off x="6083319" y="1810684"/>
              <a:ext cx="72008" cy="8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ovéPole 45"/>
            <p:cNvSpPr txBox="1"/>
            <p:nvPr/>
          </p:nvSpPr>
          <p:spPr>
            <a:xfrm>
              <a:off x="5880094" y="1489655"/>
              <a:ext cx="2871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C</a:t>
              </a:r>
              <a:endParaRPr lang="cs-CZ" dirty="0"/>
            </a:p>
          </p:txBody>
        </p:sp>
      </p:grpSp>
      <p:sp>
        <p:nvSpPr>
          <p:cNvPr id="4" name="Ovál 3"/>
          <p:cNvSpPr/>
          <p:nvPr/>
        </p:nvSpPr>
        <p:spPr>
          <a:xfrm>
            <a:off x="5580112" y="1533809"/>
            <a:ext cx="2880000" cy="2880000"/>
          </a:xfrm>
          <a:prstGeom prst="ellipse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7884368" y="1556792"/>
            <a:ext cx="288032" cy="383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grpSp>
        <p:nvGrpSpPr>
          <p:cNvPr id="36" name="Skupina 35"/>
          <p:cNvGrpSpPr/>
          <p:nvPr/>
        </p:nvGrpSpPr>
        <p:grpSpPr>
          <a:xfrm>
            <a:off x="5319267" y="2789143"/>
            <a:ext cx="3369176" cy="369332"/>
            <a:chOff x="5306960" y="2789143"/>
            <a:chExt cx="3369176" cy="369332"/>
          </a:xfrm>
        </p:grpSpPr>
        <p:cxnSp>
          <p:nvCxnSpPr>
            <p:cNvPr id="33" name="Přímá spojnice 32"/>
            <p:cNvCxnSpPr>
              <a:stCxn id="4" idx="2"/>
              <a:endCxn id="4" idx="6"/>
            </p:cNvCxnSpPr>
            <p:nvPr/>
          </p:nvCxnSpPr>
          <p:spPr>
            <a:xfrm>
              <a:off x="5580112" y="2973809"/>
              <a:ext cx="2880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ovéPole 33"/>
            <p:cNvSpPr txBox="1"/>
            <p:nvPr/>
          </p:nvSpPr>
          <p:spPr>
            <a:xfrm>
              <a:off x="5306960" y="2789143"/>
              <a:ext cx="201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8460112" y="2789143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</p:grpSp>
      <p:cxnSp>
        <p:nvCxnSpPr>
          <p:cNvPr id="49" name="Přímá spojnice 48"/>
          <p:cNvCxnSpPr>
            <a:stCxn id="4" idx="2"/>
          </p:cNvCxnSpPr>
          <p:nvPr/>
        </p:nvCxnSpPr>
        <p:spPr>
          <a:xfrm flipV="1">
            <a:off x="5580112" y="1853727"/>
            <a:ext cx="539211" cy="112008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>
            <a:endCxn id="35" idx="1"/>
          </p:cNvCxnSpPr>
          <p:nvPr/>
        </p:nvCxnSpPr>
        <p:spPr>
          <a:xfrm>
            <a:off x="6131630" y="1858987"/>
            <a:ext cx="2340789" cy="11148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Skupina 59"/>
          <p:cNvGrpSpPr/>
          <p:nvPr/>
        </p:nvGrpSpPr>
        <p:grpSpPr>
          <a:xfrm>
            <a:off x="5606745" y="4856496"/>
            <a:ext cx="3672408" cy="523220"/>
            <a:chOff x="5580112" y="4869160"/>
            <a:chExt cx="3672408" cy="523220"/>
          </a:xfrm>
        </p:grpSpPr>
        <p:sp>
          <p:nvSpPr>
            <p:cNvPr id="52" name="TextovéPole 51"/>
            <p:cNvSpPr txBox="1"/>
            <p:nvPr/>
          </p:nvSpPr>
          <p:spPr>
            <a:xfrm>
              <a:off x="5580112" y="4869160"/>
              <a:ext cx="36724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|     ACB </a:t>
              </a:r>
              <a:r>
                <a:rPr lang="el-GR" sz="2800" dirty="0" smtClean="0"/>
                <a:t>|</a:t>
              </a:r>
              <a:r>
                <a:rPr lang="cs-CZ" sz="2800" dirty="0" smtClean="0"/>
                <a:t> = 90°</a:t>
              </a:r>
              <a:endParaRPr lang="cs-CZ" sz="2800" dirty="0"/>
            </a:p>
          </p:txBody>
        </p:sp>
        <p:grpSp>
          <p:nvGrpSpPr>
            <p:cNvPr id="59" name="Skupina 58"/>
            <p:cNvGrpSpPr/>
            <p:nvPr/>
          </p:nvGrpSpPr>
          <p:grpSpPr>
            <a:xfrm>
              <a:off x="5849717" y="5019676"/>
              <a:ext cx="273152" cy="360040"/>
              <a:chOff x="5306960" y="5733256"/>
              <a:chExt cx="417168" cy="504056"/>
            </a:xfrm>
          </p:grpSpPr>
          <p:cxnSp>
            <p:nvCxnSpPr>
              <p:cNvPr id="54" name="Přímá spojnice 53"/>
              <p:cNvCxnSpPr/>
              <p:nvPr/>
            </p:nvCxnSpPr>
            <p:spPr>
              <a:xfrm flipH="1">
                <a:off x="5306960" y="5733256"/>
                <a:ext cx="417168" cy="14401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nice 56"/>
              <p:cNvCxnSpPr/>
              <p:nvPr/>
            </p:nvCxnSpPr>
            <p:spPr>
              <a:xfrm flipH="1" flipV="1">
                <a:off x="5306960" y="5894040"/>
                <a:ext cx="417168" cy="6781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Oblouk 57"/>
              <p:cNvSpPr/>
              <p:nvPr/>
            </p:nvSpPr>
            <p:spPr>
              <a:xfrm>
                <a:off x="5508104" y="5733256"/>
                <a:ext cx="45719" cy="504056"/>
              </a:xfrm>
              <a:prstGeom prst="arc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002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3600" u="sng" dirty="0"/>
              <a:t>Pracuj podle návodu:</a:t>
            </a:r>
            <a:endParaRPr lang="cs-CZ" sz="3600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5378171" y="954321"/>
            <a:ext cx="3369176" cy="2924154"/>
            <a:chOff x="5306960" y="1489655"/>
            <a:chExt cx="3369176" cy="2924154"/>
          </a:xfrm>
        </p:grpSpPr>
        <p:grpSp>
          <p:nvGrpSpPr>
            <p:cNvPr id="19" name="Skupina 18"/>
            <p:cNvGrpSpPr/>
            <p:nvPr/>
          </p:nvGrpSpPr>
          <p:grpSpPr>
            <a:xfrm>
              <a:off x="5880094" y="1489655"/>
              <a:ext cx="287183" cy="407116"/>
              <a:chOff x="5880094" y="1489655"/>
              <a:chExt cx="287183" cy="407116"/>
            </a:xfrm>
          </p:grpSpPr>
          <p:cxnSp>
            <p:nvCxnSpPr>
              <p:cNvPr id="33" name="Přímá spojnice 32"/>
              <p:cNvCxnSpPr/>
              <p:nvPr/>
            </p:nvCxnSpPr>
            <p:spPr>
              <a:xfrm>
                <a:off x="6083319" y="1810684"/>
                <a:ext cx="72008" cy="8608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TextovéPole 33"/>
              <p:cNvSpPr txBox="1"/>
              <p:nvPr/>
            </p:nvSpPr>
            <p:spPr>
              <a:xfrm>
                <a:off x="5880094" y="1489655"/>
                <a:ext cx="2871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C</a:t>
                </a:r>
                <a:endParaRPr lang="cs-CZ" dirty="0"/>
              </a:p>
            </p:txBody>
          </p:sp>
        </p:grpSp>
        <p:grpSp>
          <p:nvGrpSpPr>
            <p:cNvPr id="20" name="Skupina 19"/>
            <p:cNvGrpSpPr/>
            <p:nvPr/>
          </p:nvGrpSpPr>
          <p:grpSpPr>
            <a:xfrm>
              <a:off x="5306960" y="1533809"/>
              <a:ext cx="3369176" cy="2880000"/>
              <a:chOff x="5306960" y="1533809"/>
              <a:chExt cx="3369176" cy="2880000"/>
            </a:xfrm>
          </p:grpSpPr>
          <p:sp>
            <p:nvSpPr>
              <p:cNvPr id="21" name="Ovál 20"/>
              <p:cNvSpPr/>
              <p:nvPr/>
            </p:nvSpPr>
            <p:spPr>
              <a:xfrm>
                <a:off x="5580112" y="1533809"/>
                <a:ext cx="2880000" cy="2880000"/>
              </a:xfrm>
              <a:prstGeom prst="ellipse">
                <a:avLst/>
              </a:prstGeom>
              <a:noFill/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22" name="Skupina 21"/>
              <p:cNvGrpSpPr/>
              <p:nvPr/>
            </p:nvGrpSpPr>
            <p:grpSpPr>
              <a:xfrm>
                <a:off x="6868043" y="2865797"/>
                <a:ext cx="304138" cy="529945"/>
                <a:chOff x="6868043" y="2865797"/>
                <a:chExt cx="304138" cy="529945"/>
              </a:xfrm>
            </p:grpSpPr>
            <p:cxnSp>
              <p:nvCxnSpPr>
                <p:cNvPr id="30" name="Přímá spojnice 29"/>
                <p:cNvCxnSpPr/>
                <p:nvPr/>
              </p:nvCxnSpPr>
              <p:spPr>
                <a:xfrm>
                  <a:off x="7020112" y="2865797"/>
                  <a:ext cx="0" cy="21602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Přímá spojnice 30"/>
                <p:cNvCxnSpPr/>
                <p:nvPr/>
              </p:nvCxnSpPr>
              <p:spPr>
                <a:xfrm flipH="1">
                  <a:off x="6932158" y="2973809"/>
                  <a:ext cx="1759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TextovéPole 31"/>
                <p:cNvSpPr txBox="1"/>
                <p:nvPr/>
              </p:nvSpPr>
              <p:spPr>
                <a:xfrm>
                  <a:off x="6868043" y="3026410"/>
                  <a:ext cx="30413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S</a:t>
                  </a:r>
                  <a:endParaRPr lang="cs-CZ" dirty="0"/>
                </a:p>
              </p:txBody>
            </p:sp>
          </p:grpSp>
          <p:sp>
            <p:nvSpPr>
              <p:cNvPr id="23" name="TextovéPole 22"/>
              <p:cNvSpPr txBox="1"/>
              <p:nvPr/>
            </p:nvSpPr>
            <p:spPr>
              <a:xfrm>
                <a:off x="7884368" y="1556792"/>
                <a:ext cx="288032" cy="3830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k</a:t>
                </a:r>
                <a:endParaRPr lang="cs-CZ" dirty="0"/>
              </a:p>
            </p:txBody>
          </p:sp>
          <p:grpSp>
            <p:nvGrpSpPr>
              <p:cNvPr id="24" name="Skupina 23"/>
              <p:cNvGrpSpPr/>
              <p:nvPr/>
            </p:nvGrpSpPr>
            <p:grpSpPr>
              <a:xfrm>
                <a:off x="5306960" y="2789143"/>
                <a:ext cx="3369176" cy="369332"/>
                <a:chOff x="5306960" y="2789143"/>
                <a:chExt cx="3369176" cy="369332"/>
              </a:xfrm>
            </p:grpSpPr>
            <p:cxnSp>
              <p:nvCxnSpPr>
                <p:cNvPr id="27" name="Přímá spojnice 26"/>
                <p:cNvCxnSpPr>
                  <a:stCxn id="21" idx="2"/>
                  <a:endCxn id="21" idx="6"/>
                </p:cNvCxnSpPr>
                <p:nvPr/>
              </p:nvCxnSpPr>
              <p:spPr>
                <a:xfrm>
                  <a:off x="5580112" y="2973809"/>
                  <a:ext cx="288000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TextovéPole 27"/>
                <p:cNvSpPr txBox="1"/>
                <p:nvPr/>
              </p:nvSpPr>
              <p:spPr>
                <a:xfrm>
                  <a:off x="5306960" y="2789143"/>
                  <a:ext cx="20114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A</a:t>
                  </a:r>
                  <a:endParaRPr lang="cs-CZ" dirty="0"/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8460112" y="2789143"/>
                  <a:ext cx="2160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B</a:t>
                  </a:r>
                  <a:endParaRPr lang="cs-CZ" dirty="0"/>
                </a:p>
              </p:txBody>
            </p:sp>
          </p:grpSp>
          <p:cxnSp>
            <p:nvCxnSpPr>
              <p:cNvPr id="25" name="Přímá spojnice 24"/>
              <p:cNvCxnSpPr>
                <a:stCxn id="21" idx="2"/>
              </p:cNvCxnSpPr>
              <p:nvPr/>
            </p:nvCxnSpPr>
            <p:spPr>
              <a:xfrm flipV="1">
                <a:off x="5580112" y="1853727"/>
                <a:ext cx="539211" cy="112008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nice 25"/>
              <p:cNvCxnSpPr>
                <a:endCxn id="29" idx="1"/>
              </p:cNvCxnSpPr>
              <p:nvPr/>
            </p:nvCxnSpPr>
            <p:spPr>
              <a:xfrm>
                <a:off x="6119323" y="1858987"/>
                <a:ext cx="2340789" cy="111482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6" name="TextovéPole 35"/>
          <p:cNvSpPr txBox="1"/>
          <p:nvPr/>
        </p:nvSpPr>
        <p:spPr>
          <a:xfrm>
            <a:off x="539552" y="1212969"/>
            <a:ext cx="46085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Na kružnici k zvol další body D, E a F a změř velikosti úhlů ADB, AEB, AFB</a:t>
            </a:r>
            <a:endParaRPr lang="cs-CZ" sz="3200" dirty="0"/>
          </a:p>
        </p:txBody>
      </p:sp>
      <p:grpSp>
        <p:nvGrpSpPr>
          <p:cNvPr id="65" name="Skupina 64"/>
          <p:cNvGrpSpPr/>
          <p:nvPr/>
        </p:nvGrpSpPr>
        <p:grpSpPr>
          <a:xfrm>
            <a:off x="8189505" y="1261826"/>
            <a:ext cx="510128" cy="369332"/>
            <a:chOff x="8189505" y="1261826"/>
            <a:chExt cx="510128" cy="369332"/>
          </a:xfrm>
        </p:grpSpPr>
        <p:cxnSp>
          <p:nvCxnSpPr>
            <p:cNvPr id="38" name="Přímá spojnice 37"/>
            <p:cNvCxnSpPr/>
            <p:nvPr/>
          </p:nvCxnSpPr>
          <p:spPr>
            <a:xfrm flipH="1">
              <a:off x="8189505" y="1526683"/>
              <a:ext cx="108212" cy="10447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ovéPole 42"/>
            <p:cNvSpPr txBox="1"/>
            <p:nvPr/>
          </p:nvSpPr>
          <p:spPr>
            <a:xfrm>
              <a:off x="8338476" y="1261826"/>
              <a:ext cx="3611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</a:t>
              </a:r>
              <a:endParaRPr lang="cs-CZ" dirty="0"/>
            </a:p>
          </p:txBody>
        </p:sp>
      </p:grpSp>
      <p:grpSp>
        <p:nvGrpSpPr>
          <p:cNvPr id="68" name="Skupina 67"/>
          <p:cNvGrpSpPr/>
          <p:nvPr/>
        </p:nvGrpSpPr>
        <p:grpSpPr>
          <a:xfrm>
            <a:off x="6376705" y="3717032"/>
            <a:ext cx="495046" cy="456057"/>
            <a:chOff x="6376705" y="3717032"/>
            <a:chExt cx="495046" cy="456057"/>
          </a:xfrm>
        </p:grpSpPr>
        <p:cxnSp>
          <p:nvCxnSpPr>
            <p:cNvPr id="48" name="Přímá spojnice 47"/>
            <p:cNvCxnSpPr/>
            <p:nvPr/>
          </p:nvCxnSpPr>
          <p:spPr>
            <a:xfrm flipH="1">
              <a:off x="6588224" y="3717032"/>
              <a:ext cx="72008" cy="16144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ovéPole 48"/>
            <p:cNvSpPr txBox="1"/>
            <p:nvPr/>
          </p:nvSpPr>
          <p:spPr>
            <a:xfrm>
              <a:off x="6376705" y="3803757"/>
              <a:ext cx="4950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E</a:t>
              </a:r>
              <a:endParaRPr lang="cs-CZ" dirty="0"/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7812360" y="3573016"/>
            <a:ext cx="467653" cy="394880"/>
            <a:chOff x="7812360" y="3573016"/>
            <a:chExt cx="467653" cy="394880"/>
          </a:xfrm>
        </p:grpSpPr>
        <p:cxnSp>
          <p:nvCxnSpPr>
            <p:cNvPr id="51" name="Přímá spojnice 50"/>
            <p:cNvCxnSpPr/>
            <p:nvPr/>
          </p:nvCxnSpPr>
          <p:spPr>
            <a:xfrm>
              <a:off x="7812360" y="3573016"/>
              <a:ext cx="143219" cy="14401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ovéPole 51"/>
            <p:cNvSpPr txBox="1"/>
            <p:nvPr/>
          </p:nvSpPr>
          <p:spPr>
            <a:xfrm>
              <a:off x="7919176" y="3598564"/>
              <a:ext cx="3608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F</a:t>
              </a:r>
              <a:endParaRPr lang="cs-CZ" dirty="0"/>
            </a:p>
          </p:txBody>
        </p:sp>
      </p:grpSp>
      <p:cxnSp>
        <p:nvCxnSpPr>
          <p:cNvPr id="54" name="Přímá spojnice 53"/>
          <p:cNvCxnSpPr>
            <a:stCxn id="21" idx="2"/>
          </p:cNvCxnSpPr>
          <p:nvPr/>
        </p:nvCxnSpPr>
        <p:spPr>
          <a:xfrm flipV="1">
            <a:off x="5651323" y="1578920"/>
            <a:ext cx="2592288" cy="8595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>
            <a:endCxn id="21" idx="6"/>
          </p:cNvCxnSpPr>
          <p:nvPr/>
        </p:nvCxnSpPr>
        <p:spPr>
          <a:xfrm>
            <a:off x="8243611" y="1578920"/>
            <a:ext cx="287712" cy="8595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>
            <a:stCxn id="21" idx="2"/>
            <a:endCxn id="49" idx="0"/>
          </p:cNvCxnSpPr>
          <p:nvPr/>
        </p:nvCxnSpPr>
        <p:spPr>
          <a:xfrm>
            <a:off x="5651323" y="2438475"/>
            <a:ext cx="972905" cy="136528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>
            <a:stCxn id="29" idx="1"/>
            <a:endCxn id="49" idx="0"/>
          </p:cNvCxnSpPr>
          <p:nvPr/>
        </p:nvCxnSpPr>
        <p:spPr>
          <a:xfrm flipH="1">
            <a:off x="6624228" y="2438475"/>
            <a:ext cx="1907095" cy="136528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>
            <a:stCxn id="21" idx="2"/>
          </p:cNvCxnSpPr>
          <p:nvPr/>
        </p:nvCxnSpPr>
        <p:spPr>
          <a:xfrm>
            <a:off x="5651323" y="2438475"/>
            <a:ext cx="2232646" cy="120654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>
            <a:stCxn id="29" idx="1"/>
          </p:cNvCxnSpPr>
          <p:nvPr/>
        </p:nvCxnSpPr>
        <p:spPr>
          <a:xfrm flipH="1">
            <a:off x="7883969" y="2438475"/>
            <a:ext cx="647354" cy="120654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ovéPole 71"/>
          <p:cNvSpPr txBox="1"/>
          <p:nvPr/>
        </p:nvSpPr>
        <p:spPr>
          <a:xfrm>
            <a:off x="539627" y="3598564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Co jsi zjistil?</a:t>
            </a:r>
            <a:endParaRPr lang="cs-CZ" sz="3200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539552" y="4653136"/>
            <a:ext cx="79576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„Všechny úhly s vrcholem na kružnici </a:t>
            </a:r>
            <a:r>
              <a:rPr lang="cs-CZ" sz="4000" b="1" i="1" dirty="0" smtClean="0">
                <a:latin typeface="Gabriola" pitchFamily="82" charset="0"/>
              </a:rPr>
              <a:t>k</a:t>
            </a:r>
            <a:r>
              <a:rPr lang="cs-CZ" sz="3200" i="1" dirty="0" smtClean="0"/>
              <a:t> nad nebo pod průměrem této kružnice jsou  pravé.“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3761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6" grpId="0"/>
      <p:bldP spid="72" grpId="0"/>
      <p:bldP spid="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l"/>
            <a:r>
              <a:rPr lang="cs-CZ" sz="3600" u="sng" dirty="0"/>
              <a:t>Pracuj podle návodu:</a:t>
            </a:r>
            <a:endParaRPr lang="cs-CZ" sz="36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6868043" y="2852936"/>
            <a:ext cx="304138" cy="542806"/>
            <a:chOff x="6868043" y="2852936"/>
            <a:chExt cx="304138" cy="542806"/>
          </a:xfrm>
        </p:grpSpPr>
        <p:grpSp>
          <p:nvGrpSpPr>
            <p:cNvPr id="5" name="Skupina 4"/>
            <p:cNvGrpSpPr/>
            <p:nvPr/>
          </p:nvGrpSpPr>
          <p:grpSpPr>
            <a:xfrm>
              <a:off x="6868043" y="2865797"/>
              <a:ext cx="304138" cy="529945"/>
              <a:chOff x="6868043" y="2865797"/>
              <a:chExt cx="304138" cy="529945"/>
            </a:xfrm>
          </p:grpSpPr>
          <p:cxnSp>
            <p:nvCxnSpPr>
              <p:cNvPr id="7" name="Přímá spojnice 6"/>
              <p:cNvCxnSpPr/>
              <p:nvPr/>
            </p:nvCxnSpPr>
            <p:spPr>
              <a:xfrm flipH="1">
                <a:off x="6932158" y="2973809"/>
                <a:ext cx="1759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8" name="Skupina 7"/>
              <p:cNvGrpSpPr/>
              <p:nvPr/>
            </p:nvGrpSpPr>
            <p:grpSpPr>
              <a:xfrm>
                <a:off x="6868043" y="2865797"/>
                <a:ext cx="304138" cy="529945"/>
                <a:chOff x="6868043" y="2865797"/>
                <a:chExt cx="304138" cy="529945"/>
              </a:xfrm>
            </p:grpSpPr>
            <p:cxnSp>
              <p:nvCxnSpPr>
                <p:cNvPr id="9" name="Přímá spojnice 8"/>
                <p:cNvCxnSpPr/>
                <p:nvPr/>
              </p:nvCxnSpPr>
              <p:spPr>
                <a:xfrm>
                  <a:off x="7020112" y="2865797"/>
                  <a:ext cx="0" cy="21602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" name="TextovéPole 9"/>
                <p:cNvSpPr txBox="1"/>
                <p:nvPr/>
              </p:nvSpPr>
              <p:spPr>
                <a:xfrm>
                  <a:off x="6868043" y="3026410"/>
                  <a:ext cx="30413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S</a:t>
                  </a:r>
                  <a:endParaRPr lang="cs-CZ" dirty="0"/>
                </a:p>
              </p:txBody>
            </p:sp>
          </p:grpSp>
        </p:grpSp>
        <p:cxnSp>
          <p:nvCxnSpPr>
            <p:cNvPr id="6" name="Přímá spojnice 5"/>
            <p:cNvCxnSpPr/>
            <p:nvPr/>
          </p:nvCxnSpPr>
          <p:spPr>
            <a:xfrm>
              <a:off x="7020112" y="2852936"/>
              <a:ext cx="0" cy="21602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10"/>
          <p:cNvGrpSpPr/>
          <p:nvPr/>
        </p:nvGrpSpPr>
        <p:grpSpPr>
          <a:xfrm>
            <a:off x="5880094" y="1489655"/>
            <a:ext cx="287183" cy="407116"/>
            <a:chOff x="5880094" y="1489655"/>
            <a:chExt cx="287183" cy="407116"/>
          </a:xfrm>
        </p:grpSpPr>
        <p:cxnSp>
          <p:nvCxnSpPr>
            <p:cNvPr id="12" name="Přímá spojnice 11"/>
            <p:cNvCxnSpPr/>
            <p:nvPr/>
          </p:nvCxnSpPr>
          <p:spPr>
            <a:xfrm>
              <a:off x="6083319" y="1810684"/>
              <a:ext cx="72008" cy="8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ovéPole 12"/>
            <p:cNvSpPr txBox="1"/>
            <p:nvPr/>
          </p:nvSpPr>
          <p:spPr>
            <a:xfrm>
              <a:off x="5880094" y="1489655"/>
              <a:ext cx="2871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C</a:t>
              </a:r>
              <a:endParaRPr lang="cs-CZ" dirty="0"/>
            </a:p>
          </p:txBody>
        </p:sp>
      </p:grpSp>
      <p:sp>
        <p:nvSpPr>
          <p:cNvPr id="14" name="Ovál 13"/>
          <p:cNvSpPr/>
          <p:nvPr/>
        </p:nvSpPr>
        <p:spPr>
          <a:xfrm>
            <a:off x="5580112" y="1533809"/>
            <a:ext cx="2880000" cy="2880000"/>
          </a:xfrm>
          <a:prstGeom prst="ellipse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7884368" y="1556792"/>
            <a:ext cx="288032" cy="383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5319267" y="2789143"/>
            <a:ext cx="3369176" cy="369332"/>
            <a:chOff x="5306960" y="2789143"/>
            <a:chExt cx="3369176" cy="369332"/>
          </a:xfrm>
        </p:grpSpPr>
        <p:cxnSp>
          <p:nvCxnSpPr>
            <p:cNvPr id="17" name="Přímá spojnice 16"/>
            <p:cNvCxnSpPr>
              <a:stCxn id="14" idx="2"/>
              <a:endCxn id="14" idx="6"/>
            </p:cNvCxnSpPr>
            <p:nvPr/>
          </p:nvCxnSpPr>
          <p:spPr>
            <a:xfrm>
              <a:off x="5580112" y="2973809"/>
              <a:ext cx="2880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5306960" y="2789143"/>
              <a:ext cx="201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8460112" y="2789143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</p:grpSp>
      <p:cxnSp>
        <p:nvCxnSpPr>
          <p:cNvPr id="20" name="Přímá spojnice 19"/>
          <p:cNvCxnSpPr>
            <a:stCxn id="14" idx="2"/>
          </p:cNvCxnSpPr>
          <p:nvPr/>
        </p:nvCxnSpPr>
        <p:spPr>
          <a:xfrm flipV="1">
            <a:off x="5580112" y="1853727"/>
            <a:ext cx="539211" cy="112008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>
            <a:endCxn id="19" idx="1"/>
          </p:cNvCxnSpPr>
          <p:nvPr/>
        </p:nvCxnSpPr>
        <p:spPr>
          <a:xfrm>
            <a:off x="6131630" y="1858987"/>
            <a:ext cx="2340789" cy="11148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539552" y="1412776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Vně kružnice k zvol body X, Y a Z a ověř, zda-</a:t>
            </a:r>
            <a:r>
              <a:rPr lang="cs-CZ" sz="2800" dirty="0" err="1" smtClean="0"/>
              <a:t>li</a:t>
            </a:r>
            <a:r>
              <a:rPr lang="cs-CZ" sz="2800" dirty="0" smtClean="0"/>
              <a:t> i úhly AXB, AYB a AZB jsou pravé </a:t>
            </a:r>
            <a:endParaRPr lang="cs-CZ" sz="2800" dirty="0"/>
          </a:p>
        </p:txBody>
      </p:sp>
      <p:grpSp>
        <p:nvGrpSpPr>
          <p:cNvPr id="46" name="Skupina 45"/>
          <p:cNvGrpSpPr/>
          <p:nvPr/>
        </p:nvGrpSpPr>
        <p:grpSpPr>
          <a:xfrm>
            <a:off x="7172181" y="669192"/>
            <a:ext cx="640187" cy="455536"/>
            <a:chOff x="7172181" y="669192"/>
            <a:chExt cx="640187" cy="455536"/>
          </a:xfrm>
        </p:grpSpPr>
        <p:grpSp>
          <p:nvGrpSpPr>
            <p:cNvPr id="36" name="Skupina 35"/>
            <p:cNvGrpSpPr/>
            <p:nvPr/>
          </p:nvGrpSpPr>
          <p:grpSpPr>
            <a:xfrm>
              <a:off x="7172181" y="980728"/>
              <a:ext cx="144000" cy="144000"/>
              <a:chOff x="7172181" y="980728"/>
              <a:chExt cx="144000" cy="144000"/>
            </a:xfrm>
          </p:grpSpPr>
          <p:cxnSp>
            <p:nvCxnSpPr>
              <p:cNvPr id="24" name="Přímá spojnice 23"/>
              <p:cNvCxnSpPr/>
              <p:nvPr/>
            </p:nvCxnSpPr>
            <p:spPr>
              <a:xfrm>
                <a:off x="7244181" y="980728"/>
                <a:ext cx="0" cy="144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nice 25"/>
              <p:cNvCxnSpPr/>
              <p:nvPr/>
            </p:nvCxnSpPr>
            <p:spPr>
              <a:xfrm>
                <a:off x="7172181" y="1049496"/>
                <a:ext cx="144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TextovéPole 42"/>
            <p:cNvSpPr txBox="1"/>
            <p:nvPr/>
          </p:nvSpPr>
          <p:spPr>
            <a:xfrm>
              <a:off x="7244181" y="669192"/>
              <a:ext cx="5681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X</a:t>
              </a:r>
              <a:endParaRPr lang="cs-CZ" dirty="0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5508112" y="4335513"/>
            <a:ext cx="469880" cy="426094"/>
            <a:chOff x="5508112" y="4335513"/>
            <a:chExt cx="469880" cy="426094"/>
          </a:xfrm>
        </p:grpSpPr>
        <p:grpSp>
          <p:nvGrpSpPr>
            <p:cNvPr id="40" name="Skupina 39"/>
            <p:cNvGrpSpPr/>
            <p:nvPr/>
          </p:nvGrpSpPr>
          <p:grpSpPr>
            <a:xfrm>
              <a:off x="5508112" y="4335513"/>
              <a:ext cx="144000" cy="144000"/>
              <a:chOff x="7172181" y="980728"/>
              <a:chExt cx="144000" cy="144000"/>
            </a:xfrm>
          </p:grpSpPr>
          <p:cxnSp>
            <p:nvCxnSpPr>
              <p:cNvPr id="41" name="Přímá spojnice 40"/>
              <p:cNvCxnSpPr/>
              <p:nvPr/>
            </p:nvCxnSpPr>
            <p:spPr>
              <a:xfrm>
                <a:off x="7244181" y="980728"/>
                <a:ext cx="0" cy="144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>
                <a:off x="7172181" y="1049496"/>
                <a:ext cx="144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TextovéPole 43"/>
            <p:cNvSpPr txBox="1"/>
            <p:nvPr/>
          </p:nvSpPr>
          <p:spPr>
            <a:xfrm>
              <a:off x="5606419" y="4392275"/>
              <a:ext cx="3715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</a:t>
              </a:r>
              <a:endParaRPr lang="cs-CZ" dirty="0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7956384" y="5085184"/>
            <a:ext cx="677995" cy="385997"/>
            <a:chOff x="7956384" y="5085184"/>
            <a:chExt cx="677995" cy="385997"/>
          </a:xfrm>
        </p:grpSpPr>
        <p:grpSp>
          <p:nvGrpSpPr>
            <p:cNvPr id="37" name="Skupina 36"/>
            <p:cNvGrpSpPr/>
            <p:nvPr/>
          </p:nvGrpSpPr>
          <p:grpSpPr>
            <a:xfrm>
              <a:off x="7956384" y="5085184"/>
              <a:ext cx="144000" cy="144000"/>
              <a:chOff x="7172181" y="980728"/>
              <a:chExt cx="144000" cy="144000"/>
            </a:xfrm>
          </p:grpSpPr>
          <p:cxnSp>
            <p:nvCxnSpPr>
              <p:cNvPr id="38" name="Přímá spojnice 37"/>
              <p:cNvCxnSpPr/>
              <p:nvPr/>
            </p:nvCxnSpPr>
            <p:spPr>
              <a:xfrm>
                <a:off x="7244181" y="980728"/>
                <a:ext cx="0" cy="144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Přímá spojnice 38"/>
              <p:cNvCxnSpPr/>
              <p:nvPr/>
            </p:nvCxnSpPr>
            <p:spPr>
              <a:xfrm>
                <a:off x="7172181" y="1049496"/>
                <a:ext cx="144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TextovéPole 44"/>
            <p:cNvSpPr txBox="1"/>
            <p:nvPr/>
          </p:nvSpPr>
          <p:spPr>
            <a:xfrm>
              <a:off x="8070302" y="5101849"/>
              <a:ext cx="5640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Z</a:t>
              </a:r>
              <a:endParaRPr lang="cs-CZ" dirty="0"/>
            </a:p>
          </p:txBody>
        </p:sp>
      </p:grpSp>
      <p:cxnSp>
        <p:nvCxnSpPr>
          <p:cNvPr id="50" name="Přímá spojnice 49"/>
          <p:cNvCxnSpPr>
            <a:stCxn id="14" idx="2"/>
          </p:cNvCxnSpPr>
          <p:nvPr/>
        </p:nvCxnSpPr>
        <p:spPr>
          <a:xfrm flipV="1">
            <a:off x="5580112" y="1049496"/>
            <a:ext cx="1664069" cy="19243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H="1" flipV="1">
            <a:off x="7256488" y="1052728"/>
            <a:ext cx="1215931" cy="192108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>
            <a:stCxn id="14" idx="2"/>
          </p:cNvCxnSpPr>
          <p:nvPr/>
        </p:nvCxnSpPr>
        <p:spPr>
          <a:xfrm>
            <a:off x="5580112" y="2973809"/>
            <a:ext cx="0" cy="14304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>
            <a:stCxn id="14" idx="6"/>
          </p:cNvCxnSpPr>
          <p:nvPr/>
        </p:nvCxnSpPr>
        <p:spPr>
          <a:xfrm flipH="1">
            <a:off x="5580113" y="2973809"/>
            <a:ext cx="2879999" cy="143370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>
            <a:stCxn id="14" idx="2"/>
          </p:cNvCxnSpPr>
          <p:nvPr/>
        </p:nvCxnSpPr>
        <p:spPr>
          <a:xfrm>
            <a:off x="5580112" y="2973809"/>
            <a:ext cx="2448272" cy="21833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flipH="1">
            <a:off x="8016077" y="2970577"/>
            <a:ext cx="444035" cy="21833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539552" y="3474688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 co jsi zjistil nyní?</a:t>
            </a:r>
            <a:endParaRPr lang="cs-CZ" sz="3200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579475" y="4470153"/>
            <a:ext cx="46405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Úhly AXB, AYB a AZB </a:t>
            </a:r>
            <a:r>
              <a:rPr lang="cs-CZ" sz="3200" b="1" dirty="0" smtClean="0"/>
              <a:t>nejsou pravé.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00457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/>
      <p:bldP spid="22" grpId="0"/>
      <p:bldP spid="62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3600" u="sng" dirty="0"/>
              <a:t>Pracuj podle návodu:</a:t>
            </a:r>
            <a:endParaRPr lang="cs-CZ" sz="3600" dirty="0"/>
          </a:p>
        </p:txBody>
      </p:sp>
      <p:grpSp>
        <p:nvGrpSpPr>
          <p:cNvPr id="34" name="Skupina 33"/>
          <p:cNvGrpSpPr/>
          <p:nvPr/>
        </p:nvGrpSpPr>
        <p:grpSpPr>
          <a:xfrm>
            <a:off x="5247570" y="505547"/>
            <a:ext cx="3369176" cy="2924154"/>
            <a:chOff x="5319267" y="1489655"/>
            <a:chExt cx="3369176" cy="2924154"/>
          </a:xfrm>
        </p:grpSpPr>
        <p:grpSp>
          <p:nvGrpSpPr>
            <p:cNvPr id="22" name="Skupina 21"/>
            <p:cNvGrpSpPr/>
            <p:nvPr/>
          </p:nvGrpSpPr>
          <p:grpSpPr>
            <a:xfrm>
              <a:off x="5880094" y="1489655"/>
              <a:ext cx="287183" cy="407116"/>
              <a:chOff x="5880094" y="1489655"/>
              <a:chExt cx="287183" cy="407116"/>
            </a:xfrm>
          </p:grpSpPr>
          <p:cxnSp>
            <p:nvCxnSpPr>
              <p:cNvPr id="23" name="Přímá spojnice 22"/>
              <p:cNvCxnSpPr/>
              <p:nvPr/>
            </p:nvCxnSpPr>
            <p:spPr>
              <a:xfrm>
                <a:off x="6083319" y="1810684"/>
                <a:ext cx="72008" cy="8608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TextovéPole 23"/>
              <p:cNvSpPr txBox="1"/>
              <p:nvPr/>
            </p:nvSpPr>
            <p:spPr>
              <a:xfrm>
                <a:off x="5880094" y="1489655"/>
                <a:ext cx="2871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C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5319267" y="1533809"/>
              <a:ext cx="3369176" cy="2880000"/>
              <a:chOff x="5319267" y="1533809"/>
              <a:chExt cx="3369176" cy="2880000"/>
            </a:xfrm>
          </p:grpSpPr>
          <p:grpSp>
            <p:nvGrpSpPr>
              <p:cNvPr id="15" name="Skupina 14"/>
              <p:cNvGrpSpPr/>
              <p:nvPr/>
            </p:nvGrpSpPr>
            <p:grpSpPr>
              <a:xfrm>
                <a:off x="6868043" y="2852936"/>
                <a:ext cx="304138" cy="542806"/>
                <a:chOff x="6868043" y="2852936"/>
                <a:chExt cx="304138" cy="542806"/>
              </a:xfrm>
            </p:grpSpPr>
            <p:grpSp>
              <p:nvGrpSpPr>
                <p:cNvPr id="16" name="Skupina 15"/>
                <p:cNvGrpSpPr/>
                <p:nvPr/>
              </p:nvGrpSpPr>
              <p:grpSpPr>
                <a:xfrm>
                  <a:off x="6868043" y="2865797"/>
                  <a:ext cx="304138" cy="529945"/>
                  <a:chOff x="6868043" y="2865797"/>
                  <a:chExt cx="304138" cy="529945"/>
                </a:xfrm>
              </p:grpSpPr>
              <p:cxnSp>
                <p:nvCxnSpPr>
                  <p:cNvPr id="18" name="Přímá spojnice 17"/>
                  <p:cNvCxnSpPr/>
                  <p:nvPr/>
                </p:nvCxnSpPr>
                <p:spPr>
                  <a:xfrm flipH="1">
                    <a:off x="6932158" y="2973809"/>
                    <a:ext cx="17590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19" name="Skupina 18"/>
                  <p:cNvGrpSpPr/>
                  <p:nvPr/>
                </p:nvGrpSpPr>
                <p:grpSpPr>
                  <a:xfrm>
                    <a:off x="6868043" y="2865797"/>
                    <a:ext cx="304138" cy="529945"/>
                    <a:chOff x="6868043" y="2865797"/>
                    <a:chExt cx="304138" cy="529945"/>
                  </a:xfrm>
                </p:grpSpPr>
                <p:cxnSp>
                  <p:nvCxnSpPr>
                    <p:cNvPr id="20" name="Přímá spojnice 19"/>
                    <p:cNvCxnSpPr/>
                    <p:nvPr/>
                  </p:nvCxnSpPr>
                  <p:spPr>
                    <a:xfrm>
                      <a:off x="7020112" y="2865797"/>
                      <a:ext cx="0" cy="216024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1" name="TextovéPole 20"/>
                    <p:cNvSpPr txBox="1"/>
                    <p:nvPr/>
                  </p:nvSpPr>
                  <p:spPr>
                    <a:xfrm>
                      <a:off x="6868043" y="3026410"/>
                      <a:ext cx="304138" cy="3693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p:txBody>
                </p:sp>
              </p:grpSp>
            </p:grpSp>
            <p:cxnSp>
              <p:nvCxnSpPr>
                <p:cNvPr id="17" name="Přímá spojnice 16"/>
                <p:cNvCxnSpPr/>
                <p:nvPr/>
              </p:nvCxnSpPr>
              <p:spPr>
                <a:xfrm>
                  <a:off x="7020112" y="2852936"/>
                  <a:ext cx="0" cy="21602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5" name="Ovál 24"/>
              <p:cNvSpPr/>
              <p:nvPr/>
            </p:nvSpPr>
            <p:spPr>
              <a:xfrm>
                <a:off x="5580112" y="1533809"/>
                <a:ext cx="2880000" cy="2880000"/>
              </a:xfrm>
              <a:prstGeom prst="ellipse">
                <a:avLst/>
              </a:prstGeom>
              <a:noFill/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7884368" y="1556792"/>
                <a:ext cx="288032" cy="3830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k</a:t>
                </a:r>
                <a:endParaRPr lang="cs-CZ" dirty="0"/>
              </a:p>
            </p:txBody>
          </p:sp>
          <p:grpSp>
            <p:nvGrpSpPr>
              <p:cNvPr id="27" name="Skupina 26"/>
              <p:cNvGrpSpPr/>
              <p:nvPr/>
            </p:nvGrpSpPr>
            <p:grpSpPr>
              <a:xfrm>
                <a:off x="5319267" y="2789143"/>
                <a:ext cx="3369176" cy="369332"/>
                <a:chOff x="5306960" y="2789143"/>
                <a:chExt cx="3369176" cy="369332"/>
              </a:xfrm>
            </p:grpSpPr>
            <p:cxnSp>
              <p:nvCxnSpPr>
                <p:cNvPr id="28" name="Přímá spojnice 27"/>
                <p:cNvCxnSpPr>
                  <a:stCxn id="25" idx="2"/>
                  <a:endCxn id="25" idx="6"/>
                </p:cNvCxnSpPr>
                <p:nvPr/>
              </p:nvCxnSpPr>
              <p:spPr>
                <a:xfrm>
                  <a:off x="5580112" y="2973809"/>
                  <a:ext cx="288000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TextovéPole 28"/>
                <p:cNvSpPr txBox="1"/>
                <p:nvPr/>
              </p:nvSpPr>
              <p:spPr>
                <a:xfrm>
                  <a:off x="5306960" y="2789143"/>
                  <a:ext cx="20114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A</a:t>
                  </a:r>
                  <a:endParaRPr lang="cs-CZ" dirty="0"/>
                </a:p>
              </p:txBody>
            </p:sp>
            <p:sp>
              <p:nvSpPr>
                <p:cNvPr id="30" name="TextovéPole 29"/>
                <p:cNvSpPr txBox="1"/>
                <p:nvPr/>
              </p:nvSpPr>
              <p:spPr>
                <a:xfrm>
                  <a:off x="8460112" y="2789143"/>
                  <a:ext cx="2160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B</a:t>
                  </a:r>
                  <a:endParaRPr lang="cs-CZ" dirty="0"/>
                </a:p>
              </p:txBody>
            </p:sp>
          </p:grpSp>
          <p:cxnSp>
            <p:nvCxnSpPr>
              <p:cNvPr id="31" name="Přímá spojnice 30"/>
              <p:cNvCxnSpPr>
                <a:stCxn id="25" idx="2"/>
              </p:cNvCxnSpPr>
              <p:nvPr/>
            </p:nvCxnSpPr>
            <p:spPr>
              <a:xfrm flipV="1">
                <a:off x="5580112" y="1853727"/>
                <a:ext cx="539211" cy="112008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>
                <a:endCxn id="30" idx="1"/>
              </p:cNvCxnSpPr>
              <p:nvPr/>
            </p:nvCxnSpPr>
            <p:spPr>
              <a:xfrm>
                <a:off x="6131630" y="1858987"/>
                <a:ext cx="2340789" cy="111482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5" name="TextovéPole 34"/>
          <p:cNvSpPr txBox="1"/>
          <p:nvPr/>
        </p:nvSpPr>
        <p:spPr>
          <a:xfrm>
            <a:off x="539552" y="1429660"/>
            <a:ext cx="4320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Uvnitř kružnice k zvol body K a L a změř velikost úhlů AKB a ALB</a:t>
            </a:r>
            <a:endParaRPr lang="cs-CZ" sz="3200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7014327" y="653619"/>
            <a:ext cx="707458" cy="400666"/>
            <a:chOff x="7014327" y="653619"/>
            <a:chExt cx="707458" cy="400666"/>
          </a:xfrm>
        </p:grpSpPr>
        <p:grpSp>
          <p:nvGrpSpPr>
            <p:cNvPr id="40" name="Skupina 39"/>
            <p:cNvGrpSpPr/>
            <p:nvPr/>
          </p:nvGrpSpPr>
          <p:grpSpPr>
            <a:xfrm>
              <a:off x="7014327" y="653619"/>
              <a:ext cx="216000" cy="216000"/>
              <a:chOff x="6687937" y="4077072"/>
              <a:chExt cx="216000" cy="216000"/>
            </a:xfrm>
          </p:grpSpPr>
          <p:cxnSp>
            <p:nvCxnSpPr>
              <p:cNvPr id="37" name="Přímá spojnice 36"/>
              <p:cNvCxnSpPr/>
              <p:nvPr/>
            </p:nvCxnSpPr>
            <p:spPr>
              <a:xfrm>
                <a:off x="6802010" y="4077072"/>
                <a:ext cx="0" cy="216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Přímá spojnice 38"/>
              <p:cNvCxnSpPr/>
              <p:nvPr/>
            </p:nvCxnSpPr>
            <p:spPr>
              <a:xfrm>
                <a:off x="6687937" y="4182416"/>
                <a:ext cx="216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TextovéPole 43"/>
            <p:cNvSpPr txBox="1"/>
            <p:nvPr/>
          </p:nvSpPr>
          <p:spPr>
            <a:xfrm>
              <a:off x="7139441" y="684953"/>
              <a:ext cx="58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K</a:t>
              </a:r>
              <a:endParaRPr lang="cs-CZ" dirty="0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7564922" y="2378812"/>
            <a:ext cx="444895" cy="492220"/>
            <a:chOff x="7564922" y="2378812"/>
            <a:chExt cx="444895" cy="492220"/>
          </a:xfrm>
        </p:grpSpPr>
        <p:grpSp>
          <p:nvGrpSpPr>
            <p:cNvPr id="41" name="Skupina 40"/>
            <p:cNvGrpSpPr/>
            <p:nvPr/>
          </p:nvGrpSpPr>
          <p:grpSpPr>
            <a:xfrm>
              <a:off x="7564922" y="2378812"/>
              <a:ext cx="216000" cy="216000"/>
              <a:chOff x="6687937" y="4077072"/>
              <a:chExt cx="216000" cy="216000"/>
            </a:xfrm>
          </p:grpSpPr>
          <p:cxnSp>
            <p:nvCxnSpPr>
              <p:cNvPr id="42" name="Přímá spojnice 41"/>
              <p:cNvCxnSpPr/>
              <p:nvPr/>
            </p:nvCxnSpPr>
            <p:spPr>
              <a:xfrm>
                <a:off x="6802010" y="4077072"/>
                <a:ext cx="0" cy="216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6687937" y="4182416"/>
                <a:ext cx="216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TextovéPole 45"/>
            <p:cNvSpPr txBox="1"/>
            <p:nvPr/>
          </p:nvSpPr>
          <p:spPr>
            <a:xfrm>
              <a:off x="7721785" y="2501700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L</a:t>
              </a:r>
              <a:endParaRPr lang="cs-CZ" dirty="0"/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5508415" y="758963"/>
            <a:ext cx="2892307" cy="1725193"/>
            <a:chOff x="5508415" y="758963"/>
            <a:chExt cx="2892307" cy="1725193"/>
          </a:xfrm>
        </p:grpSpPr>
        <p:cxnSp>
          <p:nvCxnSpPr>
            <p:cNvPr id="49" name="Přímá spojnice 48"/>
            <p:cNvCxnSpPr>
              <a:stCxn id="25" idx="2"/>
            </p:cNvCxnSpPr>
            <p:nvPr/>
          </p:nvCxnSpPr>
          <p:spPr>
            <a:xfrm flipV="1">
              <a:off x="5508415" y="758963"/>
              <a:ext cx="1619985" cy="12307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nice 50"/>
            <p:cNvCxnSpPr>
              <a:stCxn id="25" idx="6"/>
            </p:cNvCxnSpPr>
            <p:nvPr/>
          </p:nvCxnSpPr>
          <p:spPr>
            <a:xfrm flipH="1" flipV="1">
              <a:off x="7128400" y="758963"/>
              <a:ext cx="1260015" cy="12307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Přímá spojnice 54"/>
            <p:cNvCxnSpPr>
              <a:stCxn id="25" idx="2"/>
            </p:cNvCxnSpPr>
            <p:nvPr/>
          </p:nvCxnSpPr>
          <p:spPr>
            <a:xfrm>
              <a:off x="5508415" y="1989701"/>
              <a:ext cx="2170580" cy="49445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Přímá spojnice 56"/>
            <p:cNvCxnSpPr>
              <a:stCxn id="30" idx="1"/>
            </p:cNvCxnSpPr>
            <p:nvPr/>
          </p:nvCxnSpPr>
          <p:spPr>
            <a:xfrm flipH="1">
              <a:off x="7678995" y="1989701"/>
              <a:ext cx="721727" cy="49445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TextovéPole 59"/>
          <p:cNvSpPr txBox="1"/>
          <p:nvPr/>
        </p:nvSpPr>
        <p:spPr>
          <a:xfrm>
            <a:off x="539551" y="3681034"/>
            <a:ext cx="60541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Jaká je velikost úhlů AKB a ALB?</a:t>
            </a:r>
            <a:endParaRPr lang="cs-CZ" sz="32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566991" y="4504764"/>
            <a:ext cx="6881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Úhly AKB a ALB nejsou pravé.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8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5" grpId="0"/>
      <p:bldP spid="60" grpId="0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8190"/>
            <a:ext cx="4834880" cy="1143000"/>
          </a:xfrm>
        </p:spPr>
        <p:txBody>
          <a:bodyPr/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THALETOVA VĚTA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5708" y="2564904"/>
            <a:ext cx="8229600" cy="403244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Pro libovolný trojúhelník ABC platí: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jestliže je ABC pravoúhlý trojúhelník s přeponou AB, leží vrchol C na kružnici </a:t>
            </a:r>
            <a:r>
              <a:rPr lang="cs-CZ" sz="3900" b="1" dirty="0" smtClean="0">
                <a:latin typeface="Gabriola" pitchFamily="82" charset="0"/>
              </a:rPr>
              <a:t>k</a:t>
            </a:r>
            <a:r>
              <a:rPr lang="cs-CZ" dirty="0" smtClean="0"/>
              <a:t> s průměrem AB </a:t>
            </a:r>
          </a:p>
          <a:p>
            <a:pPr marL="0" indent="0">
              <a:buNone/>
            </a:pPr>
            <a:r>
              <a:rPr lang="cs-CZ" dirty="0" smtClean="0"/>
              <a:t>a</a:t>
            </a:r>
          </a:p>
          <a:p>
            <a:r>
              <a:rPr lang="cs-CZ" dirty="0" smtClean="0"/>
              <a:t>jestliže vrchol C leží na kružnici </a:t>
            </a:r>
            <a:r>
              <a:rPr lang="cs-CZ" sz="3800" b="1" dirty="0" smtClean="0">
                <a:latin typeface="Gabriola" pitchFamily="82" charset="0"/>
              </a:rPr>
              <a:t>k</a:t>
            </a:r>
            <a:r>
              <a:rPr lang="cs-CZ" dirty="0" smtClean="0"/>
              <a:t> s průměrem AB je ABC pravoúhlý trojúhelník s přeponou AB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Kružnice </a:t>
            </a:r>
            <a:r>
              <a:rPr lang="cs-CZ" sz="3800" b="1" dirty="0" smtClean="0">
                <a:latin typeface="Gabriola" pitchFamily="82" charset="0"/>
              </a:rPr>
              <a:t>k</a:t>
            </a:r>
            <a:r>
              <a:rPr lang="cs-CZ" dirty="0" smtClean="0"/>
              <a:t> je Thaletova kružnice s průměrem AB</a:t>
            </a:r>
          </a:p>
        </p:txBody>
      </p:sp>
      <p:cxnSp>
        <p:nvCxnSpPr>
          <p:cNvPr id="23" name="Přímá spojnice 22"/>
          <p:cNvCxnSpPr/>
          <p:nvPr/>
        </p:nvCxnSpPr>
        <p:spPr>
          <a:xfrm>
            <a:off x="7056276" y="170226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Skupina 37"/>
          <p:cNvGrpSpPr/>
          <p:nvPr/>
        </p:nvGrpSpPr>
        <p:grpSpPr>
          <a:xfrm>
            <a:off x="5616116" y="198617"/>
            <a:ext cx="3279212" cy="2779411"/>
            <a:chOff x="5616116" y="198617"/>
            <a:chExt cx="3279212" cy="2779411"/>
          </a:xfrm>
        </p:grpSpPr>
        <p:grpSp>
          <p:nvGrpSpPr>
            <p:cNvPr id="36" name="Skupina 35"/>
            <p:cNvGrpSpPr/>
            <p:nvPr/>
          </p:nvGrpSpPr>
          <p:grpSpPr>
            <a:xfrm>
              <a:off x="5616116" y="198617"/>
              <a:ext cx="3279212" cy="2779411"/>
              <a:chOff x="5436096" y="182856"/>
              <a:chExt cx="3279212" cy="2779411"/>
            </a:xfrm>
          </p:grpSpPr>
          <p:sp>
            <p:nvSpPr>
              <p:cNvPr id="4" name="Ovál 3"/>
              <p:cNvSpPr/>
              <p:nvPr/>
            </p:nvSpPr>
            <p:spPr>
              <a:xfrm>
                <a:off x="5796136" y="442267"/>
                <a:ext cx="2520280" cy="2520000"/>
              </a:xfrm>
              <a:prstGeom prst="ellipse">
                <a:avLst/>
              </a:prstGeom>
              <a:noFill/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6" name="Přímá spojnice 5"/>
              <p:cNvCxnSpPr>
                <a:stCxn id="4" idx="2"/>
                <a:endCxn id="4" idx="6"/>
              </p:cNvCxnSpPr>
              <p:nvPr/>
            </p:nvCxnSpPr>
            <p:spPr>
              <a:xfrm>
                <a:off x="5796136" y="1702267"/>
                <a:ext cx="252028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>
                <a:stCxn id="4" idx="2"/>
              </p:cNvCxnSpPr>
              <p:nvPr/>
            </p:nvCxnSpPr>
            <p:spPr>
              <a:xfrm flipV="1">
                <a:off x="5796136" y="597594"/>
                <a:ext cx="1872208" cy="110467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>
                <a:endCxn id="4" idx="6"/>
              </p:cNvCxnSpPr>
              <p:nvPr/>
            </p:nvCxnSpPr>
            <p:spPr>
              <a:xfrm>
                <a:off x="7668344" y="597593"/>
                <a:ext cx="648072" cy="110467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ovéPole 18"/>
              <p:cNvSpPr txBox="1"/>
              <p:nvPr/>
            </p:nvSpPr>
            <p:spPr>
              <a:xfrm>
                <a:off x="5436096" y="1517601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8283260" y="1517601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B</a:t>
                </a:r>
                <a:endParaRPr lang="cs-CZ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668344" y="182856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C</a:t>
                </a:r>
                <a:endParaRPr lang="cs-CZ" dirty="0"/>
              </a:p>
            </p:txBody>
          </p:sp>
          <p:cxnSp>
            <p:nvCxnSpPr>
              <p:cNvPr id="25" name="Přímá spojnice 24"/>
              <p:cNvCxnSpPr/>
              <p:nvPr/>
            </p:nvCxnSpPr>
            <p:spPr>
              <a:xfrm>
                <a:off x="7059902" y="1628792"/>
                <a:ext cx="0" cy="144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TextovéPole 30"/>
              <p:cNvSpPr txBox="1"/>
              <p:nvPr/>
            </p:nvSpPr>
            <p:spPr>
              <a:xfrm>
                <a:off x="6921084" y="1755429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S</a:t>
                </a:r>
                <a:endParaRPr lang="cs-CZ" dirty="0"/>
              </a:p>
            </p:txBody>
          </p:sp>
          <p:grpSp>
            <p:nvGrpSpPr>
              <p:cNvPr id="35" name="Skupina 34"/>
              <p:cNvGrpSpPr/>
              <p:nvPr/>
            </p:nvGrpSpPr>
            <p:grpSpPr>
              <a:xfrm>
                <a:off x="7308344" y="237593"/>
                <a:ext cx="720000" cy="720000"/>
                <a:chOff x="7308344" y="237593"/>
                <a:chExt cx="720000" cy="720000"/>
              </a:xfrm>
            </p:grpSpPr>
            <p:sp>
              <p:nvSpPr>
                <p:cNvPr id="33" name="Výseč 32"/>
                <p:cNvSpPr/>
                <p:nvPr/>
              </p:nvSpPr>
              <p:spPr>
                <a:xfrm rot="3581730">
                  <a:off x="7308344" y="237593"/>
                  <a:ext cx="720000" cy="72000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4" name="TextovéPole 33"/>
                <p:cNvSpPr txBox="1"/>
                <p:nvPr/>
              </p:nvSpPr>
              <p:spPr>
                <a:xfrm>
                  <a:off x="7524328" y="556696"/>
                  <a:ext cx="28803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.</a:t>
                  </a:r>
                </a:p>
              </p:txBody>
            </p:sp>
          </p:grpSp>
        </p:grpSp>
        <p:sp>
          <p:nvSpPr>
            <p:cNvPr id="37" name="TextovéPole 36"/>
            <p:cNvSpPr txBox="1"/>
            <p:nvPr/>
          </p:nvSpPr>
          <p:spPr>
            <a:xfrm>
              <a:off x="8172400" y="2276872"/>
              <a:ext cx="3384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latin typeface="Gabriola" pitchFamily="82" charset="0"/>
                </a:rPr>
                <a:t>k</a:t>
              </a:r>
              <a:endParaRPr lang="cs-CZ" sz="2800" b="1" dirty="0">
                <a:latin typeface="Gabriola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24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Thalés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Milétu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Řecký matematik, filozof a astronom</a:t>
            </a:r>
          </a:p>
          <a:p>
            <a:r>
              <a:rPr lang="cs-CZ" dirty="0" smtClean="0"/>
              <a:t>Žil v letech 624 – 543 př. n. l. v řeckém </a:t>
            </a:r>
            <a:r>
              <a:rPr lang="cs-CZ" smtClean="0"/>
              <a:t>Milétu</a:t>
            </a:r>
            <a:r>
              <a:rPr lang="cs-CZ" dirty="0" smtClean="0"/>
              <a:t> </a:t>
            </a:r>
            <a:r>
              <a:rPr lang="cs-CZ" dirty="0" smtClean="0"/>
              <a:t>v nynějším Turecku</a:t>
            </a:r>
          </a:p>
          <a:p>
            <a:r>
              <a:rPr lang="cs-CZ" dirty="0" smtClean="0"/>
              <a:t>Určil výšku pyramid</a:t>
            </a:r>
          </a:p>
          <a:p>
            <a:r>
              <a:rPr lang="cs-CZ" dirty="0" smtClean="0"/>
              <a:t>Zjistil kulový tvar Země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859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620688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Odkazy:</a:t>
            </a:r>
          </a:p>
          <a:p>
            <a:r>
              <a:rPr lang="cs-CZ" dirty="0" smtClean="0"/>
              <a:t>ODVÁRKO</a:t>
            </a:r>
            <a:r>
              <a:rPr lang="cs-CZ" dirty="0"/>
              <a:t>, Oldřich a Jiří KADLEČEK. </a:t>
            </a:r>
            <a:r>
              <a:rPr lang="cs-CZ" i="1" dirty="0"/>
              <a:t>Matematika pro 8. ročník základní školy</a:t>
            </a:r>
            <a:r>
              <a:rPr lang="cs-CZ" dirty="0"/>
              <a:t>. 1. vyd. Praha: Prometheus, 2000, 79 s. Učebnice pro základní školy (Prometheus). ISBN 80-719-6183-3.</a:t>
            </a:r>
          </a:p>
        </p:txBody>
      </p:sp>
    </p:spTree>
    <p:extLst>
      <p:ext uri="{BB962C8B-B14F-4D97-AF65-F5344CB8AC3E}">
        <p14:creationId xmlns:p14="http://schemas.microsoft.com/office/powerpoint/2010/main" val="9810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1052736"/>
            <a:ext cx="82089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>
                <a:solidFill>
                  <a:prstClr val="black"/>
                </a:solidFill>
              </a:rPr>
              <a:t>Škola: Základní škola Trávníky Otrokovice, příspěvková organizace</a:t>
            </a:r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>
                <a:solidFill>
                  <a:prstClr val="black"/>
                </a:solidFill>
              </a:rPr>
              <a:t>Číslo projektu: CZ.1.07/1.4.00/21.2637</a:t>
            </a:r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>
                <a:solidFill>
                  <a:prstClr val="black"/>
                </a:solidFill>
              </a:rPr>
              <a:t>Název výukového materiálu: </a:t>
            </a:r>
            <a:r>
              <a:rPr lang="cs-CZ" sz="2000" dirty="0" smtClean="0">
                <a:solidFill>
                  <a:prstClr val="black"/>
                </a:solidFill>
              </a:rPr>
              <a:t>Thaletova věta</a:t>
            </a:r>
            <a:endParaRPr lang="cs-CZ" sz="2000" dirty="0"/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Autor: Mgr. Miroslava Málková</a:t>
            </a:r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Vytvořeno: </a:t>
            </a:r>
            <a:r>
              <a:rPr lang="cs-CZ" sz="2000" dirty="0" smtClean="0"/>
              <a:t>20. </a:t>
            </a:r>
            <a:r>
              <a:rPr lang="cs-CZ" sz="2000" dirty="0"/>
              <a:t>května 2012</a:t>
            </a:r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Ročník: 8.</a:t>
            </a:r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Vzdělávací oblast: Matematika a její aplikace</a:t>
            </a:r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Vzdělávací obor: Matematika a její aplikace</a:t>
            </a:r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Tematický okruh: Geometrie v rovině a v prostoru</a:t>
            </a:r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Téma: </a:t>
            </a:r>
            <a:r>
              <a:rPr lang="cs-CZ" sz="2000" dirty="0" smtClean="0"/>
              <a:t>Thaletova věta</a:t>
            </a:r>
            <a:endParaRPr lang="cs-CZ" sz="2000" dirty="0"/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Pomůcky</a:t>
            </a:r>
            <a:r>
              <a:rPr lang="cs-CZ" sz="2000" dirty="0" smtClean="0"/>
              <a:t>: notebook, dataprojektor, rýsovací potřeby, úhloměr, sešit</a:t>
            </a:r>
            <a:endParaRPr lang="cs-CZ" sz="2000" dirty="0"/>
          </a:p>
          <a:p>
            <a:pPr indent="0">
              <a:lnSpc>
                <a:spcPct val="110000"/>
              </a:lnSpc>
              <a:buNone/>
              <a:defRPr/>
            </a:pPr>
            <a:r>
              <a:rPr lang="cs-CZ" sz="2000" dirty="0"/>
              <a:t>Anotace</a:t>
            </a:r>
            <a:r>
              <a:rPr lang="cs-CZ" sz="2000" dirty="0" smtClean="0"/>
              <a:t>: Výukový materiál je určen k odvození Thaletovy věty.</a:t>
            </a:r>
            <a:endParaRPr lang="cs-CZ" sz="2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755576" y="326612"/>
            <a:ext cx="777686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dirty="0">
                <a:solidFill>
                  <a:srgbClr val="000000"/>
                </a:solidFill>
              </a:rPr>
              <a:t>Tato práce je šířena pod licencí CC BY-SA 3.0. Odkazy a citace jsou platné k datu vytvoření této práce.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5233081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000" dirty="0">
                <a:solidFill>
                  <a:srgbClr val="000000"/>
                </a:solidFill>
              </a:rPr>
              <a:t>Všechny objekty použité k vytvoření tohoto materiálu jsou součástí softwaru Microsoft® Office</a:t>
            </a:r>
            <a:r>
              <a:rPr lang="cs-CZ" sz="2000" dirty="0" smtClean="0">
                <a:solidFill>
                  <a:srgbClr val="000000"/>
                </a:solidFill>
              </a:rPr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63588" y="6165304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dirty="0">
                <a:solidFill>
                  <a:srgbClr val="000000"/>
                </a:solidFill>
              </a:rPr>
              <a:t>Texty jsou vlastní originální tvorbou autora.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1338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406</Words>
  <Application>Microsoft Office PowerPoint</Application>
  <PresentationFormat>Předvádění na obrazovce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THALETOVA VĚTA</vt:lpstr>
      <vt:lpstr>Pracuj podle návodu:</vt:lpstr>
      <vt:lpstr>Pracuj podle návodu:</vt:lpstr>
      <vt:lpstr>Pracuj podle návodu:</vt:lpstr>
      <vt:lpstr>Pracuj podle návodu:</vt:lpstr>
      <vt:lpstr>THALETOVA VĚTA</vt:lpstr>
      <vt:lpstr>Thalés z Milétu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THALETOVA VĚTA</dc:title>
  <dc:creator>malkova</dc:creator>
  <cp:lastModifiedBy>malkova</cp:lastModifiedBy>
  <cp:revision>19</cp:revision>
  <dcterms:created xsi:type="dcterms:W3CDTF">2013-01-12T23:25:14Z</dcterms:created>
  <dcterms:modified xsi:type="dcterms:W3CDTF">2013-05-28T16:27:37Z</dcterms:modified>
</cp:coreProperties>
</file>