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  <p:sldId id="258" r:id="rId3"/>
    <p:sldId id="259" r:id="rId4"/>
    <p:sldId id="261" r:id="rId5"/>
    <p:sldId id="260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DE59206-025A-4D60-B957-AE596C02953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2D172C2-10A0-4F95-B796-434FFAEE91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276872"/>
            <a:ext cx="7406640" cy="14721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Obvod kruhu, délka kružnice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73325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VY_42_INOVACE_14_02</a:t>
            </a:r>
            <a:endParaRPr lang="cs-CZ" dirty="0"/>
          </a:p>
        </p:txBody>
      </p:sp>
      <p:pic>
        <p:nvPicPr>
          <p:cNvPr id="4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63685" y="0"/>
            <a:ext cx="5781678" cy="14477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468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40726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Připrav si tělesa tvaru válce, např. skleničku, svíčku, plechovku…  Nachystej si i provázek, kterým budeš zjišťovat obvod kruhové podstavy.  Naměřené hodnoty zapisuj do tabulky. V závěru urči, kolikrát je obvod kruhu větší než jeho průměr. 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257929" y="1735356"/>
            <a:ext cx="8719265" cy="4901669"/>
            <a:chOff x="257929" y="1735356"/>
            <a:chExt cx="8719265" cy="4901669"/>
          </a:xfrm>
        </p:grpSpPr>
        <p:pic>
          <p:nvPicPr>
            <p:cNvPr id="1026" name="Picture 2" descr="C:\Users\malkova\AppData\Local\Microsoft\Windows\Temporary Internet Files\Content.IE5\R89TAV2Z\MC900434769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425936">
              <a:off x="7561239" y="1735356"/>
              <a:ext cx="1288501" cy="1288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malkova\AppData\Local\Microsoft\Windows\Temporary Internet Files\Content.IE5\XVVYCBJJ\MP9004092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929" y="2252871"/>
              <a:ext cx="1145720" cy="1145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malkova\AppData\Local\Microsoft\Windows\Temporary Internet Files\Content.IE5\TMUAP5A4\MP90032111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6760" y="3284791"/>
              <a:ext cx="1145720" cy="1606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malkova\AppData\Local\Microsoft\Windows\Temporary Internet Files\Content.IE5\XVVYCBJJ\MC90034014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34021">
              <a:off x="415951" y="3537967"/>
              <a:ext cx="1222515" cy="13447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Users\malkova\AppData\Local\Microsoft\Windows\Temporary Internet Files\Content.IE5\R89TAV2Z\MP900175489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7100" y="5022110"/>
              <a:ext cx="1087376" cy="16149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malkova\AppData\Local\Microsoft\Windows\Temporary Internet Files\Content.IE5\R89TAV2Z\MC900432655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98598">
              <a:off x="7615888" y="5114597"/>
              <a:ext cx="1361306" cy="1361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0193305"/>
              </p:ext>
            </p:extLst>
          </p:nvPr>
        </p:nvGraphicFramePr>
        <p:xfrm>
          <a:off x="1621291" y="2603539"/>
          <a:ext cx="5973426" cy="33457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0669"/>
                <a:gridCol w="960473"/>
                <a:gridCol w="995571"/>
                <a:gridCol w="995571"/>
                <a:gridCol w="995571"/>
                <a:gridCol w="995571"/>
              </a:tblGrid>
              <a:tr h="640973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/>
                </a:tc>
              </a:tr>
              <a:tr h="79986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Průměr kruhu - </a:t>
                      </a:r>
                      <a:r>
                        <a:rPr lang="cs-CZ" sz="1800" b="1" i="1" dirty="0" smtClean="0"/>
                        <a:t>d</a:t>
                      </a:r>
                    </a:p>
                    <a:p>
                      <a:pPr algn="ctr"/>
                      <a:r>
                        <a:rPr lang="cs-CZ" sz="1800" dirty="0" smtClean="0"/>
                        <a:t> (v cm)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</a:tr>
              <a:tr h="79986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Obvod kruhu - </a:t>
                      </a:r>
                      <a:r>
                        <a:rPr lang="cs-CZ" sz="1800" b="1" i="1" dirty="0" smtClean="0"/>
                        <a:t>o</a:t>
                      </a:r>
                      <a:r>
                        <a:rPr lang="cs-CZ" sz="1800" dirty="0" smtClean="0"/>
                        <a:t> </a:t>
                      </a:r>
                    </a:p>
                    <a:p>
                      <a:pPr algn="ctr"/>
                      <a:r>
                        <a:rPr lang="cs-CZ" sz="1800" dirty="0" smtClean="0"/>
                        <a:t>(v cm)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</a:tr>
              <a:tr h="87596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Podíl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algn="ctr"/>
                      <a:r>
                        <a:rPr lang="cs-CZ" sz="1800" b="1" i="1" baseline="0" dirty="0" smtClean="0"/>
                        <a:t>o : d</a:t>
                      </a:r>
                      <a:endParaRPr lang="cs-CZ" sz="1800" b="1" i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917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56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Obvod kruhu je téměř vždy o něco více než 3 –krát větší než jeho průměr. </a:t>
            </a:r>
            <a:r>
              <a:rPr lang="cs-CZ" b="1" dirty="0" smtClean="0"/>
              <a:t>Podíl obvodu a průměru </a:t>
            </a:r>
            <a:r>
              <a:rPr lang="cs-CZ" dirty="0" smtClean="0"/>
              <a:t>kruhu se pohybuje kolem čísla 3,1. 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dirty="0" smtClean="0"/>
              <a:t>Matematikové zjistili, že podíl obvodu a průměru kruhu je </a:t>
            </a:r>
            <a:r>
              <a:rPr lang="cs-CZ" b="1" dirty="0" smtClean="0"/>
              <a:t>konstantní číslo</a:t>
            </a:r>
            <a:r>
              <a:rPr lang="cs-CZ" dirty="0" smtClean="0"/>
              <a:t>. Označují jej symbolem  </a:t>
            </a:r>
            <a:r>
              <a:rPr lang="el-GR" sz="3600" b="1" dirty="0" smtClean="0">
                <a:solidFill>
                  <a:srgbClr val="C00000"/>
                </a:solidFill>
              </a:rPr>
              <a:t>π</a:t>
            </a:r>
            <a:r>
              <a:rPr lang="cs-CZ" sz="3600" b="1" dirty="0" smtClean="0">
                <a:solidFill>
                  <a:srgbClr val="C00000"/>
                </a:solidFill>
              </a:rPr>
              <a:t>. </a:t>
            </a:r>
          </a:p>
          <a:p>
            <a:pPr indent="0">
              <a:buNone/>
            </a:pPr>
            <a:endParaRPr lang="cs-CZ" sz="3600" b="1" dirty="0" smtClean="0"/>
          </a:p>
          <a:p>
            <a:r>
              <a:rPr lang="cs-CZ" dirty="0" smtClean="0"/>
              <a:t>Jeho hodnota je  3,14159265358979323846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dirty="0" smtClean="0"/>
              <a:t>PAMATUJ:   </a:t>
            </a:r>
            <a:r>
              <a:rPr lang="el-GR" sz="4000" b="1" dirty="0" smtClean="0">
                <a:solidFill>
                  <a:srgbClr val="C00000"/>
                </a:solidFill>
              </a:rPr>
              <a:t>π</a:t>
            </a:r>
            <a:r>
              <a:rPr lang="cs-CZ" sz="4000" b="1" dirty="0" smtClean="0">
                <a:solidFill>
                  <a:srgbClr val="C00000"/>
                </a:solidFill>
              </a:rPr>
              <a:t> = 3,14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0486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Ludolfovo číslo  </a:t>
            </a:r>
            <a:r>
              <a:rPr lang="el-GR" sz="6000" dirty="0" smtClean="0"/>
              <a:t>π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136904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Matematická konstanta udávající poměr obvodu kruhu k jeho průměru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dirty="0" smtClean="0"/>
              <a:t>Je pojmenováno po </a:t>
            </a:r>
            <a:r>
              <a:rPr lang="cs-CZ" b="1" dirty="0" err="1" smtClean="0"/>
              <a:t>Ludolphovi</a:t>
            </a:r>
            <a:r>
              <a:rPr lang="cs-CZ" b="1" dirty="0" smtClean="0"/>
              <a:t> van </a:t>
            </a:r>
            <a:r>
              <a:rPr lang="cs-CZ" b="1" dirty="0" err="1" smtClean="0"/>
              <a:t>Ceulenovi</a:t>
            </a:r>
            <a:r>
              <a:rPr lang="cs-CZ" dirty="0" smtClean="0"/>
              <a:t>  </a:t>
            </a:r>
            <a:r>
              <a:rPr lang="cs-CZ" sz="2400" dirty="0" smtClean="0"/>
              <a:t>[</a:t>
            </a:r>
            <a:r>
              <a:rPr lang="cs-CZ" sz="2400" i="1" dirty="0" smtClean="0"/>
              <a:t>Ludolf </a:t>
            </a:r>
            <a:r>
              <a:rPr lang="cs-CZ" sz="2400" i="1" dirty="0" err="1" smtClean="0"/>
              <a:t>fan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Kélen</a:t>
            </a:r>
            <a:r>
              <a:rPr lang="cs-CZ" sz="2400" dirty="0" smtClean="0"/>
              <a:t>]  </a:t>
            </a:r>
            <a:r>
              <a:rPr lang="cs-CZ" dirty="0" smtClean="0"/>
              <a:t>- holandském matematikovi německého původu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dirty="0"/>
              <a:t>V roce 1596 publikoval hodnotu čísla </a:t>
            </a:r>
            <a:r>
              <a:rPr lang="el-GR" dirty="0"/>
              <a:t>π </a:t>
            </a:r>
            <a:r>
              <a:rPr lang="cs-CZ" dirty="0"/>
              <a:t>s přesností na 20 desetinných míst</a:t>
            </a:r>
            <a:r>
              <a:rPr lang="cs-CZ" dirty="0">
                <a:latin typeface="+mj-lt"/>
              </a:rPr>
              <a:t> </a:t>
            </a:r>
            <a:endParaRPr lang="cs-CZ" dirty="0" smtClean="0">
              <a:latin typeface="+mj-lt"/>
            </a:endParaRPr>
          </a:p>
          <a:p>
            <a:pPr indent="0">
              <a:buNone/>
            </a:pPr>
            <a:endParaRPr lang="cs-CZ" dirty="0" smtClean="0">
              <a:latin typeface="+mj-lt"/>
            </a:endParaRPr>
          </a:p>
          <a:p>
            <a:r>
              <a:rPr lang="cs-CZ" dirty="0"/>
              <a:t>Později výpočet zpřesnil na 35 desetinných </a:t>
            </a:r>
            <a:r>
              <a:rPr lang="cs-CZ" dirty="0" smtClean="0"/>
              <a:t>míst</a:t>
            </a:r>
          </a:p>
          <a:p>
            <a:endParaRPr lang="cs-CZ" dirty="0"/>
          </a:p>
          <a:p>
            <a:pPr indent="0">
              <a:buNone/>
            </a:pPr>
            <a:endParaRPr lang="cs-CZ" dirty="0" smtClean="0"/>
          </a:p>
          <a:p>
            <a:r>
              <a:rPr lang="cs-CZ" dirty="0"/>
              <a:t>3,14159265358979323846264338327950288…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705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Platí: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468835" y="1412776"/>
            <a:ext cx="3600000" cy="3744016"/>
            <a:chOff x="511057" y="1601870"/>
            <a:chExt cx="3600000" cy="3744016"/>
          </a:xfrm>
        </p:grpSpPr>
        <p:grpSp>
          <p:nvGrpSpPr>
            <p:cNvPr id="16" name="Skupina 15"/>
            <p:cNvGrpSpPr/>
            <p:nvPr/>
          </p:nvGrpSpPr>
          <p:grpSpPr>
            <a:xfrm>
              <a:off x="511057" y="1601870"/>
              <a:ext cx="3600000" cy="3744016"/>
              <a:chOff x="683568" y="1556792"/>
              <a:chExt cx="3600000" cy="3744016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683568" y="1700808"/>
                <a:ext cx="3600000" cy="3600000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38100"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" name="Přímá spojnice 5"/>
              <p:cNvCxnSpPr>
                <a:stCxn id="4" idx="2"/>
                <a:endCxn id="4" idx="6"/>
              </p:cNvCxnSpPr>
              <p:nvPr/>
            </p:nvCxnSpPr>
            <p:spPr>
              <a:xfrm>
                <a:off x="683568" y="3500808"/>
                <a:ext cx="3600000" cy="0"/>
              </a:xfrm>
              <a:prstGeom prst="line">
                <a:avLst/>
              </a:prstGeom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TextovéPole 7"/>
              <p:cNvSpPr txBox="1"/>
              <p:nvPr/>
            </p:nvSpPr>
            <p:spPr>
              <a:xfrm>
                <a:off x="3563888" y="1556792"/>
                <a:ext cx="7196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K</a:t>
                </a:r>
                <a:endParaRPr lang="cs-CZ" sz="2800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756012" y="2977588"/>
                <a:ext cx="6480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d</a:t>
                </a:r>
                <a:endParaRPr lang="cs-CZ" sz="2800" dirty="0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490777" y="3401870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ovéPole 14"/>
              <p:cNvSpPr txBox="1"/>
              <p:nvPr/>
            </p:nvSpPr>
            <p:spPr>
              <a:xfrm>
                <a:off x="2310657" y="3689902"/>
                <a:ext cx="3602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S</a:t>
                </a:r>
                <a:endParaRPr lang="cs-CZ" sz="2800" dirty="0"/>
              </a:p>
            </p:txBody>
          </p:sp>
        </p:grpSp>
        <p:sp>
          <p:nvSpPr>
            <p:cNvPr id="17" name="Levá složená závorka 16"/>
            <p:cNvSpPr/>
            <p:nvPr/>
          </p:nvSpPr>
          <p:spPr>
            <a:xfrm rot="16200000" flipV="1">
              <a:off x="1279620" y="2822401"/>
              <a:ext cx="270084" cy="1807209"/>
            </a:xfrm>
            <a:prstGeom prst="leftBrac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259632" y="3837175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r</a:t>
              </a:r>
              <a:endParaRPr lang="cs-CZ" sz="28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004048" y="639982"/>
            <a:ext cx="2724294" cy="936104"/>
            <a:chOff x="5004048" y="1412776"/>
            <a:chExt cx="2724294" cy="936104"/>
          </a:xfrm>
        </p:grpSpPr>
        <p:sp>
          <p:nvSpPr>
            <p:cNvPr id="20" name="TextovéPole 19"/>
            <p:cNvSpPr txBox="1"/>
            <p:nvPr/>
          </p:nvSpPr>
          <p:spPr>
            <a:xfrm>
              <a:off x="5136054" y="1412776"/>
              <a:ext cx="25922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i="1" dirty="0" smtClean="0">
                  <a:solidFill>
                    <a:srgbClr val="C00000"/>
                  </a:solidFill>
                </a:rPr>
                <a:t>o = </a:t>
              </a:r>
              <a:r>
                <a:rPr lang="el-GR" sz="4400" b="1" i="1" dirty="0" smtClean="0">
                  <a:solidFill>
                    <a:srgbClr val="C00000"/>
                  </a:solidFill>
                </a:rPr>
                <a:t>π</a:t>
              </a:r>
              <a:r>
                <a:rPr lang="cs-CZ" sz="4400" b="1" i="1" dirty="0" smtClean="0">
                  <a:solidFill>
                    <a:srgbClr val="C00000"/>
                  </a:solidFill>
                </a:rPr>
                <a:t>d</a:t>
              </a:r>
              <a:endParaRPr lang="cs-CZ" sz="4400" b="1" i="1" dirty="0">
                <a:solidFill>
                  <a:srgbClr val="C00000"/>
                </a:solidFill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004048" y="1412776"/>
              <a:ext cx="2088232" cy="936104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4716016" y="1976226"/>
            <a:ext cx="37744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o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/>
              <a:t>- obvod kruhu K</a:t>
            </a:r>
          </a:p>
          <a:p>
            <a:r>
              <a:rPr lang="cs-CZ" sz="3200" b="1" i="1" dirty="0">
                <a:solidFill>
                  <a:srgbClr val="C00000"/>
                </a:solidFill>
              </a:rPr>
              <a:t>d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/>
              <a:t>- průměr kruhu K</a:t>
            </a:r>
          </a:p>
          <a:p>
            <a:r>
              <a:rPr lang="el-GR" sz="3200" b="1" dirty="0" smtClean="0">
                <a:solidFill>
                  <a:srgbClr val="C00000"/>
                </a:solidFill>
              </a:rPr>
              <a:t>π</a:t>
            </a:r>
            <a:r>
              <a:rPr lang="cs-CZ" sz="3200" b="1" dirty="0" smtClean="0">
                <a:solidFill>
                  <a:srgbClr val="C00000"/>
                </a:solidFill>
              </a:rPr>
              <a:t> = 3,14</a:t>
            </a:r>
            <a:endParaRPr lang="cs-CZ" sz="3200" i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16016" y="3931463"/>
            <a:ext cx="4270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 = 2r       </a:t>
            </a:r>
          </a:p>
          <a:p>
            <a:r>
              <a:rPr lang="cs-CZ" sz="3600" dirty="0" smtClean="0"/>
              <a:t>r – poloměr kruhu K</a:t>
            </a:r>
            <a:endParaRPr lang="cs-CZ" sz="36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5004048" y="5445224"/>
            <a:ext cx="3168352" cy="960784"/>
            <a:chOff x="5004048" y="5445224"/>
            <a:chExt cx="3168352" cy="960784"/>
          </a:xfrm>
        </p:grpSpPr>
        <p:sp>
          <p:nvSpPr>
            <p:cNvPr id="26" name="TextovéPole 25"/>
            <p:cNvSpPr txBox="1"/>
            <p:nvPr/>
          </p:nvSpPr>
          <p:spPr>
            <a:xfrm>
              <a:off x="5136054" y="5445224"/>
              <a:ext cx="303634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i="1" dirty="0" smtClean="0">
                  <a:solidFill>
                    <a:srgbClr val="C00000"/>
                  </a:solidFill>
                </a:rPr>
                <a:t>o = 2</a:t>
              </a:r>
              <a:r>
                <a:rPr lang="el-GR" sz="4400" b="1" i="1" dirty="0" smtClean="0">
                  <a:solidFill>
                    <a:srgbClr val="C00000"/>
                  </a:solidFill>
                </a:rPr>
                <a:t>π</a:t>
              </a:r>
              <a:r>
                <a:rPr lang="cs-CZ" sz="4400" b="1" i="1" dirty="0" smtClean="0">
                  <a:solidFill>
                    <a:srgbClr val="C00000"/>
                  </a:solidFill>
                </a:rPr>
                <a:t>r</a:t>
              </a:r>
              <a:endParaRPr lang="cs-CZ" sz="4400" b="1" i="1" dirty="0">
                <a:solidFill>
                  <a:srgbClr val="C00000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004048" y="5445224"/>
              <a:ext cx="2304256" cy="960784"/>
            </a:xfrm>
            <a:prstGeom prst="rect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9111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0991" y="0"/>
            <a:ext cx="3394720" cy="1143000"/>
          </a:xfrm>
        </p:spPr>
        <p:txBody>
          <a:bodyPr/>
          <a:lstStyle/>
          <a:p>
            <a:pPr algn="l"/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Vypočítej obvod kruhu s daným průměrem nebo poloměrem. Výsledky zaokrouhli na desetiny.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 = 6,5 cm		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 startAt="2"/>
            </a:pPr>
            <a:r>
              <a:rPr lang="cs-CZ" dirty="0" smtClean="0"/>
              <a:t>d = 1,3 dm</a:t>
            </a:r>
          </a:p>
          <a:p>
            <a:pPr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87906" y="2420888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Clr>
                <a:schemeClr val="accent1"/>
              </a:buClr>
              <a:buSzPct val="80000"/>
              <a:buFont typeface="+mj-lt"/>
              <a:buAutoNum type="alphaLcParenR" startAt="3"/>
            </a:pPr>
            <a:r>
              <a:rPr lang="cs-CZ" sz="2800" dirty="0"/>
              <a:t>r = 0,2 </a:t>
            </a:r>
            <a:r>
              <a:rPr lang="cs-CZ" sz="2800" dirty="0" smtClean="0"/>
              <a:t>m</a:t>
            </a:r>
          </a:p>
          <a:p>
            <a:pPr marL="514350" indent="-514350">
              <a:buClr>
                <a:srgbClr val="FF0000"/>
              </a:buClr>
              <a:buFont typeface="+mj-lt"/>
              <a:buAutoNum type="alphaLcParenR" startAt="3"/>
            </a:pPr>
            <a:endParaRPr lang="cs-CZ" sz="2800" dirty="0"/>
          </a:p>
          <a:p>
            <a:pPr marL="514350" indent="-514350">
              <a:buClr>
                <a:srgbClr val="FF0000"/>
              </a:buClr>
              <a:buFont typeface="+mj-lt"/>
              <a:buAutoNum type="alphaLcParenR" startAt="3"/>
            </a:pPr>
            <a:endParaRPr lang="cs-CZ" sz="2800" dirty="0" smtClean="0"/>
          </a:p>
          <a:p>
            <a:pPr marL="514350" indent="-514350">
              <a:buClr>
                <a:srgbClr val="FF0000"/>
              </a:buClr>
              <a:buFont typeface="+mj-lt"/>
              <a:buAutoNum type="alphaLcParenR" startAt="3"/>
            </a:pPr>
            <a:endParaRPr lang="cs-CZ" sz="2800" dirty="0" smtClean="0"/>
          </a:p>
          <a:p>
            <a:pPr marL="514350" indent="-514350">
              <a:buClr>
                <a:srgbClr val="FF0000"/>
              </a:buClr>
              <a:buFont typeface="+mj-lt"/>
              <a:buAutoNum type="alphaLcParenR" startAt="3"/>
            </a:pPr>
            <a:endParaRPr lang="cs-CZ" sz="2800" dirty="0"/>
          </a:p>
          <a:p>
            <a:pPr marL="514350" indent="-514350">
              <a:buClr>
                <a:schemeClr val="accent1"/>
              </a:buClr>
              <a:buSzPct val="80000"/>
              <a:buFont typeface="+mj-lt"/>
              <a:buAutoNum type="alphaLcParenR" startAt="3"/>
            </a:pPr>
            <a:r>
              <a:rPr lang="cs-CZ" sz="2800" dirty="0" smtClean="0"/>
              <a:t>r = 48 mm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852936"/>
            <a:ext cx="324036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</a:t>
            </a:r>
            <a:r>
              <a:rPr lang="el-GR" sz="2800" dirty="0" smtClean="0"/>
              <a:t>π</a:t>
            </a:r>
            <a:r>
              <a:rPr lang="cs-CZ" sz="2800" dirty="0" smtClean="0"/>
              <a:t>d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2222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3,14 . 6,5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672180"/>
            <a:ext cx="2024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o = 20,41 cm</a:t>
            </a:r>
            <a:endParaRPr lang="cs-CZ" sz="28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8281" y="501317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</a:t>
            </a:r>
            <a:r>
              <a:rPr lang="el-GR" sz="2800" dirty="0"/>
              <a:t>π</a:t>
            </a:r>
            <a:r>
              <a:rPr lang="cs-CZ" sz="2800" dirty="0"/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08281" y="537321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3,14 . 1,3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77816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o = 4,082 dm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0351" y="285293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2</a:t>
            </a:r>
            <a:r>
              <a:rPr lang="el-GR" sz="2800" dirty="0" smtClean="0"/>
              <a:t>π</a:t>
            </a:r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81183" y="323649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2 . 3,14 . 0.2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96443" y="364959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o = 1,256 m </a:t>
            </a:r>
            <a:endParaRPr lang="cs-CZ" sz="28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96443" y="499032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2</a:t>
            </a:r>
            <a:r>
              <a:rPr lang="el-GR" sz="2800" dirty="0"/>
              <a:t>π</a:t>
            </a:r>
            <a:r>
              <a:rPr lang="cs-CZ" sz="2800" dirty="0"/>
              <a:t>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110215" y="536159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2 . 3,14 . 48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96443" y="5746758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o = 301,44 mm</a:t>
            </a:r>
            <a:endParaRPr lang="cs-CZ" sz="2800" u="sng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835040" y="3456758"/>
            <a:ext cx="607162" cy="728772"/>
            <a:chOff x="6053206" y="332656"/>
            <a:chExt cx="607162" cy="728772"/>
          </a:xfrm>
        </p:grpSpPr>
        <p:sp>
          <p:nvSpPr>
            <p:cNvPr id="17" name="TextovéPole 16"/>
            <p:cNvSpPr txBox="1"/>
            <p:nvPr/>
          </p:nvSpPr>
          <p:spPr>
            <a:xfrm>
              <a:off x="6053206" y="538208"/>
              <a:ext cx="3910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=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097320" y="332656"/>
              <a:ext cx="563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341707" y="5536396"/>
            <a:ext cx="607162" cy="728772"/>
            <a:chOff x="6053206" y="332656"/>
            <a:chExt cx="607162" cy="728772"/>
          </a:xfrm>
        </p:grpSpPr>
        <p:sp>
          <p:nvSpPr>
            <p:cNvPr id="22" name="TextovéPole 21"/>
            <p:cNvSpPr txBox="1"/>
            <p:nvPr/>
          </p:nvSpPr>
          <p:spPr>
            <a:xfrm>
              <a:off x="6053206" y="538208"/>
              <a:ext cx="3910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=</a:t>
              </a:r>
              <a:endParaRPr lang="cs-CZ" sz="28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097320" y="332656"/>
              <a:ext cx="563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828259" y="3466628"/>
            <a:ext cx="607162" cy="728772"/>
            <a:chOff x="6053206" y="332656"/>
            <a:chExt cx="607162" cy="728772"/>
          </a:xfrm>
        </p:grpSpPr>
        <p:sp>
          <p:nvSpPr>
            <p:cNvPr id="25" name="TextovéPole 24"/>
            <p:cNvSpPr txBox="1"/>
            <p:nvPr/>
          </p:nvSpPr>
          <p:spPr>
            <a:xfrm>
              <a:off x="6053206" y="538208"/>
              <a:ext cx="3910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=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097320" y="332656"/>
              <a:ext cx="563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924505" y="5572614"/>
            <a:ext cx="607162" cy="728772"/>
            <a:chOff x="6053206" y="332656"/>
            <a:chExt cx="607162" cy="728772"/>
          </a:xfrm>
        </p:grpSpPr>
        <p:sp>
          <p:nvSpPr>
            <p:cNvPr id="28" name="TextovéPole 27"/>
            <p:cNvSpPr txBox="1"/>
            <p:nvPr/>
          </p:nvSpPr>
          <p:spPr>
            <a:xfrm>
              <a:off x="6053206" y="538208"/>
              <a:ext cx="3910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=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097320" y="332656"/>
              <a:ext cx="563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3043517" y="3662310"/>
            <a:ext cx="1544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20,4 cm</a:t>
            </a:r>
            <a:endParaRPr lang="cs-CZ" sz="2800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82998" y="5760406"/>
            <a:ext cx="11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4,1 dm</a:t>
            </a:r>
            <a:endParaRPr lang="cs-CZ" sz="2800" u="sng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34792" y="3649594"/>
            <a:ext cx="193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1,3 m</a:t>
            </a:r>
            <a:endParaRPr lang="cs-CZ" sz="2800" u="sng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01463" y="574194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301,4 mm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40746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9" fill="hold">
                      <p:stCondLst>
                        <p:cond delay="indefinite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Užitečné vztahy: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39552" y="1340768"/>
            <a:ext cx="1616231" cy="1008112"/>
            <a:chOff x="4071892" y="2708920"/>
            <a:chExt cx="1616231" cy="1008112"/>
          </a:xfrm>
        </p:grpSpPr>
        <p:sp>
          <p:nvSpPr>
            <p:cNvPr id="4" name="Obdélník 3"/>
            <p:cNvSpPr/>
            <p:nvPr/>
          </p:nvSpPr>
          <p:spPr>
            <a:xfrm>
              <a:off x="4179905" y="2852936"/>
              <a:ext cx="140020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600" b="1" i="1" dirty="0">
                  <a:solidFill>
                    <a:srgbClr val="C00000"/>
                  </a:solidFill>
                </a:rPr>
                <a:t>o = </a:t>
              </a:r>
              <a:r>
                <a:rPr lang="el-GR" sz="3600" b="1" i="1" dirty="0">
                  <a:solidFill>
                    <a:srgbClr val="C00000"/>
                  </a:solidFill>
                </a:rPr>
                <a:t>π</a:t>
              </a:r>
              <a:r>
                <a:rPr lang="cs-CZ" sz="3600" b="1" i="1" dirty="0">
                  <a:solidFill>
                    <a:srgbClr val="C00000"/>
                  </a:solidFill>
                </a:rPr>
                <a:t>d</a:t>
              </a:r>
            </a:p>
          </p:txBody>
        </p:sp>
        <p:sp>
          <p:nvSpPr>
            <p:cNvPr id="5" name="Obdélník 4"/>
            <p:cNvSpPr/>
            <p:nvPr/>
          </p:nvSpPr>
          <p:spPr>
            <a:xfrm>
              <a:off x="4071892" y="2708920"/>
              <a:ext cx="1616231" cy="1008112"/>
            </a:xfrm>
            <a:prstGeom prst="rect">
              <a:avLst/>
            </a:prstGeom>
            <a:noFill/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Šipka doprava 6"/>
          <p:cNvSpPr/>
          <p:nvPr/>
        </p:nvSpPr>
        <p:spPr>
          <a:xfrm>
            <a:off x="2388368" y="1592795"/>
            <a:ext cx="504056" cy="430307"/>
          </a:xfrm>
          <a:prstGeom prst="rightArrow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3144059" y="1340768"/>
            <a:ext cx="3300149" cy="1008112"/>
            <a:chOff x="3144059" y="1340768"/>
            <a:chExt cx="3300149" cy="100811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3203848" y="1340768"/>
                  <a:ext cx="3240360" cy="9131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b="1" i="1" dirty="0" smtClean="0">
                      <a:solidFill>
                        <a:schemeClr val="accent1"/>
                      </a:solidFill>
                    </a:rPr>
                    <a:t>d = 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b="1" i="1" smtClean="0">
                              <a:solidFill>
                                <a:schemeClr val="accent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1" i="1" smtClean="0">
                              <a:solidFill>
                                <a:schemeClr val="accent1"/>
                              </a:solidFill>
                              <a:latin typeface="Cambria Math"/>
                            </a:rPr>
                            <m:t>𝒐</m:t>
                          </m:r>
                        </m:num>
                        <m:den>
                          <m:r>
                            <a:rPr lang="cs-CZ" sz="4000" b="1" i="1" smtClean="0">
                              <a:solidFill>
                                <a:schemeClr val="accent1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den>
                      </m:f>
                    </m:oMath>
                  </a14:m>
                  <a:endParaRPr lang="cs-CZ" sz="3200" b="1" i="1" dirty="0">
                    <a:solidFill>
                      <a:schemeClr val="accent1"/>
                    </a:solidFill>
                  </a:endParaRPr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03848" y="1340768"/>
                  <a:ext cx="3240360" cy="913199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l="-4896" b="-466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Obdélník 8"/>
            <p:cNvSpPr/>
            <p:nvPr/>
          </p:nvSpPr>
          <p:spPr>
            <a:xfrm>
              <a:off x="3144059" y="1340768"/>
              <a:ext cx="1296144" cy="1008112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23426" y="3501007"/>
            <a:ext cx="1632357" cy="1078379"/>
            <a:chOff x="523426" y="3501007"/>
            <a:chExt cx="1632357" cy="1078379"/>
          </a:xfrm>
        </p:grpSpPr>
        <p:sp>
          <p:nvSpPr>
            <p:cNvPr id="11" name="Obdélník 10"/>
            <p:cNvSpPr/>
            <p:nvPr/>
          </p:nvSpPr>
          <p:spPr>
            <a:xfrm>
              <a:off x="523426" y="3717032"/>
              <a:ext cx="1611339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 o </a:t>
              </a:r>
              <a:r>
                <a:rPr lang="cs-CZ" sz="3600" b="1" i="1" dirty="0">
                  <a:solidFill>
                    <a:srgbClr val="C00000"/>
                  </a:solidFill>
                </a:rPr>
                <a:t>= 2</a:t>
              </a:r>
              <a:r>
                <a:rPr lang="el-GR" sz="3600" b="1" i="1" dirty="0">
                  <a:solidFill>
                    <a:srgbClr val="C00000"/>
                  </a:solidFill>
                </a:rPr>
                <a:t>π</a:t>
              </a:r>
              <a:r>
                <a:rPr lang="cs-CZ" sz="3600" b="1" i="1" dirty="0">
                  <a:solidFill>
                    <a:srgbClr val="C00000"/>
                  </a:solidFill>
                </a:rPr>
                <a:t>r</a:t>
              </a: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39552" y="3501007"/>
              <a:ext cx="1616231" cy="1078379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Šipka doprava 13"/>
          <p:cNvSpPr/>
          <p:nvPr/>
        </p:nvSpPr>
        <p:spPr>
          <a:xfrm>
            <a:off x="2388368" y="3825042"/>
            <a:ext cx="504056" cy="430307"/>
          </a:xfrm>
          <a:prstGeom prst="rightArrow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144059" y="3501006"/>
            <a:ext cx="2148021" cy="1078381"/>
            <a:chOff x="3144059" y="3501006"/>
            <a:chExt cx="2148021" cy="107838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3203848" y="3501006"/>
                  <a:ext cx="2088232" cy="99533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b="1" i="1" dirty="0" smtClean="0">
                      <a:solidFill>
                        <a:srgbClr val="C00000"/>
                      </a:solidFill>
                    </a:rPr>
                    <a:t>r = 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cs-CZ" sz="4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𝒐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den>
                      </m:f>
                    </m:oMath>
                  </a14:m>
                  <a:endParaRPr lang="cs-CZ" sz="3600" b="1" i="1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03848" y="3501006"/>
                  <a:ext cx="2088232" cy="995337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9064" b="-548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Obdélník 15"/>
            <p:cNvSpPr/>
            <p:nvPr/>
          </p:nvSpPr>
          <p:spPr>
            <a:xfrm>
              <a:off x="3144059" y="3501007"/>
              <a:ext cx="1499949" cy="1078380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715508" y="1244658"/>
            <a:ext cx="44284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s přesností na desetiny průměr kruhu, který má obvod 54 cm.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24028" y="2415848"/>
                <a:ext cx="3132348" cy="6688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𝑜</m:t>
                        </m:r>
                      </m:num>
                      <m:den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028" y="2415848"/>
                <a:ext cx="3132348" cy="668837"/>
              </a:xfrm>
              <a:prstGeom prst="rect">
                <a:avLst/>
              </a:prstGeom>
              <a:blipFill rotWithShape="1">
                <a:blip r:embed="rId4"/>
                <a:stretch>
                  <a:fillRect l="-2918"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868144" y="2418292"/>
                <a:ext cx="1224136" cy="7430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3,14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418292"/>
                <a:ext cx="1224136" cy="743089"/>
              </a:xfrm>
              <a:prstGeom prst="rect">
                <a:avLst/>
              </a:prstGeom>
              <a:blipFill rotWithShape="1">
                <a:blip r:embed="rId5"/>
                <a:stretch>
                  <a:fillRect l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" name="Skupina 22"/>
          <p:cNvGrpSpPr/>
          <p:nvPr/>
        </p:nvGrpSpPr>
        <p:grpSpPr>
          <a:xfrm>
            <a:off x="6929754" y="2406081"/>
            <a:ext cx="1512168" cy="614586"/>
            <a:chOff x="6929754" y="2406081"/>
            <a:chExt cx="1512168" cy="614586"/>
          </a:xfrm>
        </p:grpSpPr>
        <p:sp>
          <p:nvSpPr>
            <p:cNvPr id="21" name="TextovéPole 20"/>
            <p:cNvSpPr txBox="1"/>
            <p:nvPr/>
          </p:nvSpPr>
          <p:spPr>
            <a:xfrm>
              <a:off x="6929754" y="2559002"/>
              <a:ext cx="1512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</a:t>
              </a:r>
              <a:r>
                <a:rPr lang="cs-CZ" sz="2400" u="sng" dirty="0" smtClean="0"/>
                <a:t>17,2 cm</a:t>
              </a:r>
              <a:endParaRPr lang="cs-CZ" sz="2400" u="sng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964444" y="2406081"/>
              <a:ext cx="5133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</a:t>
              </a:r>
              <a:endParaRPr lang="cs-CZ" sz="2400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020228" y="3501007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s přesností na setiny </a:t>
            </a:r>
            <a:r>
              <a:rPr lang="cs-CZ" sz="2400" dirty="0" smtClean="0"/>
              <a:t>poloměr </a:t>
            </a:r>
            <a:r>
              <a:rPr lang="cs-CZ" sz="2400" dirty="0" smtClean="0"/>
              <a:t>kruhu, který má obvod 420 mm.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824029" y="4701336"/>
                <a:ext cx="1188132" cy="6688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𝑜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029" y="4701336"/>
                <a:ext cx="1188132" cy="668837"/>
              </a:xfrm>
              <a:prstGeom prst="rect">
                <a:avLst/>
              </a:prstGeom>
              <a:blipFill rotWithShape="1">
                <a:blip r:embed="rId6"/>
                <a:stretch>
                  <a:fillRect l="-7692"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824028" y="5517232"/>
                <a:ext cx="2936148" cy="7369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420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2 .  3,14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028" y="5517232"/>
                <a:ext cx="2936148" cy="736933"/>
              </a:xfrm>
              <a:prstGeom prst="rect">
                <a:avLst/>
              </a:prstGeom>
              <a:blipFill rotWithShape="1">
                <a:blip r:embed="rId7"/>
                <a:stretch>
                  <a:fillRect l="-3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9" name="Skupina 28"/>
          <p:cNvGrpSpPr/>
          <p:nvPr/>
        </p:nvGrpSpPr>
        <p:grpSpPr>
          <a:xfrm>
            <a:off x="6249182" y="5517232"/>
            <a:ext cx="1743548" cy="599298"/>
            <a:chOff x="6249182" y="5517232"/>
            <a:chExt cx="1743548" cy="599298"/>
          </a:xfrm>
        </p:grpSpPr>
        <p:sp>
          <p:nvSpPr>
            <p:cNvPr id="27" name="TextovéPole 26"/>
            <p:cNvSpPr txBox="1"/>
            <p:nvPr/>
          </p:nvSpPr>
          <p:spPr>
            <a:xfrm>
              <a:off x="6264538" y="5654865"/>
              <a:ext cx="172819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= </a:t>
              </a:r>
              <a:r>
                <a:rPr lang="cs-CZ" sz="2400" u="sng" dirty="0" smtClean="0"/>
                <a:t>66,88 mm</a:t>
              </a:r>
              <a:endParaRPr lang="cs-CZ" sz="2400" u="sng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249182" y="5517232"/>
              <a:ext cx="9522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.</a:t>
              </a:r>
              <a:endParaRPr lang="cs-CZ" b="1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1703019" y="5270144"/>
            <a:ext cx="18747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Wingdings"/>
              </a:rPr>
              <a:t>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2135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4" grpId="0" animBg="1"/>
      <p:bldP spid="18" grpId="0"/>
      <p:bldP spid="19" grpId="0"/>
      <p:bldP spid="20" grpId="0"/>
      <p:bldP spid="24" grpId="0"/>
      <p:bldP spid="25" grpId="0"/>
      <p:bldP spid="26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Čtvercová síť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165811"/>
              </p:ext>
            </p:extLst>
          </p:nvPr>
        </p:nvGraphicFramePr>
        <p:xfrm>
          <a:off x="395536" y="1412776"/>
          <a:ext cx="82080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6" name="Skupina 15"/>
          <p:cNvGrpSpPr/>
          <p:nvPr/>
        </p:nvGrpSpPr>
        <p:grpSpPr>
          <a:xfrm>
            <a:off x="395536" y="1412824"/>
            <a:ext cx="7787161" cy="2592000"/>
            <a:chOff x="395536" y="1412824"/>
            <a:chExt cx="7787161" cy="2592000"/>
          </a:xfrm>
        </p:grpSpPr>
        <p:sp>
          <p:nvSpPr>
            <p:cNvPr id="5" name="Ovál 4"/>
            <p:cNvSpPr/>
            <p:nvPr/>
          </p:nvSpPr>
          <p:spPr>
            <a:xfrm>
              <a:off x="395536" y="1844824"/>
              <a:ext cx="1728000" cy="1728000"/>
            </a:xfrm>
            <a:prstGeom prst="ellipse">
              <a:avLst/>
            </a:prstGeom>
            <a:solidFill>
              <a:srgbClr val="FF9999">
                <a:alpha val="40000"/>
              </a:srgbClr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seč 7"/>
            <p:cNvSpPr/>
            <p:nvPr/>
          </p:nvSpPr>
          <p:spPr>
            <a:xfrm>
              <a:off x="2555872" y="1852752"/>
              <a:ext cx="1728000" cy="1728000"/>
            </a:xfrm>
            <a:prstGeom prst="pie">
              <a:avLst>
                <a:gd name="adj1" fmla="val 21567901"/>
                <a:gd name="adj2" fmla="val 10760300"/>
              </a:avLst>
            </a:prstGeom>
            <a:solidFill>
              <a:srgbClr val="FF9999">
                <a:alpha val="40000"/>
              </a:srgbClr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Výseč 9"/>
            <p:cNvSpPr/>
            <p:nvPr/>
          </p:nvSpPr>
          <p:spPr>
            <a:xfrm>
              <a:off x="3419872" y="1844824"/>
              <a:ext cx="1728000" cy="1728000"/>
            </a:xfrm>
            <a:prstGeom prst="pie">
              <a:avLst>
                <a:gd name="adj1" fmla="val 10765528"/>
                <a:gd name="adj2" fmla="val 21588270"/>
              </a:avLst>
            </a:prstGeom>
            <a:solidFill>
              <a:srgbClr val="FF9999">
                <a:alpha val="40000"/>
              </a:srgbClr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Výseč 10"/>
            <p:cNvSpPr/>
            <p:nvPr/>
          </p:nvSpPr>
          <p:spPr>
            <a:xfrm>
              <a:off x="5580112" y="1412824"/>
              <a:ext cx="2592000" cy="2592000"/>
            </a:xfrm>
            <a:prstGeom prst="pie">
              <a:avLst>
                <a:gd name="adj1" fmla="val 0"/>
                <a:gd name="adj2" fmla="val 10817175"/>
              </a:avLst>
            </a:prstGeom>
            <a:solidFill>
              <a:srgbClr val="FF9999">
                <a:alpha val="40000"/>
              </a:srgbClr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580112" y="2276824"/>
              <a:ext cx="864000" cy="432000"/>
            </a:xfrm>
            <a:prstGeom prst="rect">
              <a:avLst/>
            </a:prstGeom>
            <a:solidFill>
              <a:srgbClr val="FF9999">
                <a:alpha val="40000"/>
              </a:srgbClr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7308112" y="2255570"/>
              <a:ext cx="864000" cy="432000"/>
            </a:xfrm>
            <a:prstGeom prst="rect">
              <a:avLst/>
            </a:prstGeom>
            <a:solidFill>
              <a:srgbClr val="FF9999">
                <a:alpha val="40000"/>
              </a:srgbClr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seč 13"/>
            <p:cNvSpPr/>
            <p:nvPr/>
          </p:nvSpPr>
          <p:spPr>
            <a:xfrm>
              <a:off x="5580112" y="1844824"/>
              <a:ext cx="864000" cy="864096"/>
            </a:xfrm>
            <a:prstGeom prst="pie">
              <a:avLst>
                <a:gd name="adj1" fmla="val 10791060"/>
                <a:gd name="adj2" fmla="val 21571448"/>
              </a:avLst>
            </a:prstGeom>
            <a:solidFill>
              <a:srgbClr val="FF9999">
                <a:alpha val="40000"/>
              </a:srgbClr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Výseč 14"/>
            <p:cNvSpPr/>
            <p:nvPr/>
          </p:nvSpPr>
          <p:spPr>
            <a:xfrm>
              <a:off x="7318697" y="1823474"/>
              <a:ext cx="864000" cy="864096"/>
            </a:xfrm>
            <a:prstGeom prst="pie">
              <a:avLst>
                <a:gd name="adj1" fmla="val 10791060"/>
                <a:gd name="adj2" fmla="val 21571448"/>
              </a:avLst>
            </a:prstGeom>
            <a:solidFill>
              <a:srgbClr val="FF9999">
                <a:alpha val="40000"/>
              </a:srgbClr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395536" y="486916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s přesností na desetiny centimetru obvod útvarů ve čtvercové síti (délka strany 1 čtverce je 1 cm).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221088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Výsledky: 12,6 cm                              16,6 cm                                               19,7 cm</a:t>
            </a:r>
          </a:p>
        </p:txBody>
      </p:sp>
    </p:spTree>
    <p:extLst>
      <p:ext uri="{BB962C8B-B14F-4D97-AF65-F5344CB8AC3E}">
        <p14:creationId xmlns:p14="http://schemas.microsoft.com/office/powerpoint/2010/main" val="300385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indent="0">
              <a:lnSpc>
                <a:spcPct val="110000"/>
              </a:lnSpc>
              <a:buNone/>
              <a:defRPr/>
            </a:pPr>
            <a:r>
              <a:rPr lang="cs-CZ" sz="2600" kern="12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kern="1200" dirty="0">
                <a:solidFill>
                  <a:prstClr val="black"/>
                </a:solidFill>
              </a:rPr>
              <a:t>Číslo projektu: CZ.1.07/1.4.00/21.2637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kern="1200" dirty="0">
                <a:solidFill>
                  <a:prstClr val="black"/>
                </a:solidFill>
              </a:rPr>
              <a:t>Název výukového materiálu: </a:t>
            </a:r>
            <a:r>
              <a:rPr lang="cs-CZ" sz="2600" dirty="0"/>
              <a:t>Obvod kruhu, délka kružnice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 smtClean="0"/>
              <a:t>Autor</a:t>
            </a:r>
            <a:r>
              <a:rPr lang="cs-CZ" sz="2600" dirty="0"/>
              <a:t>: Mgr. Miroslava Málková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Vytvořeno: </a:t>
            </a:r>
            <a:r>
              <a:rPr lang="cs-CZ" sz="2600" dirty="0" smtClean="0"/>
              <a:t>23. května 2012</a:t>
            </a:r>
            <a:endParaRPr lang="cs-CZ" sz="2600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Ročník: 8.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Vzdělávací oblast: Matematika a její aplikace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Vzdělávací obor: Matematika a její aplikace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Tematický okruh: Geometrie v rovině a v prostoru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Téma: </a:t>
            </a:r>
            <a:r>
              <a:rPr lang="cs-CZ" sz="2600" dirty="0" smtClean="0"/>
              <a:t>Obvod kruhu, délka kružnice</a:t>
            </a:r>
            <a:endParaRPr lang="cs-CZ" sz="2600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Pomůcky</a:t>
            </a:r>
            <a:r>
              <a:rPr lang="cs-CZ" sz="2600" dirty="0" smtClean="0"/>
              <a:t>: notebook, dataprojektor, předměty s kruhovou podstavou, provázek, pravítko, metr, čtvercová síť z </a:t>
            </a:r>
            <a:r>
              <a:rPr lang="cs-CZ" sz="2600" dirty="0" smtClean="0"/>
              <a:t>Pracovních karet a šablon pro činnostní učení matematice nakladatelství Tvořivá škola, </a:t>
            </a:r>
            <a:r>
              <a:rPr lang="cs-CZ" sz="2600" dirty="0" smtClean="0"/>
              <a:t>sešity</a:t>
            </a:r>
            <a:endParaRPr lang="cs-CZ" sz="2600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sz="2600" dirty="0"/>
              <a:t>Anotace</a:t>
            </a:r>
            <a:r>
              <a:rPr lang="cs-CZ" sz="2600" dirty="0" smtClean="0"/>
              <a:t>: Výukový materiál je určen k odvození vzorců k výpočtu obvodu kruhu. Je doplněn informacemi o Ludolfově čísle a příklady k předvedení výpočtů.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470276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185933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0000"/>
                </a:solidFill>
              </a:rPr>
              <a:t>Texty jsou vlastní originální tvorbou autora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72669"/>
            <a:ext cx="835292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Tato práce je šířena pod licencí CC BY-SA 3.0. Odkazy a citace jsou platné k datu vytvoření této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17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232</TotalTime>
  <Words>585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Obvod kruhu, délka kružnice</vt:lpstr>
      <vt:lpstr>Prezentace aplikace PowerPoint</vt:lpstr>
      <vt:lpstr>Závěr:</vt:lpstr>
      <vt:lpstr>Ludolfovo číslo  π</vt:lpstr>
      <vt:lpstr>Platí:</vt:lpstr>
      <vt:lpstr>Příklady:</vt:lpstr>
      <vt:lpstr>Užitečné vztahy:</vt:lpstr>
      <vt:lpstr>Čtvercová síť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Obvod kruhu, délka kružnice</dc:title>
  <dc:creator>malkova</dc:creator>
  <cp:lastModifiedBy>malkova</cp:lastModifiedBy>
  <cp:revision>34</cp:revision>
  <dcterms:created xsi:type="dcterms:W3CDTF">2013-01-03T00:34:32Z</dcterms:created>
  <dcterms:modified xsi:type="dcterms:W3CDTF">2013-05-27T18:15:38Z</dcterms:modified>
</cp:coreProperties>
</file>