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99"/>
    <a:srgbClr val="385D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8684-A88F-4792-A54C-0049B0C1AA9E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9BFC5-43DD-4DF1-AA26-40565CF48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297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8684-A88F-4792-A54C-0049B0C1AA9E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9BFC5-43DD-4DF1-AA26-40565CF48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733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8684-A88F-4792-A54C-0049B0C1AA9E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9BFC5-43DD-4DF1-AA26-40565CF48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710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8684-A88F-4792-A54C-0049B0C1AA9E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9BFC5-43DD-4DF1-AA26-40565CF48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521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8684-A88F-4792-A54C-0049B0C1AA9E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9BFC5-43DD-4DF1-AA26-40565CF48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417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8684-A88F-4792-A54C-0049B0C1AA9E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9BFC5-43DD-4DF1-AA26-40565CF48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049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8684-A88F-4792-A54C-0049B0C1AA9E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9BFC5-43DD-4DF1-AA26-40565CF48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470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8684-A88F-4792-A54C-0049B0C1AA9E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9BFC5-43DD-4DF1-AA26-40565CF48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928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8684-A88F-4792-A54C-0049B0C1AA9E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9BFC5-43DD-4DF1-AA26-40565CF48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505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8684-A88F-4792-A54C-0049B0C1AA9E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9BFC5-43DD-4DF1-AA26-40565CF48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857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98684-A88F-4792-A54C-0049B0C1AA9E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9BFC5-43DD-4DF1-AA26-40565CF48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92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LineDrawing/>
                    </a14:imgEffect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98684-A88F-4792-A54C-0049B0C1AA9E}" type="datetimeFigureOut">
              <a:rPr lang="cs-CZ" smtClean="0"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B9BFC5-43DD-4DF1-AA26-40565CF48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823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KRUHU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515719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VY_42_INOVACE_15_02</a:t>
            </a:r>
            <a:endParaRPr lang="cs-CZ" dirty="0"/>
          </a:p>
        </p:txBody>
      </p:sp>
      <p:pic>
        <p:nvPicPr>
          <p:cNvPr id="5" name="Picture 2" descr="Y:\Log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763685" y="0"/>
            <a:ext cx="5781678" cy="14477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17251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Ovál 80"/>
          <p:cNvSpPr/>
          <p:nvPr/>
        </p:nvSpPr>
        <p:spPr>
          <a:xfrm>
            <a:off x="517402" y="1249512"/>
            <a:ext cx="2520000" cy="25200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sz="5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Odvození vzorce</a:t>
            </a:r>
            <a:endParaRPr lang="cs-CZ" sz="54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1" name="Skupina 60"/>
          <p:cNvGrpSpPr/>
          <p:nvPr/>
        </p:nvGrpSpPr>
        <p:grpSpPr>
          <a:xfrm rot="650345">
            <a:off x="2710654" y="365237"/>
            <a:ext cx="6545300" cy="4328738"/>
            <a:chOff x="3998795" y="408813"/>
            <a:chExt cx="6545300" cy="4328738"/>
          </a:xfrm>
        </p:grpSpPr>
        <p:grpSp>
          <p:nvGrpSpPr>
            <p:cNvPr id="51" name="Skupina 50"/>
            <p:cNvGrpSpPr/>
            <p:nvPr/>
          </p:nvGrpSpPr>
          <p:grpSpPr>
            <a:xfrm>
              <a:off x="3998795" y="777871"/>
              <a:ext cx="4533365" cy="3959680"/>
              <a:chOff x="3998795" y="777871"/>
              <a:chExt cx="4533365" cy="3959680"/>
            </a:xfrm>
          </p:grpSpPr>
          <p:sp>
            <p:nvSpPr>
              <p:cNvPr id="38" name="Výseč 37"/>
              <p:cNvSpPr/>
              <p:nvPr/>
            </p:nvSpPr>
            <p:spPr>
              <a:xfrm>
                <a:off x="5528153" y="2037871"/>
                <a:ext cx="2520000" cy="2520000"/>
              </a:xfrm>
              <a:prstGeom prst="pie">
                <a:avLst>
                  <a:gd name="adj1" fmla="val 14835465"/>
                  <a:gd name="adj2" fmla="val 16200000"/>
                </a:avLst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39" name="Výseč 38"/>
              <p:cNvSpPr/>
              <p:nvPr/>
            </p:nvSpPr>
            <p:spPr>
              <a:xfrm>
                <a:off x="6012160" y="1931629"/>
                <a:ext cx="2520000" cy="2520000"/>
              </a:xfrm>
              <a:prstGeom prst="pie">
                <a:avLst>
                  <a:gd name="adj1" fmla="val 14835465"/>
                  <a:gd name="adj2" fmla="val 16200000"/>
                </a:avLst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42" name="Výseč 41"/>
              <p:cNvSpPr/>
              <p:nvPr/>
            </p:nvSpPr>
            <p:spPr>
              <a:xfrm>
                <a:off x="5004048" y="2133136"/>
                <a:ext cx="2520000" cy="2520000"/>
              </a:xfrm>
              <a:prstGeom prst="pie">
                <a:avLst>
                  <a:gd name="adj1" fmla="val 14835465"/>
                  <a:gd name="adj2" fmla="val 16200000"/>
                </a:avLst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43" name="Výseč 42"/>
              <p:cNvSpPr/>
              <p:nvPr/>
            </p:nvSpPr>
            <p:spPr>
              <a:xfrm>
                <a:off x="4499992" y="2217551"/>
                <a:ext cx="2520000" cy="2520000"/>
              </a:xfrm>
              <a:prstGeom prst="pie">
                <a:avLst>
                  <a:gd name="adj1" fmla="val 14835465"/>
                  <a:gd name="adj2" fmla="val 16200000"/>
                </a:avLst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45" name="Výseč 44"/>
              <p:cNvSpPr/>
              <p:nvPr/>
            </p:nvSpPr>
            <p:spPr>
              <a:xfrm>
                <a:off x="5033735" y="873136"/>
                <a:ext cx="2520000" cy="2520000"/>
              </a:xfrm>
              <a:prstGeom prst="pie">
                <a:avLst>
                  <a:gd name="adj1" fmla="val 4082972"/>
                  <a:gd name="adj2" fmla="val 5438246"/>
                </a:avLst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46" name="Výseč 45"/>
              <p:cNvSpPr/>
              <p:nvPr/>
            </p:nvSpPr>
            <p:spPr>
              <a:xfrm>
                <a:off x="4504757" y="957551"/>
                <a:ext cx="2520000" cy="2520000"/>
              </a:xfrm>
              <a:prstGeom prst="pie">
                <a:avLst>
                  <a:gd name="adj1" fmla="val 4082972"/>
                  <a:gd name="adj2" fmla="val 5438246"/>
                </a:avLst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49" name="Výseč 48"/>
              <p:cNvSpPr/>
              <p:nvPr/>
            </p:nvSpPr>
            <p:spPr>
              <a:xfrm>
                <a:off x="5528153" y="777871"/>
                <a:ext cx="2520000" cy="2520000"/>
              </a:xfrm>
              <a:prstGeom prst="pie">
                <a:avLst>
                  <a:gd name="adj1" fmla="val 4082972"/>
                  <a:gd name="adj2" fmla="val 5438246"/>
                </a:avLst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50" name="Výseč 49"/>
              <p:cNvSpPr/>
              <p:nvPr/>
            </p:nvSpPr>
            <p:spPr>
              <a:xfrm>
                <a:off x="3998795" y="1039999"/>
                <a:ext cx="2520000" cy="2520000"/>
              </a:xfrm>
              <a:prstGeom prst="pie">
                <a:avLst>
                  <a:gd name="adj1" fmla="val 4082972"/>
                  <a:gd name="adj2" fmla="val 5438246"/>
                </a:avLst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6010730" y="408813"/>
              <a:ext cx="4533365" cy="3959680"/>
              <a:chOff x="3998795" y="777871"/>
              <a:chExt cx="4533365" cy="3959680"/>
            </a:xfrm>
          </p:grpSpPr>
          <p:sp>
            <p:nvSpPr>
              <p:cNvPr id="53" name="Výseč 52"/>
              <p:cNvSpPr/>
              <p:nvPr/>
            </p:nvSpPr>
            <p:spPr>
              <a:xfrm>
                <a:off x="5528153" y="2037871"/>
                <a:ext cx="2520000" cy="2520000"/>
              </a:xfrm>
              <a:prstGeom prst="pie">
                <a:avLst>
                  <a:gd name="adj1" fmla="val 14835465"/>
                  <a:gd name="adj2" fmla="val 16200000"/>
                </a:avLst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54" name="Výseč 53"/>
              <p:cNvSpPr/>
              <p:nvPr/>
            </p:nvSpPr>
            <p:spPr>
              <a:xfrm>
                <a:off x="6012160" y="1931629"/>
                <a:ext cx="2520000" cy="2520000"/>
              </a:xfrm>
              <a:prstGeom prst="pie">
                <a:avLst>
                  <a:gd name="adj1" fmla="val 14835465"/>
                  <a:gd name="adj2" fmla="val 16200000"/>
                </a:avLst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55" name="Výseč 54"/>
              <p:cNvSpPr/>
              <p:nvPr/>
            </p:nvSpPr>
            <p:spPr>
              <a:xfrm>
                <a:off x="5004048" y="2133136"/>
                <a:ext cx="2520000" cy="2520000"/>
              </a:xfrm>
              <a:prstGeom prst="pie">
                <a:avLst>
                  <a:gd name="adj1" fmla="val 14835465"/>
                  <a:gd name="adj2" fmla="val 16200000"/>
                </a:avLst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56" name="Výseč 55"/>
              <p:cNvSpPr/>
              <p:nvPr/>
            </p:nvSpPr>
            <p:spPr>
              <a:xfrm>
                <a:off x="4499992" y="2217551"/>
                <a:ext cx="2520000" cy="2520000"/>
              </a:xfrm>
              <a:prstGeom prst="pie">
                <a:avLst>
                  <a:gd name="adj1" fmla="val 14835465"/>
                  <a:gd name="adj2" fmla="val 16200000"/>
                </a:avLst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57" name="Výseč 56"/>
              <p:cNvSpPr/>
              <p:nvPr/>
            </p:nvSpPr>
            <p:spPr>
              <a:xfrm>
                <a:off x="5033735" y="873136"/>
                <a:ext cx="2520000" cy="2520000"/>
              </a:xfrm>
              <a:prstGeom prst="pie">
                <a:avLst>
                  <a:gd name="adj1" fmla="val 4082972"/>
                  <a:gd name="adj2" fmla="val 5438246"/>
                </a:avLst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58" name="Výseč 57"/>
              <p:cNvSpPr/>
              <p:nvPr/>
            </p:nvSpPr>
            <p:spPr>
              <a:xfrm>
                <a:off x="4504757" y="957551"/>
                <a:ext cx="2520000" cy="2520000"/>
              </a:xfrm>
              <a:prstGeom prst="pie">
                <a:avLst>
                  <a:gd name="adj1" fmla="val 4082972"/>
                  <a:gd name="adj2" fmla="val 5438246"/>
                </a:avLst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59" name="Výseč 58"/>
              <p:cNvSpPr/>
              <p:nvPr/>
            </p:nvSpPr>
            <p:spPr>
              <a:xfrm>
                <a:off x="5528153" y="777871"/>
                <a:ext cx="2520000" cy="2520000"/>
              </a:xfrm>
              <a:prstGeom prst="pie">
                <a:avLst>
                  <a:gd name="adj1" fmla="val 4082972"/>
                  <a:gd name="adj2" fmla="val 5438246"/>
                </a:avLst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0" name="Výseč 59"/>
              <p:cNvSpPr/>
              <p:nvPr/>
            </p:nvSpPr>
            <p:spPr>
              <a:xfrm>
                <a:off x="3998795" y="1039999"/>
                <a:ext cx="2520000" cy="2520000"/>
              </a:xfrm>
              <a:prstGeom prst="pie">
                <a:avLst>
                  <a:gd name="adj1" fmla="val 4082972"/>
                  <a:gd name="adj2" fmla="val 5438246"/>
                </a:avLst>
              </a:prstGeom>
              <a:solidFill>
                <a:srgbClr val="FFC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</p:grpSp>
      <p:cxnSp>
        <p:nvCxnSpPr>
          <p:cNvPr id="66" name="Přímá spojnice 65"/>
          <p:cNvCxnSpPr>
            <a:endCxn id="50" idx="1"/>
          </p:cNvCxnSpPr>
          <p:nvPr/>
        </p:nvCxnSpPr>
        <p:spPr>
          <a:xfrm flipH="1">
            <a:off x="3820988" y="1898689"/>
            <a:ext cx="236945" cy="122164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ovéPole 67"/>
          <p:cNvSpPr txBox="1"/>
          <p:nvPr/>
        </p:nvSpPr>
        <p:spPr>
          <a:xfrm>
            <a:off x="3631322" y="2276607"/>
            <a:ext cx="404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r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69" name="Pravá složená závorka 68"/>
          <p:cNvSpPr/>
          <p:nvPr/>
        </p:nvSpPr>
        <p:spPr>
          <a:xfrm rot="5400000">
            <a:off x="5697246" y="1257101"/>
            <a:ext cx="339646" cy="4092163"/>
          </a:xfrm>
          <a:prstGeom prst="rightBrac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5141350" y="3357281"/>
                <a:ext cx="906284" cy="7277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𝒐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400" b="1" i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1350" y="3357281"/>
                <a:ext cx="906284" cy="72776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5753908" y="3345290"/>
                <a:ext cx="1128027" cy="7397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i="1" dirty="0" smtClean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el-GR" sz="2800" b="1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𝝅</m:t>
                        </m:r>
                        <m:r>
                          <a:rPr lang="cs-CZ" sz="2800" b="1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𝒓</m:t>
                        </m:r>
                        <m:r>
                          <m:rPr>
                            <m:nor/>
                          </m:rPr>
                          <a:rPr lang="cs-CZ" sz="2800" b="1" i="1" dirty="0">
                            <a:solidFill>
                              <a:srgbClr val="FF0000"/>
                            </a:solidFill>
                          </a:rPr>
                          <m:t> </m:t>
                        </m:r>
                      </m:num>
                      <m:den>
                        <m:r>
                          <a:rPr lang="cs-CZ" sz="28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800" b="1" i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3908" y="3345290"/>
                <a:ext cx="1128027" cy="739754"/>
              </a:xfrm>
              <a:prstGeom prst="rect">
                <a:avLst/>
              </a:prstGeom>
              <a:blipFill rotWithShape="1">
                <a:blip r:embed="rId3"/>
                <a:stretch>
                  <a:fillRect l="-11351" b="-74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3" name="TextovéPole 72"/>
          <p:cNvSpPr txBox="1"/>
          <p:nvPr/>
        </p:nvSpPr>
        <p:spPr>
          <a:xfrm>
            <a:off x="3618781" y="3789040"/>
            <a:ext cx="274286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i="1" dirty="0" smtClean="0">
                <a:solidFill>
                  <a:srgbClr val="FF0000"/>
                </a:solidFill>
              </a:rPr>
              <a:t>S</a:t>
            </a:r>
            <a:r>
              <a:rPr lang="cs-CZ" sz="6600" b="1" i="1" baseline="-25000" dirty="0" smtClean="0">
                <a:solidFill>
                  <a:srgbClr val="FF0000"/>
                </a:solidFill>
              </a:rPr>
              <a:t>o</a:t>
            </a:r>
            <a:r>
              <a:rPr lang="cs-CZ" sz="6600" b="1" i="1" dirty="0" smtClean="0">
                <a:solidFill>
                  <a:srgbClr val="FF0000"/>
                </a:solidFill>
              </a:rPr>
              <a:t>= S</a:t>
            </a:r>
            <a:r>
              <a:rPr lang="cs-CZ" sz="4800" b="1" baseline="-25000" dirty="0" smtClean="0">
                <a:solidFill>
                  <a:srgbClr val="FF0000"/>
                </a:solidFill>
                <a:sym typeface="Wingdings"/>
              </a:rPr>
              <a:t></a:t>
            </a:r>
            <a:r>
              <a:rPr lang="cs-CZ" sz="6600" b="1" i="1" dirty="0" smtClean="0">
                <a:solidFill>
                  <a:srgbClr val="FF0000"/>
                </a:solidFill>
                <a:sym typeface="Wingdings"/>
              </a:rPr>
              <a:t> 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682452" y="3787723"/>
            <a:ext cx="30890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i="1" dirty="0" smtClean="0">
                <a:solidFill>
                  <a:srgbClr val="FF0000"/>
                </a:solidFill>
              </a:rPr>
              <a:t>= </a:t>
            </a:r>
            <a:r>
              <a:rPr lang="el-GR" sz="6600" b="1" i="1" dirty="0" smtClean="0">
                <a:solidFill>
                  <a:srgbClr val="FF0000"/>
                </a:solidFill>
              </a:rPr>
              <a:t>π</a:t>
            </a:r>
            <a:r>
              <a:rPr lang="cs-CZ" sz="6600" b="1" i="1" dirty="0" smtClean="0">
                <a:solidFill>
                  <a:srgbClr val="FF0000"/>
                </a:solidFill>
              </a:rPr>
              <a:t>r .r</a:t>
            </a:r>
            <a:endParaRPr lang="cs-CZ" sz="6600" b="1" i="1" dirty="0">
              <a:solidFill>
                <a:srgbClr val="FF0000"/>
              </a:solidFill>
            </a:endParaRPr>
          </a:p>
        </p:txBody>
      </p:sp>
      <p:grpSp>
        <p:nvGrpSpPr>
          <p:cNvPr id="79" name="Skupina 78"/>
          <p:cNvGrpSpPr/>
          <p:nvPr/>
        </p:nvGrpSpPr>
        <p:grpSpPr>
          <a:xfrm>
            <a:off x="5207658" y="4973079"/>
            <a:ext cx="3502770" cy="1224136"/>
            <a:chOff x="5207658" y="4973079"/>
            <a:chExt cx="3502770" cy="1224136"/>
          </a:xfrm>
        </p:grpSpPr>
        <p:sp>
          <p:nvSpPr>
            <p:cNvPr id="76" name="TextovéPole 75"/>
            <p:cNvSpPr txBox="1"/>
            <p:nvPr/>
          </p:nvSpPr>
          <p:spPr>
            <a:xfrm>
              <a:off x="5399083" y="5031149"/>
              <a:ext cx="3311345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b="1" i="1" dirty="0" smtClean="0">
                  <a:solidFill>
                    <a:srgbClr val="FF0000"/>
                  </a:solidFill>
                </a:rPr>
                <a:t>S</a:t>
              </a:r>
              <a:r>
                <a:rPr lang="cs-CZ" sz="6600" b="1" i="1" baseline="-25000" dirty="0" smtClean="0">
                  <a:solidFill>
                    <a:srgbClr val="FF0000"/>
                  </a:solidFill>
                </a:rPr>
                <a:t>o </a:t>
              </a:r>
              <a:r>
                <a:rPr lang="cs-CZ" sz="6600" b="1" i="1" dirty="0" smtClean="0">
                  <a:solidFill>
                    <a:srgbClr val="FF0000"/>
                  </a:solidFill>
                </a:rPr>
                <a:t>= </a:t>
              </a:r>
              <a:r>
                <a:rPr lang="el-GR" sz="6600" b="1" i="1" dirty="0" smtClean="0">
                  <a:solidFill>
                    <a:srgbClr val="FF0000"/>
                  </a:solidFill>
                </a:rPr>
                <a:t>π</a:t>
              </a:r>
              <a:r>
                <a:rPr lang="cs-CZ" sz="6600" b="1" i="1" dirty="0" smtClean="0">
                  <a:solidFill>
                    <a:srgbClr val="FF0000"/>
                  </a:solidFill>
                </a:rPr>
                <a:t>r</a:t>
              </a:r>
              <a:r>
                <a:rPr lang="cs-CZ" sz="6600" b="1" i="1" baseline="30000" dirty="0" smtClean="0">
                  <a:solidFill>
                    <a:srgbClr val="FF0000"/>
                  </a:solidFill>
                </a:rPr>
                <a:t>2</a:t>
              </a:r>
              <a:endParaRPr lang="cs-CZ" sz="6600" dirty="0"/>
            </a:p>
          </p:txBody>
        </p:sp>
        <p:sp>
          <p:nvSpPr>
            <p:cNvPr id="77" name="Obdélník 76"/>
            <p:cNvSpPr/>
            <p:nvPr/>
          </p:nvSpPr>
          <p:spPr>
            <a:xfrm>
              <a:off x="5207658" y="4973079"/>
              <a:ext cx="3354941" cy="1224136"/>
            </a:xfrm>
            <a:prstGeom prst="rect">
              <a:avLst/>
            </a:prstGeom>
            <a:noFill/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8" name="TextovéPole 77"/>
          <p:cNvSpPr txBox="1"/>
          <p:nvPr/>
        </p:nvSpPr>
        <p:spPr>
          <a:xfrm>
            <a:off x="445020" y="5123482"/>
            <a:ext cx="45226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KRUHU: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683568" y="3911237"/>
            <a:ext cx="2558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– poloměr kruhu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4" name="Skupina 33"/>
          <p:cNvGrpSpPr/>
          <p:nvPr/>
        </p:nvGrpSpPr>
        <p:grpSpPr>
          <a:xfrm>
            <a:off x="504497" y="1234516"/>
            <a:ext cx="2545810" cy="2534996"/>
            <a:chOff x="2396150" y="2118000"/>
            <a:chExt cx="2545810" cy="2534996"/>
          </a:xfrm>
        </p:grpSpPr>
        <p:sp>
          <p:nvSpPr>
            <p:cNvPr id="4" name="Ovál 3"/>
            <p:cNvSpPr/>
            <p:nvPr/>
          </p:nvSpPr>
          <p:spPr>
            <a:xfrm>
              <a:off x="2411760" y="2132856"/>
              <a:ext cx="2520280" cy="2520000"/>
            </a:xfrm>
            <a:prstGeom prst="ellipse">
              <a:avLst/>
            </a:prstGeom>
            <a:solidFill>
              <a:srgbClr val="FFC000"/>
            </a:solidFill>
            <a:ln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seč 24"/>
            <p:cNvSpPr/>
            <p:nvPr/>
          </p:nvSpPr>
          <p:spPr>
            <a:xfrm>
              <a:off x="2412040" y="2132856"/>
              <a:ext cx="2520000" cy="2520000"/>
            </a:xfrm>
            <a:prstGeom prst="pie">
              <a:avLst>
                <a:gd name="adj1" fmla="val 14898566"/>
                <a:gd name="adj2" fmla="val 1620000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7" name="Výseč 26"/>
            <p:cNvSpPr/>
            <p:nvPr/>
          </p:nvSpPr>
          <p:spPr>
            <a:xfrm>
              <a:off x="2412040" y="2132996"/>
              <a:ext cx="2520000" cy="2520000"/>
            </a:xfrm>
            <a:prstGeom prst="pie">
              <a:avLst>
                <a:gd name="adj1" fmla="val 12095583"/>
                <a:gd name="adj2" fmla="val 13456045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8" name="Výseč 27"/>
            <p:cNvSpPr/>
            <p:nvPr/>
          </p:nvSpPr>
          <p:spPr>
            <a:xfrm>
              <a:off x="2413342" y="2129883"/>
              <a:ext cx="2520000" cy="2520000"/>
            </a:xfrm>
            <a:prstGeom prst="pie">
              <a:avLst>
                <a:gd name="adj1" fmla="val 9513485"/>
                <a:gd name="adj2" fmla="val 10785562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9" name="Výseč 28"/>
            <p:cNvSpPr/>
            <p:nvPr/>
          </p:nvSpPr>
          <p:spPr>
            <a:xfrm>
              <a:off x="2396150" y="2132996"/>
              <a:ext cx="2520000" cy="2520000"/>
            </a:xfrm>
            <a:prstGeom prst="pie">
              <a:avLst>
                <a:gd name="adj1" fmla="val 6661946"/>
                <a:gd name="adj2" fmla="val 8051420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0" name="Výseč 29"/>
            <p:cNvSpPr/>
            <p:nvPr/>
          </p:nvSpPr>
          <p:spPr>
            <a:xfrm>
              <a:off x="2421960" y="2118000"/>
              <a:ext cx="2520000" cy="2520000"/>
            </a:xfrm>
            <a:prstGeom prst="pie">
              <a:avLst>
                <a:gd name="adj1" fmla="val 4147556"/>
                <a:gd name="adj2" fmla="val 5471732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1" name="Výseč 30"/>
            <p:cNvSpPr/>
            <p:nvPr/>
          </p:nvSpPr>
          <p:spPr>
            <a:xfrm>
              <a:off x="2406624" y="2132996"/>
              <a:ext cx="2520000" cy="2520000"/>
            </a:xfrm>
            <a:prstGeom prst="pie">
              <a:avLst>
                <a:gd name="adj1" fmla="val 1255944"/>
                <a:gd name="adj2" fmla="val 2642495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2" name="Výseč 31"/>
            <p:cNvSpPr/>
            <p:nvPr/>
          </p:nvSpPr>
          <p:spPr>
            <a:xfrm>
              <a:off x="2406624" y="2132996"/>
              <a:ext cx="2520000" cy="2520000"/>
            </a:xfrm>
            <a:prstGeom prst="pie">
              <a:avLst>
                <a:gd name="adj1" fmla="val 20313331"/>
                <a:gd name="adj2" fmla="val 21562090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3" name="Výseč 32"/>
            <p:cNvSpPr/>
            <p:nvPr/>
          </p:nvSpPr>
          <p:spPr>
            <a:xfrm>
              <a:off x="2406624" y="2129883"/>
              <a:ext cx="2520000" cy="2520000"/>
            </a:xfrm>
            <a:prstGeom prst="pie">
              <a:avLst>
                <a:gd name="adj1" fmla="val 17494485"/>
                <a:gd name="adj2" fmla="val 18896564"/>
              </a:avLst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cxnSp>
        <p:nvCxnSpPr>
          <p:cNvPr id="63" name="Přímá spojnice 62"/>
          <p:cNvCxnSpPr/>
          <p:nvPr/>
        </p:nvCxnSpPr>
        <p:spPr>
          <a:xfrm>
            <a:off x="1805643" y="2498968"/>
            <a:ext cx="124466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TextovéPole 66"/>
          <p:cNvSpPr txBox="1"/>
          <p:nvPr/>
        </p:nvSpPr>
        <p:spPr>
          <a:xfrm>
            <a:off x="2548376" y="2014997"/>
            <a:ext cx="1956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r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70213" y="3420389"/>
            <a:ext cx="21012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= </a:t>
            </a:r>
            <a:r>
              <a:rPr lang="el-GR" sz="2800" b="1" i="1" dirty="0" smtClean="0">
                <a:solidFill>
                  <a:srgbClr val="FF0000"/>
                </a:solidFill>
              </a:rPr>
              <a:t>π</a:t>
            </a:r>
            <a:r>
              <a:rPr lang="cs-CZ" sz="2800" b="1" i="1" dirty="0" smtClean="0">
                <a:solidFill>
                  <a:srgbClr val="FF0000"/>
                </a:solidFill>
              </a:rPr>
              <a:t>r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401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" grpId="0" animBg="1"/>
      <p:bldP spid="2" grpId="0"/>
      <p:bldP spid="68" grpId="0"/>
      <p:bldP spid="69" grpId="0" animBg="1"/>
      <p:bldP spid="71" grpId="0"/>
      <p:bldP spid="72" grpId="0"/>
      <p:bldP spid="73" grpId="0"/>
      <p:bldP spid="74" grpId="0"/>
      <p:bldP spid="78" grpId="0"/>
      <p:bldP spid="80" grpId="0"/>
      <p:bldP spid="67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Příklady: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4857403"/>
          </a:xfrm>
        </p:spPr>
        <p:txBody>
          <a:bodyPr/>
          <a:lstStyle/>
          <a:p>
            <a:r>
              <a:rPr lang="cs-CZ" dirty="0" smtClean="0"/>
              <a:t>Vypočítej obsah kruhu. Výsledky zaokrouhli na desetiny.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r = 28 mm	b)  r = 4,5 cm	c)  r = 0,7 dm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467544" y="2996952"/>
            <a:ext cx="8136904" cy="720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971600" y="307711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</a:t>
            </a:r>
            <a:r>
              <a:rPr lang="el-GR" sz="2400" dirty="0" smtClean="0"/>
              <a:t>π</a:t>
            </a:r>
            <a:r>
              <a:rPr lang="cs-CZ" sz="2400" dirty="0" smtClean="0"/>
              <a:t>r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307711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 = </a:t>
            </a:r>
            <a:r>
              <a:rPr lang="el-GR" sz="2400" dirty="0"/>
              <a:t>π</a:t>
            </a:r>
            <a:r>
              <a:rPr lang="cs-CZ" sz="2400" dirty="0"/>
              <a:t>r</a:t>
            </a:r>
            <a:r>
              <a:rPr lang="cs-CZ" sz="2400" baseline="30000" dirty="0"/>
              <a:t>2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7705" y="307711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S = </a:t>
            </a:r>
            <a:r>
              <a:rPr lang="el-GR" sz="2400" dirty="0">
                <a:solidFill>
                  <a:prstClr val="black"/>
                </a:solidFill>
              </a:rPr>
              <a:t>π</a:t>
            </a:r>
            <a:r>
              <a:rPr lang="cs-CZ" sz="2400" dirty="0">
                <a:solidFill>
                  <a:prstClr val="black"/>
                </a:solidFill>
              </a:rPr>
              <a:t>r</a:t>
            </a:r>
            <a:r>
              <a:rPr lang="cs-CZ" sz="2400" baseline="30000" dirty="0">
                <a:solidFill>
                  <a:prstClr val="black"/>
                </a:solidFill>
              </a:rPr>
              <a:t>2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03980" y="3538775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3,14 . 28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03980" y="406199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3,14 . 784 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4621932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2 461,76 mm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1003980" y="4974406"/>
            <a:ext cx="2952328" cy="692498"/>
            <a:chOff x="1003980" y="4974406"/>
            <a:chExt cx="2952328" cy="692498"/>
          </a:xfrm>
        </p:grpSpPr>
        <p:sp>
          <p:nvSpPr>
            <p:cNvPr id="15" name="TextovéPole 14"/>
            <p:cNvSpPr txBox="1"/>
            <p:nvPr/>
          </p:nvSpPr>
          <p:spPr>
            <a:xfrm>
              <a:off x="1003980" y="5205239"/>
              <a:ext cx="295232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S = </a:t>
              </a:r>
              <a:r>
                <a:rPr lang="cs-CZ" sz="2400" u="sng" dirty="0" smtClean="0"/>
                <a:t>2 461,8 mm</a:t>
              </a:r>
              <a:r>
                <a:rPr lang="cs-CZ" sz="2400" u="sng" baseline="30000" dirty="0" smtClean="0"/>
                <a:t>2</a:t>
              </a:r>
              <a:endParaRPr lang="cs-CZ" sz="2400" u="sng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240188" y="4974406"/>
              <a:ext cx="2880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.</a:t>
              </a:r>
              <a:endParaRPr lang="cs-CZ" sz="2400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707904" y="3369497"/>
            <a:ext cx="2592288" cy="2308324"/>
            <a:chOff x="3707904" y="3369497"/>
            <a:chExt cx="2592288" cy="2308324"/>
          </a:xfrm>
        </p:grpSpPr>
        <p:sp>
          <p:nvSpPr>
            <p:cNvPr id="18" name="TextovéPole 17"/>
            <p:cNvSpPr txBox="1"/>
            <p:nvPr/>
          </p:nvSpPr>
          <p:spPr>
            <a:xfrm>
              <a:off x="3707904" y="3369497"/>
              <a:ext cx="2592288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cs-CZ" sz="2400" dirty="0" smtClean="0"/>
                <a:t>S = 3,14 . 4,5</a:t>
              </a:r>
              <a:r>
                <a:rPr lang="cs-CZ" sz="2400" baseline="30000" dirty="0" smtClean="0"/>
                <a:t>2</a:t>
              </a:r>
              <a:endParaRPr lang="cs-CZ" sz="2400" dirty="0" smtClean="0"/>
            </a:p>
            <a:p>
              <a:pPr>
                <a:lnSpc>
                  <a:spcPct val="150000"/>
                </a:lnSpc>
              </a:pPr>
              <a:r>
                <a:rPr lang="cs-CZ" sz="2400" dirty="0" smtClean="0"/>
                <a:t>S = 3,14 . 20,25</a:t>
              </a:r>
            </a:p>
            <a:p>
              <a:pPr>
                <a:lnSpc>
                  <a:spcPct val="150000"/>
                </a:lnSpc>
              </a:pPr>
              <a:r>
                <a:rPr lang="cs-CZ" sz="2400" dirty="0" smtClean="0"/>
                <a:t>S = 63,585 cm</a:t>
              </a:r>
              <a:r>
                <a:rPr lang="cs-CZ" sz="2400" baseline="30000" dirty="0" smtClean="0"/>
                <a:t>2</a:t>
              </a:r>
              <a:endParaRPr lang="cs-CZ" sz="2400" dirty="0" smtClean="0"/>
            </a:p>
            <a:p>
              <a:pPr>
                <a:lnSpc>
                  <a:spcPct val="150000"/>
                </a:lnSpc>
              </a:pPr>
              <a:r>
                <a:rPr lang="cs-CZ" sz="2400" dirty="0" smtClean="0"/>
                <a:t>S = </a:t>
              </a:r>
              <a:r>
                <a:rPr lang="cs-CZ" sz="2400" u="sng" dirty="0" smtClean="0"/>
                <a:t>63,6 cm</a:t>
              </a:r>
              <a:r>
                <a:rPr lang="cs-CZ" sz="2400" u="sng" baseline="30000" dirty="0" smtClean="0"/>
                <a:t>2</a:t>
              </a:r>
              <a:endParaRPr lang="cs-CZ" sz="2400" u="sng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956308" y="4961176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.</a:t>
              </a:r>
              <a:endParaRPr lang="cs-CZ" sz="2400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427705" y="3369497"/>
            <a:ext cx="2232248" cy="2308324"/>
            <a:chOff x="6427705" y="3369497"/>
            <a:chExt cx="2232248" cy="2308324"/>
          </a:xfrm>
        </p:grpSpPr>
        <p:sp>
          <p:nvSpPr>
            <p:cNvPr id="19" name="TextovéPole 18"/>
            <p:cNvSpPr txBox="1"/>
            <p:nvPr/>
          </p:nvSpPr>
          <p:spPr>
            <a:xfrm>
              <a:off x="6427705" y="3369497"/>
              <a:ext cx="2232248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cs-CZ" sz="2400" dirty="0" smtClean="0"/>
                <a:t>S = 3,14 . 0,7</a:t>
              </a:r>
              <a:r>
                <a:rPr lang="cs-CZ" sz="2400" baseline="30000" dirty="0" smtClean="0"/>
                <a:t>2</a:t>
              </a:r>
              <a:endParaRPr lang="cs-CZ" sz="2400" dirty="0" smtClean="0"/>
            </a:p>
            <a:p>
              <a:pPr>
                <a:lnSpc>
                  <a:spcPct val="150000"/>
                </a:lnSpc>
              </a:pPr>
              <a:r>
                <a:rPr lang="cs-CZ" sz="2400" dirty="0" smtClean="0"/>
                <a:t>S = 3,14 . 0,49</a:t>
              </a:r>
            </a:p>
            <a:p>
              <a:pPr>
                <a:lnSpc>
                  <a:spcPct val="150000"/>
                </a:lnSpc>
              </a:pPr>
              <a:r>
                <a:rPr lang="cs-CZ" sz="2400" dirty="0" smtClean="0"/>
                <a:t>S = 1,5386 dm</a:t>
              </a:r>
              <a:r>
                <a:rPr lang="cs-CZ" sz="2400" baseline="30000" dirty="0" smtClean="0"/>
                <a:t>2</a:t>
              </a:r>
              <a:endParaRPr lang="cs-CZ" sz="2400" dirty="0" smtClean="0"/>
            </a:p>
            <a:p>
              <a:pPr>
                <a:lnSpc>
                  <a:spcPct val="150000"/>
                </a:lnSpc>
              </a:pPr>
              <a:r>
                <a:rPr lang="cs-CZ" sz="2400" dirty="0" smtClean="0"/>
                <a:t>S = </a:t>
              </a:r>
              <a:r>
                <a:rPr lang="cs-CZ" sz="2400" u="sng" dirty="0" smtClean="0"/>
                <a:t>1,5 dm</a:t>
              </a:r>
              <a:r>
                <a:rPr lang="cs-CZ" sz="2400" u="sng" baseline="30000" dirty="0" smtClean="0"/>
                <a:t>2</a:t>
              </a:r>
              <a:endParaRPr lang="cs-CZ" sz="2400" u="sng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664438" y="496117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.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267965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065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Užitečný vztah: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39552" y="1489400"/>
            <a:ext cx="3960315" cy="1152128"/>
            <a:chOff x="443250" y="861392"/>
            <a:chExt cx="3960315" cy="1152128"/>
          </a:xfrm>
        </p:grpSpPr>
        <p:sp>
          <p:nvSpPr>
            <p:cNvPr id="5" name="TextovéPole 4"/>
            <p:cNvSpPr txBox="1"/>
            <p:nvPr/>
          </p:nvSpPr>
          <p:spPr>
            <a:xfrm>
              <a:off x="515133" y="1031845"/>
              <a:ext cx="3888432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i="1" dirty="0" smtClean="0">
                  <a:solidFill>
                    <a:srgbClr val="FF0000"/>
                  </a:solidFill>
                </a:rPr>
                <a:t>S = </a:t>
              </a:r>
              <a:r>
                <a:rPr lang="el-GR" sz="4400" b="1" i="1" dirty="0" smtClean="0">
                  <a:solidFill>
                    <a:srgbClr val="FF0000"/>
                  </a:solidFill>
                </a:rPr>
                <a:t>π</a:t>
              </a:r>
              <a:r>
                <a:rPr lang="cs-CZ" sz="4400" b="1" i="1" dirty="0" smtClean="0">
                  <a:solidFill>
                    <a:srgbClr val="FF0000"/>
                  </a:solidFill>
                </a:rPr>
                <a:t>r</a:t>
              </a:r>
              <a:r>
                <a:rPr lang="cs-CZ" sz="4400" b="1" i="1" baseline="30000" dirty="0" smtClean="0">
                  <a:solidFill>
                    <a:srgbClr val="FF0000"/>
                  </a:solidFill>
                </a:rPr>
                <a:t>2</a:t>
              </a:r>
              <a:endParaRPr lang="cs-CZ" sz="4400" b="1" i="1" dirty="0">
                <a:solidFill>
                  <a:srgbClr val="FF0000"/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443250" y="861392"/>
              <a:ext cx="1944216" cy="1152128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Šipka doprava 7"/>
          <p:cNvSpPr/>
          <p:nvPr/>
        </p:nvSpPr>
        <p:spPr>
          <a:xfrm rot="5400000">
            <a:off x="1151619" y="2908653"/>
            <a:ext cx="720080" cy="553417"/>
          </a:xfrm>
          <a:prstGeom prst="rightArrow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503547" y="3835482"/>
            <a:ext cx="2016224" cy="2205567"/>
            <a:chOff x="3527759" y="1396776"/>
            <a:chExt cx="2016224" cy="2205567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9" name="TextovéPole 8"/>
                <p:cNvSpPr txBox="1"/>
                <p:nvPr/>
              </p:nvSpPr>
              <p:spPr>
                <a:xfrm>
                  <a:off x="3563763" y="1445899"/>
                  <a:ext cx="1944216" cy="178330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4400" b="1" i="1" dirty="0" smtClean="0">
                      <a:solidFill>
                        <a:srgbClr val="FF0000"/>
                      </a:solidFill>
                    </a:rPr>
                    <a:t>r = </a:t>
                  </a:r>
                  <a14:m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5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5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5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𝑺</m:t>
                              </m:r>
                            </m:num>
                            <m:den>
                              <m:r>
                                <a:rPr lang="cs-CZ" sz="5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den>
                          </m:f>
                        </m:e>
                      </m:rad>
                    </m:oMath>
                  </a14:m>
                  <a:endParaRPr lang="cs-CZ" sz="4400" b="1" i="1" dirty="0">
                    <a:solidFill>
                      <a:srgbClr val="FF0000"/>
                    </a:solidFill>
                  </a:endParaRPr>
                </a:p>
              </p:txBody>
            </p:sp>
          </mc:Choice>
          <mc:Fallback xmlns="">
            <p:sp>
              <p:nvSpPr>
                <p:cNvPr id="9" name="TextovéPole 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563763" y="1445899"/>
                  <a:ext cx="1944216" cy="1783309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 l="-12893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0" name="Obdélník 9"/>
            <p:cNvSpPr/>
            <p:nvPr/>
          </p:nvSpPr>
          <p:spPr>
            <a:xfrm>
              <a:off x="3527759" y="1396776"/>
              <a:ext cx="2016224" cy="2205567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3095836" y="1352075"/>
            <a:ext cx="5400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 poloměr kruhu, který má obsah 46 cm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. Výsledek zaokrouhli na setiny cm.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3133004" y="3018694"/>
            <a:ext cx="2772183" cy="1053415"/>
            <a:chOff x="395536" y="5013176"/>
            <a:chExt cx="2772183" cy="1053415"/>
          </a:xfrm>
        </p:grpSpPr>
        <p:sp>
          <p:nvSpPr>
            <p:cNvPr id="13" name="TextovéPole 12"/>
            <p:cNvSpPr txBox="1"/>
            <p:nvPr/>
          </p:nvSpPr>
          <p:spPr>
            <a:xfrm>
              <a:off x="395536" y="5013176"/>
              <a:ext cx="2772183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S= 46 cm</a:t>
              </a:r>
              <a:r>
                <a:rPr lang="cs-CZ" sz="2800" baseline="30000" dirty="0" smtClean="0"/>
                <a:t>2</a:t>
              </a:r>
              <a:endParaRPr lang="cs-CZ" sz="2800" dirty="0" smtClean="0"/>
            </a:p>
            <a:p>
              <a:r>
                <a:rPr lang="cs-CZ" sz="2800" dirty="0" smtClean="0"/>
                <a:t>r = ?</a:t>
              </a:r>
              <a:endParaRPr lang="cs-CZ" sz="2800" dirty="0"/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395536" y="6066591"/>
              <a:ext cx="187220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163551" y="4154639"/>
                <a:ext cx="2520280" cy="9691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r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i="1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28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latin typeface="Cambria Math"/>
                              </a:rPr>
                              <m:t>46</m:t>
                            </m:r>
                          </m:num>
                          <m:den>
                            <m:r>
                              <a:rPr lang="cs-CZ" sz="2800" b="0" i="1" smtClean="0">
                                <a:latin typeface="Cambria Math"/>
                              </a:rPr>
                              <m:t>3,14</m:t>
                            </m:r>
                          </m:den>
                        </m:f>
                      </m:e>
                    </m:rad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3551" y="4154639"/>
                <a:ext cx="2520280" cy="969176"/>
              </a:xfrm>
              <a:prstGeom prst="rect">
                <a:avLst/>
              </a:prstGeom>
              <a:blipFill rotWithShape="1">
                <a:blip r:embed="rId3"/>
                <a:stretch>
                  <a:fillRect l="-50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3172912" y="5156117"/>
            <a:ext cx="2772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 = </a:t>
            </a:r>
            <a:r>
              <a:rPr lang="cs-CZ" sz="2800" u="sng" dirty="0" smtClean="0"/>
              <a:t>3,83 </a:t>
            </a:r>
            <a:r>
              <a:rPr lang="cs-CZ" sz="2800" u="sng" dirty="0" smtClean="0"/>
              <a:t>cm</a:t>
            </a:r>
            <a:endParaRPr lang="cs-CZ" sz="2800" u="sng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82474" y="4815154"/>
            <a:ext cx="24433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ym typeface="Wingdings"/>
              </a:rPr>
              <a:t>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37891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12" grpId="0"/>
      <p:bldP spid="17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Čtvercová síť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57200" y="1600200"/>
          <a:ext cx="8208000" cy="2592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21" name="Skupina 20"/>
          <p:cNvGrpSpPr/>
          <p:nvPr/>
        </p:nvGrpSpPr>
        <p:grpSpPr>
          <a:xfrm>
            <a:off x="899592" y="297531"/>
            <a:ext cx="8640816" cy="5184144"/>
            <a:chOff x="899592" y="297531"/>
            <a:chExt cx="8640816" cy="5184144"/>
          </a:xfrm>
        </p:grpSpPr>
        <p:sp>
          <p:nvSpPr>
            <p:cNvPr id="5" name="Ovál 4"/>
            <p:cNvSpPr/>
            <p:nvPr/>
          </p:nvSpPr>
          <p:spPr>
            <a:xfrm>
              <a:off x="899592" y="2025675"/>
              <a:ext cx="1728000" cy="1728000"/>
            </a:xfrm>
            <a:prstGeom prst="ellipse">
              <a:avLst/>
            </a:prstGeom>
            <a:solidFill>
              <a:srgbClr val="FF9999">
                <a:alpha val="40000"/>
              </a:srgbClr>
            </a:solidFill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" name="Skupina 19"/>
            <p:cNvGrpSpPr/>
            <p:nvPr/>
          </p:nvGrpSpPr>
          <p:grpSpPr>
            <a:xfrm>
              <a:off x="3059832" y="2025675"/>
              <a:ext cx="1731769" cy="1728000"/>
              <a:chOff x="3059832" y="2025675"/>
              <a:chExt cx="1731769" cy="1728000"/>
            </a:xfrm>
          </p:grpSpPr>
          <p:sp>
            <p:nvSpPr>
              <p:cNvPr id="6" name="Výseč 5"/>
              <p:cNvSpPr/>
              <p:nvPr/>
            </p:nvSpPr>
            <p:spPr>
              <a:xfrm>
                <a:off x="3063601" y="2025675"/>
                <a:ext cx="1728000" cy="1728000"/>
              </a:xfrm>
              <a:prstGeom prst="pie">
                <a:avLst>
                  <a:gd name="adj1" fmla="val 21553485"/>
                  <a:gd name="adj2" fmla="val 5458567"/>
                </a:avLst>
              </a:prstGeom>
              <a:solidFill>
                <a:srgbClr val="FF9999">
                  <a:alpha val="40000"/>
                </a:srgb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7" name="Výseč 6"/>
              <p:cNvSpPr/>
              <p:nvPr/>
            </p:nvSpPr>
            <p:spPr>
              <a:xfrm>
                <a:off x="3059832" y="2025675"/>
                <a:ext cx="1728000" cy="1728000"/>
              </a:xfrm>
              <a:prstGeom prst="pie">
                <a:avLst>
                  <a:gd name="adj1" fmla="val 10749218"/>
                  <a:gd name="adj2" fmla="val 16200000"/>
                </a:avLst>
              </a:prstGeom>
              <a:solidFill>
                <a:srgbClr val="FF9999">
                  <a:alpha val="40000"/>
                </a:srgb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8" name="Výseč 7"/>
              <p:cNvSpPr/>
              <p:nvPr/>
            </p:nvSpPr>
            <p:spPr>
              <a:xfrm>
                <a:off x="3491832" y="2457675"/>
                <a:ext cx="864000" cy="864000"/>
              </a:xfrm>
              <a:prstGeom prst="pie">
                <a:avLst>
                  <a:gd name="adj1" fmla="val 5478472"/>
                  <a:gd name="adj2" fmla="val 10862406"/>
                </a:avLst>
              </a:prstGeom>
              <a:solidFill>
                <a:srgbClr val="FF9999">
                  <a:alpha val="40000"/>
                </a:srgb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9" name="Výseč 8"/>
              <p:cNvSpPr/>
              <p:nvPr/>
            </p:nvSpPr>
            <p:spPr>
              <a:xfrm>
                <a:off x="3491832" y="2457675"/>
                <a:ext cx="864000" cy="864000"/>
              </a:xfrm>
              <a:prstGeom prst="pie">
                <a:avLst>
                  <a:gd name="adj1" fmla="val 16075429"/>
                  <a:gd name="adj2" fmla="val 21538948"/>
                </a:avLst>
              </a:prstGeom>
              <a:solidFill>
                <a:srgbClr val="FF9999">
                  <a:alpha val="40000"/>
                </a:srgbClr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19" name="Skupina 18"/>
            <p:cNvGrpSpPr/>
            <p:nvPr/>
          </p:nvGrpSpPr>
          <p:grpSpPr>
            <a:xfrm>
              <a:off x="4380247" y="297531"/>
              <a:ext cx="5160161" cy="5184144"/>
              <a:chOff x="4380247" y="297531"/>
              <a:chExt cx="5160161" cy="5184144"/>
            </a:xfrm>
          </p:grpSpPr>
          <p:sp>
            <p:nvSpPr>
              <p:cNvPr id="10" name="Obdélník 9"/>
              <p:cNvSpPr/>
              <p:nvPr/>
            </p:nvSpPr>
            <p:spPr>
              <a:xfrm>
                <a:off x="5652120" y="1589567"/>
                <a:ext cx="2592288" cy="2592288"/>
              </a:xfrm>
              <a:prstGeom prst="rect">
                <a:avLst/>
              </a:prstGeom>
              <a:solidFill>
                <a:srgbClr val="FF9999">
                  <a:alpha val="40000"/>
                </a:srgbClr>
              </a:solidFill>
              <a:ln w="381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Výseč 11"/>
              <p:cNvSpPr/>
              <p:nvPr/>
            </p:nvSpPr>
            <p:spPr>
              <a:xfrm>
                <a:off x="4381579" y="2889675"/>
                <a:ext cx="2592000" cy="2592000"/>
              </a:xfrm>
              <a:prstGeom prst="pie">
                <a:avLst>
                  <a:gd name="adj1" fmla="val 16165376"/>
                  <a:gd name="adj2" fmla="val 21592366"/>
                </a:avLst>
              </a:prstGeom>
              <a:blipFill>
                <a:blip r:embed="rId2">
                  <a:duotone>
                    <a:schemeClr val="accent3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3">
                          <a14:imgEffect>
                            <a14:colorTemperature colorTemp="5900"/>
                          </a14:imgEffect>
                        </a14:imgLayer>
                      </a14:imgProps>
                    </a:ext>
                  </a:extLst>
                </a:blip>
                <a:tile tx="0" ty="0" sx="100000" sy="100000" flip="none" algn="tl"/>
              </a:blip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Výseč 12"/>
              <p:cNvSpPr/>
              <p:nvPr/>
            </p:nvSpPr>
            <p:spPr>
              <a:xfrm>
                <a:off x="6947306" y="2885711"/>
                <a:ext cx="2592000" cy="2592000"/>
              </a:xfrm>
              <a:prstGeom prst="pie">
                <a:avLst>
                  <a:gd name="adj1" fmla="val 10781064"/>
                  <a:gd name="adj2" fmla="val 16200000"/>
                </a:avLst>
              </a:prstGeom>
              <a:blipFill>
                <a:blip r:embed="rId2">
                  <a:duotone>
                    <a:schemeClr val="accent3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3">
                          <a14:imgEffect>
                            <a14:colorTemperature colorTemp="5900"/>
                          </a14:imgEffect>
                        </a14:imgLayer>
                      </a14:imgProps>
                    </a:ext>
                  </a:extLst>
                </a:blip>
                <a:tile tx="0" ty="0" sx="100000" sy="100000" flip="none" algn="tl"/>
              </a:blip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Výseč 13"/>
              <p:cNvSpPr/>
              <p:nvPr/>
            </p:nvSpPr>
            <p:spPr>
              <a:xfrm>
                <a:off x="6948408" y="297675"/>
                <a:ext cx="2592000" cy="2592000"/>
              </a:xfrm>
              <a:prstGeom prst="pie">
                <a:avLst>
                  <a:gd name="adj1" fmla="val 5403756"/>
                  <a:gd name="adj2" fmla="val 10804262"/>
                </a:avLst>
              </a:prstGeom>
              <a:blipFill>
                <a:blip r:embed="rId2">
                  <a:duotone>
                    <a:schemeClr val="accent3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3">
                          <a14:imgEffect>
                            <a14:colorTemperature colorTemp="5900"/>
                          </a14:imgEffect>
                        </a14:imgLayer>
                      </a14:imgProps>
                    </a:ext>
                  </a:extLst>
                </a:blip>
                <a:tile tx="0" ty="0" sx="100000" sy="100000" flip="none" algn="tl"/>
              </a:blip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5" name="Výseč 14"/>
              <p:cNvSpPr/>
              <p:nvPr/>
            </p:nvSpPr>
            <p:spPr>
              <a:xfrm>
                <a:off x="4380247" y="297531"/>
                <a:ext cx="2592000" cy="2592000"/>
              </a:xfrm>
              <a:prstGeom prst="pie">
                <a:avLst>
                  <a:gd name="adj1" fmla="val 14230"/>
                  <a:gd name="adj2" fmla="val 5433418"/>
                </a:avLst>
              </a:prstGeom>
              <a:blipFill>
                <a:blip r:embed="rId2">
                  <a:duotone>
                    <a:schemeClr val="accent3">
                      <a:shade val="45000"/>
                      <a:satMod val="135000"/>
                    </a:schemeClr>
                    <a:prstClr val="white"/>
                  </a:duotone>
                  <a:extLst>
                    <a:ext uri="{BEBA8EAE-BF5A-486C-A8C5-ECC9F3942E4B}">
                      <a14:imgProps xmlns:a14="http://schemas.microsoft.com/office/drawing/2010/main">
                        <a14:imgLayer r:embed="rId3">
                          <a14:imgEffect>
                            <a14:colorTemperature colorTemp="5900"/>
                          </a14:imgEffect>
                        </a14:imgLayer>
                      </a14:imgProps>
                    </a:ext>
                  </a:extLst>
                </a:blip>
                <a:tile tx="0" ty="0" sx="100000" sy="100000" flip="none" algn="tl"/>
              </a:blip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</p:grp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0870018"/>
              </p:ext>
            </p:extLst>
          </p:nvPr>
        </p:nvGraphicFramePr>
        <p:xfrm>
          <a:off x="467544" y="1593675"/>
          <a:ext cx="8208000" cy="25922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  <a:gridCol w="432000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395536" y="5004621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 obsah růžových útvarů ve čtvercové síti. Strana 1 čtverce je 1 cm.  Výsledek zaokrouhli na desetiny cm</a:t>
            </a:r>
            <a:r>
              <a:rPr lang="cs-CZ" sz="2800" baseline="30000" dirty="0" smtClean="0"/>
              <a:t>2.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3097" y="4293096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Výsledky: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	</a:t>
            </a:r>
            <a:r>
              <a:rPr lang="cs-CZ" sz="2000" b="1" dirty="0" smtClean="0">
                <a:solidFill>
                  <a:srgbClr val="FF0000"/>
                </a:solidFill>
              </a:rPr>
              <a:t> 12,6 cm</a:t>
            </a:r>
            <a:r>
              <a:rPr lang="cs-CZ" sz="20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2000" b="1" dirty="0" smtClean="0">
                <a:solidFill>
                  <a:srgbClr val="FF0000"/>
                </a:solidFill>
              </a:rPr>
              <a:t>	        7,9 cm</a:t>
            </a:r>
            <a:r>
              <a:rPr lang="cs-CZ" sz="20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2000" b="1" dirty="0" smtClean="0">
                <a:solidFill>
                  <a:srgbClr val="FF0000"/>
                </a:solidFill>
              </a:rPr>
              <a:t>			7,7 cm</a:t>
            </a:r>
            <a:r>
              <a:rPr lang="cs-CZ" sz="2000" b="1" baseline="30000" dirty="0" smtClean="0">
                <a:solidFill>
                  <a:srgbClr val="FF0000"/>
                </a:solidFill>
              </a:rPr>
              <a:t>2</a:t>
            </a:r>
            <a:r>
              <a:rPr lang="cs-CZ" sz="2000" b="1" dirty="0" smtClean="0">
                <a:solidFill>
                  <a:srgbClr val="FF0000"/>
                </a:solidFill>
              </a:rPr>
              <a:t>	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369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 anchor="t" anchorCtr="0">
            <a:normAutofit/>
          </a:bodyPr>
          <a:lstStyle/>
          <a:p>
            <a:pPr algn="l"/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</a:t>
            </a:r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b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(výsledky zaokrouhli na celá čísla)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7438862"/>
              </p:ext>
            </p:extLst>
          </p:nvPr>
        </p:nvGraphicFramePr>
        <p:xfrm>
          <a:off x="683568" y="1772816"/>
          <a:ext cx="7776864" cy="439249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944216"/>
                <a:gridCol w="1944216"/>
                <a:gridCol w="1944216"/>
                <a:gridCol w="1944216"/>
              </a:tblGrid>
              <a:tr h="87849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2800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849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23 mm</a:t>
                      </a:r>
                      <a:endParaRPr lang="cs-CZ" sz="3200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8498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16 cm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8498"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271</a:t>
                      </a:r>
                      <a:r>
                        <a:rPr lang="cs-CZ" sz="3200" baseline="0" dirty="0" smtClean="0"/>
                        <a:t> dm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8498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113 </a:t>
                      </a:r>
                      <a:r>
                        <a:rPr lang="cs-CZ" sz="3200" dirty="0" smtClean="0"/>
                        <a:t>m</a:t>
                      </a:r>
                      <a:r>
                        <a:rPr lang="cs-CZ" sz="3200" baseline="300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0160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Tabulka - řešení</a:t>
            </a:r>
            <a:endParaRPr lang="cs-CZ" sz="5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3295589"/>
              </p:ext>
            </p:extLst>
          </p:nvPr>
        </p:nvGraphicFramePr>
        <p:xfrm>
          <a:off x="457200" y="1600200"/>
          <a:ext cx="7776864" cy="439249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944216"/>
                <a:gridCol w="1944216"/>
                <a:gridCol w="1944216"/>
                <a:gridCol w="1944216"/>
              </a:tblGrid>
              <a:tr h="87849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2800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849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23 mm</a:t>
                      </a:r>
                      <a:endParaRPr lang="cs-CZ" sz="3200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46 mm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144</a:t>
                      </a:r>
                      <a:r>
                        <a:rPr lang="cs-CZ" sz="3200" baseline="0" dirty="0" smtClean="0">
                          <a:solidFill>
                            <a:srgbClr val="FF0000"/>
                          </a:solidFill>
                        </a:rPr>
                        <a:t> mm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1661</a:t>
                      </a:r>
                      <a:r>
                        <a:rPr lang="cs-CZ" sz="3200" baseline="0" dirty="0" smtClean="0">
                          <a:solidFill>
                            <a:srgbClr val="FF0000"/>
                          </a:solidFill>
                        </a:rPr>
                        <a:t> mm</a:t>
                      </a:r>
                      <a:r>
                        <a:rPr lang="cs-CZ" sz="3200" baseline="300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849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r>
                        <a:rPr lang="cs-CZ" sz="3200" baseline="0" dirty="0" smtClean="0">
                          <a:solidFill>
                            <a:srgbClr val="FF0000"/>
                          </a:solidFill>
                        </a:rPr>
                        <a:t> cm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16 cm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50</a:t>
                      </a:r>
                      <a:r>
                        <a:rPr lang="cs-CZ" sz="3200" baseline="0" dirty="0" smtClean="0">
                          <a:solidFill>
                            <a:srgbClr val="FF0000"/>
                          </a:solidFill>
                        </a:rPr>
                        <a:t> cm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201 cm</a:t>
                      </a:r>
                      <a:r>
                        <a:rPr lang="cs-CZ" sz="3200" baseline="300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849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43 dm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86 dm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271</a:t>
                      </a:r>
                      <a:r>
                        <a:rPr lang="cs-CZ" sz="3200" baseline="0" dirty="0" smtClean="0"/>
                        <a:t> dm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5806</a:t>
                      </a:r>
                      <a:r>
                        <a:rPr lang="cs-CZ" sz="3200" baseline="0" dirty="0" smtClean="0">
                          <a:solidFill>
                            <a:srgbClr val="FF0000"/>
                          </a:solidFill>
                        </a:rPr>
                        <a:t> dm</a:t>
                      </a:r>
                      <a:r>
                        <a:rPr lang="cs-CZ" sz="3200" baseline="300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849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6 m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12</a:t>
                      </a:r>
                      <a:r>
                        <a:rPr lang="cs-CZ" sz="3200" baseline="0" dirty="0" smtClean="0">
                          <a:solidFill>
                            <a:srgbClr val="FF0000"/>
                          </a:solidFill>
                        </a:rPr>
                        <a:t> m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38 m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113 </a:t>
                      </a:r>
                      <a:r>
                        <a:rPr lang="cs-CZ" sz="3200" dirty="0" smtClean="0"/>
                        <a:t>m</a:t>
                      </a:r>
                      <a:r>
                        <a:rPr lang="cs-CZ" sz="3200" baseline="300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2623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0832" y="1045170"/>
            <a:ext cx="8229600" cy="4525963"/>
          </a:xfrm>
        </p:spPr>
        <p:txBody>
          <a:bodyPr>
            <a:normAutofit fontScale="62500" lnSpcReduction="20000"/>
          </a:bodyPr>
          <a:lstStyle/>
          <a:p>
            <a:pPr indent="0">
              <a:lnSpc>
                <a:spcPct val="110000"/>
              </a:lnSpc>
              <a:buNone/>
              <a:defRPr/>
            </a:pPr>
            <a:r>
              <a:rPr lang="cs-CZ" dirty="0">
                <a:solidFill>
                  <a:prstClr val="black"/>
                </a:solidFill>
              </a:rPr>
              <a:t>Škola: Základní škola Trávníky Otrokovice, příspěvková organizace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dirty="0">
                <a:solidFill>
                  <a:prstClr val="black"/>
                </a:solidFill>
              </a:rPr>
              <a:t>Číslo projektu: CZ.1.07/1.4.00/21.2637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dirty="0">
                <a:solidFill>
                  <a:prstClr val="black"/>
                </a:solidFill>
              </a:rPr>
              <a:t>Název výukového materiálu: </a:t>
            </a:r>
            <a:r>
              <a:rPr lang="cs-CZ" dirty="0" smtClean="0">
                <a:solidFill>
                  <a:prstClr val="black"/>
                </a:solidFill>
              </a:rPr>
              <a:t>Obsah kruhu</a:t>
            </a:r>
            <a:endParaRPr lang="cs-CZ" dirty="0"/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dirty="0"/>
              <a:t>Autor: Mgr. Miroslava Málková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dirty="0"/>
              <a:t>Vytvořeno: </a:t>
            </a:r>
            <a:r>
              <a:rPr lang="cs-CZ" dirty="0" smtClean="0"/>
              <a:t>28. </a:t>
            </a:r>
            <a:r>
              <a:rPr lang="cs-CZ" dirty="0"/>
              <a:t>května 2012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dirty="0"/>
              <a:t>Ročník: 8.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dirty="0"/>
              <a:t>Vzdělávací oblast: Matematika a její aplikace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dirty="0"/>
              <a:t>Vzdělávací obor: Matematika a její aplikace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dirty="0"/>
              <a:t>Tematický okruh: Geometrie v rovině a v prostoru</a:t>
            </a:r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dirty="0"/>
              <a:t>Téma: </a:t>
            </a:r>
            <a:r>
              <a:rPr lang="cs-CZ" dirty="0" smtClean="0"/>
              <a:t>Obsah kruhu</a:t>
            </a:r>
            <a:endParaRPr lang="cs-CZ" dirty="0"/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dirty="0"/>
              <a:t>Pomůcky</a:t>
            </a:r>
            <a:r>
              <a:rPr lang="cs-CZ" dirty="0" smtClean="0"/>
              <a:t>: notebook, dataprojektor, čtvercová síť, sešit, psací potřeby</a:t>
            </a:r>
            <a:endParaRPr lang="cs-CZ" dirty="0"/>
          </a:p>
          <a:p>
            <a:pPr indent="0">
              <a:lnSpc>
                <a:spcPct val="110000"/>
              </a:lnSpc>
              <a:buNone/>
              <a:defRPr/>
            </a:pPr>
            <a:r>
              <a:rPr lang="cs-CZ" dirty="0"/>
              <a:t>Anotace</a:t>
            </a:r>
            <a:r>
              <a:rPr lang="cs-CZ" dirty="0" smtClean="0"/>
              <a:t>: Vzdělávací materiál je určen k odvození vzorce k výpočtu obsahu kruhu. Je doplněn vzorově vypočítanými příklady a příklady k procvičení.</a:t>
            </a:r>
            <a:endParaRPr lang="cs-CZ" dirty="0"/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324118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>
                <a:solidFill>
                  <a:srgbClr val="000000"/>
                </a:solidFill>
              </a:rPr>
              <a:t>Tato práce je šířena pod licencí CC BY-SA 3.0. Odkazy a citace jsou platné k datu vytvoření této práce</a:t>
            </a:r>
            <a:r>
              <a:rPr lang="cs-CZ" sz="2000" dirty="0" smtClean="0">
                <a:solidFill>
                  <a:srgbClr val="000000"/>
                </a:solidFill>
              </a:rPr>
              <a:t>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404048"/>
            <a:ext cx="82859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>
                <a:solidFill>
                  <a:srgbClr val="000000"/>
                </a:solidFill>
              </a:rPr>
              <a:t>Všechny objekty použité k vytvoření tohoto materiálu jsou součástí softwaru Microsoft® Office</a:t>
            </a:r>
            <a:r>
              <a:rPr lang="cs-CZ" sz="2000" dirty="0" smtClean="0">
                <a:solidFill>
                  <a:srgbClr val="000000"/>
                </a:solidFill>
              </a:rPr>
              <a:t>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6078814"/>
            <a:ext cx="82859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0000"/>
                </a:solidFill>
              </a:rPr>
              <a:t>Texty jsou vlastní originální tvorbou autora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47697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383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OBSAH KRUHU</vt:lpstr>
      <vt:lpstr>      Odvození vzorce</vt:lpstr>
      <vt:lpstr>Příklady:</vt:lpstr>
      <vt:lpstr>Užitečný vztah:</vt:lpstr>
      <vt:lpstr>Čtvercová síť</vt:lpstr>
      <vt:lpstr>Doplň tabulku: (výsledky zaokrouhli na celá čísla)</vt:lpstr>
      <vt:lpstr>Tabulka - 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OBSAH KRUHU</dc:title>
  <dc:creator>malkova</dc:creator>
  <cp:lastModifiedBy>malkova</cp:lastModifiedBy>
  <cp:revision>29</cp:revision>
  <dcterms:created xsi:type="dcterms:W3CDTF">2013-01-08T03:38:53Z</dcterms:created>
  <dcterms:modified xsi:type="dcterms:W3CDTF">2013-05-26T15:27:15Z</dcterms:modified>
</cp:coreProperties>
</file>