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2FE"/>
    <a:srgbClr val="F2F2FE"/>
    <a:srgbClr val="FEF2DA"/>
    <a:srgbClr val="FFECD9"/>
    <a:srgbClr val="FFE2C5"/>
    <a:srgbClr val="FF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B4999C-F98A-4299-825E-A66D9F2F6996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B7FA4C-108D-400B-95F0-E01726DBA6E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58227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4B7FA4C-108D-400B-95F0-E01726DBA6E6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6558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4301017-86D6-4FC8-B577-3946C69AB88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55CA580A-1C37-4868-9D45-215C147B0099}" type="datetimeFigureOut">
              <a:rPr lang="cs-CZ" smtClean="0"/>
              <a:t>25.5.2013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atakabinet.cz/cs/Vyukove-materialy-a-data/Matematika-a-jeji-aplikace/Vyukove-tabulky/Modely-teles.html" TargetMode="External"/><Relationship Id="rId2" Type="http://schemas.openxmlformats.org/officeDocument/2006/relationships/hyperlink" Target="http://www.datakabinet.cz/cs/Vyukove-materialy-a-data/Matematika-a-jeji-aplikace/Ilustrace-a-obrazky/Kolmy-jehlan-bez-popisu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datakabinet.cz/cs/Vyukove-materialy-a-data/Matematika-a-jeji-aplikace/Vyukove-tabulky/Povrchy-a-objemy-teles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2774" y="2420888"/>
            <a:ext cx="8604448" cy="1884040"/>
          </a:xfrm>
        </p:spPr>
        <p:txBody>
          <a:bodyPr/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 					    A JEHO POVRCH</a:t>
            </a:r>
            <a:endParaRPr lang="cs-CZ" b="1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Y:\Loga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43608" y="0"/>
            <a:ext cx="5781678" cy="144779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043608" y="594928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VY_42_INOVACE_ 29_02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33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6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2103" y="1147457"/>
            <a:ext cx="4375858" cy="424894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56224" y="5176189"/>
            <a:ext cx="133200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Podstava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3879" y="5626931"/>
            <a:ext cx="29257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n - úhelník (trojúhelník, čtyřúhelník, pětiúhelník, …..)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988" y="2810265"/>
            <a:ext cx="162000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Boční stěna</a:t>
            </a:r>
            <a:endParaRPr lang="cs-CZ" sz="2400" dirty="0"/>
          </a:p>
        </p:txBody>
      </p:sp>
      <p:cxnSp>
        <p:nvCxnSpPr>
          <p:cNvPr id="11" name="Přímá spojnice se šipkou 10"/>
          <p:cNvCxnSpPr>
            <a:stCxn id="9" idx="3"/>
          </p:cNvCxnSpPr>
          <p:nvPr/>
        </p:nvCxnSpPr>
        <p:spPr>
          <a:xfrm>
            <a:off x="2591988" y="3041098"/>
            <a:ext cx="1378130" cy="352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968094" y="3271930"/>
            <a:ext cx="21064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trojúhelník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81883" y="720374"/>
            <a:ext cx="277200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Hlavní vrchol jehlanu</a:t>
            </a:r>
            <a:endParaRPr lang="cs-CZ" sz="2400" dirty="0"/>
          </a:p>
        </p:txBody>
      </p:sp>
      <p:cxnSp>
        <p:nvCxnSpPr>
          <p:cNvPr id="15" name="Přímá spojnice se šipkou 14"/>
          <p:cNvCxnSpPr>
            <a:stCxn id="13" idx="1"/>
          </p:cNvCxnSpPr>
          <p:nvPr/>
        </p:nvCxnSpPr>
        <p:spPr>
          <a:xfrm flipH="1">
            <a:off x="4860032" y="951207"/>
            <a:ext cx="621851" cy="5335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6345883" y="1484784"/>
            <a:ext cx="190800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Výška jehlanu</a:t>
            </a:r>
            <a:endParaRPr lang="cs-CZ" sz="2400" dirty="0"/>
          </a:p>
        </p:txBody>
      </p:sp>
      <p:cxnSp>
        <p:nvCxnSpPr>
          <p:cNvPr id="19" name="Přímá spojnice se šipkou 18"/>
          <p:cNvCxnSpPr>
            <a:stCxn id="17" idx="1"/>
          </p:cNvCxnSpPr>
          <p:nvPr/>
        </p:nvCxnSpPr>
        <p:spPr>
          <a:xfrm flipH="1">
            <a:off x="4860032" y="1715617"/>
            <a:ext cx="1485851" cy="128133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345883" y="1946449"/>
            <a:ext cx="190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vzdálenost hlavního vrcholu od roviny podstavy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17883" y="3393122"/>
            <a:ext cx="183600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Vrchol podstavy</a:t>
            </a:r>
            <a:endParaRPr lang="cs-CZ" sz="2000" dirty="0"/>
          </a:p>
        </p:txBody>
      </p:sp>
      <p:cxnSp>
        <p:nvCxnSpPr>
          <p:cNvPr id="23" name="Přímá spojnice se šipkou 22"/>
          <p:cNvCxnSpPr>
            <a:stCxn id="21" idx="2"/>
          </p:cNvCxnSpPr>
          <p:nvPr/>
        </p:nvCxnSpPr>
        <p:spPr>
          <a:xfrm flipH="1">
            <a:off x="6588224" y="3793232"/>
            <a:ext cx="747659" cy="7581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1206189" y="5427180"/>
            <a:ext cx="190800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Podstavná hrana</a:t>
            </a:r>
            <a:endParaRPr lang="cs-CZ" sz="2000" dirty="0"/>
          </a:p>
        </p:txBody>
      </p:sp>
      <p:cxnSp>
        <p:nvCxnSpPr>
          <p:cNvPr id="27" name="Přímá spojnice se šipkou 26"/>
          <p:cNvCxnSpPr>
            <a:stCxn id="25" idx="3"/>
          </p:cNvCxnSpPr>
          <p:nvPr/>
        </p:nvCxnSpPr>
        <p:spPr>
          <a:xfrm flipV="1">
            <a:off x="3114189" y="4661146"/>
            <a:ext cx="855929" cy="9660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206189" y="1946449"/>
            <a:ext cx="144000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Boční hrana</a:t>
            </a:r>
            <a:endParaRPr lang="cs-CZ" sz="2000" dirty="0"/>
          </a:p>
        </p:txBody>
      </p:sp>
      <p:cxnSp>
        <p:nvCxnSpPr>
          <p:cNvPr id="30" name="Přímá spojnice se šipkou 29"/>
          <p:cNvCxnSpPr>
            <a:stCxn id="28" idx="3"/>
          </p:cNvCxnSpPr>
          <p:nvPr/>
        </p:nvCxnSpPr>
        <p:spPr>
          <a:xfrm>
            <a:off x="2646189" y="2146504"/>
            <a:ext cx="1651847" cy="274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1" name="Přímá spojnice se šipkou 1030"/>
          <p:cNvCxnSpPr>
            <a:stCxn id="28" idx="3"/>
          </p:cNvCxnSpPr>
          <p:nvPr/>
        </p:nvCxnSpPr>
        <p:spPr>
          <a:xfrm>
            <a:off x="2646189" y="2146504"/>
            <a:ext cx="1925811" cy="12466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5" name="Přímá spojnice se šipkou 1044"/>
          <p:cNvCxnSpPr>
            <a:stCxn id="4" idx="0"/>
          </p:cNvCxnSpPr>
          <p:nvPr/>
        </p:nvCxnSpPr>
        <p:spPr>
          <a:xfrm flipH="1" flipV="1">
            <a:off x="5481883" y="4351348"/>
            <a:ext cx="440341" cy="8248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8" name="Přímá spojnice se šipkou 1047"/>
          <p:cNvCxnSpPr>
            <a:stCxn id="25" idx="3"/>
          </p:cNvCxnSpPr>
          <p:nvPr/>
        </p:nvCxnSpPr>
        <p:spPr>
          <a:xfrm flipV="1">
            <a:off x="3114189" y="4725144"/>
            <a:ext cx="2367694" cy="9020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65" name="TextovéPole 1064"/>
          <p:cNvSpPr txBox="1"/>
          <p:nvPr/>
        </p:nvSpPr>
        <p:spPr>
          <a:xfrm>
            <a:off x="335961" y="4151293"/>
            <a:ext cx="1656000" cy="40011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Stěnová výška</a:t>
            </a:r>
            <a:endParaRPr lang="cs-CZ" sz="2000" dirty="0"/>
          </a:p>
        </p:txBody>
      </p:sp>
      <p:cxnSp>
        <p:nvCxnSpPr>
          <p:cNvPr id="1067" name="Přímá spojnice se šipkou 1066"/>
          <p:cNvCxnSpPr>
            <a:stCxn id="1065" idx="3"/>
          </p:cNvCxnSpPr>
          <p:nvPr/>
        </p:nvCxnSpPr>
        <p:spPr>
          <a:xfrm flipV="1">
            <a:off x="1991961" y="3861048"/>
            <a:ext cx="2003975" cy="4903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6867883" y="4551403"/>
            <a:ext cx="84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186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8" grpId="0"/>
      <p:bldP spid="9" grpId="0" animBg="1"/>
      <p:bldP spid="12" grpId="0"/>
      <p:bldP spid="13" grpId="0" animBg="1"/>
      <p:bldP spid="17" grpId="0" animBg="1"/>
      <p:bldP spid="20" grpId="0"/>
      <p:bldP spid="21" grpId="0" animBg="1"/>
      <p:bldP spid="25" grpId="0" animBg="1"/>
      <p:bldP spid="28" grpId="0" animBg="1"/>
      <p:bldP spid="1065" grpId="0" animBg="1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jehlanů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5770" y="1314346"/>
            <a:ext cx="7620000" cy="2620888"/>
          </a:xfrm>
        </p:spPr>
        <p:txBody>
          <a:bodyPr>
            <a:normAutofit/>
          </a:bodyPr>
          <a:lstStyle/>
          <a:p>
            <a:pPr marL="571500" indent="-457200">
              <a:buFont typeface="+mj-lt"/>
              <a:buAutoNum type="arabicPeriod"/>
            </a:pPr>
            <a:r>
              <a:rPr lang="cs-CZ" b="1" dirty="0" smtClean="0"/>
              <a:t>Pravidelný jehlan </a:t>
            </a:r>
            <a:r>
              <a:rPr lang="cs-CZ" dirty="0" smtClean="0"/>
              <a:t>- podstava pravidelný mnohoúhelník (rovnostranný trojúhelník, čtverec, pravidelný pětiúhelník, šestiúhelník, ….)</a:t>
            </a:r>
          </a:p>
          <a:p>
            <a:pPr marL="571500" indent="-457200">
              <a:buFont typeface="+mj-lt"/>
              <a:buAutoNum type="arabicPeriod"/>
            </a:pPr>
            <a:r>
              <a:rPr lang="cs-CZ" b="1" i="1" dirty="0" smtClean="0"/>
              <a:t>n</a:t>
            </a:r>
            <a:r>
              <a:rPr lang="cs-CZ" b="1" dirty="0" smtClean="0"/>
              <a:t> - boký jehlan </a:t>
            </a:r>
            <a:r>
              <a:rPr lang="cs-CZ" dirty="0" smtClean="0"/>
              <a:t>- jehlan má </a:t>
            </a:r>
            <a:r>
              <a:rPr lang="cs-CZ" i="1" dirty="0" smtClean="0"/>
              <a:t>n bočních stěn </a:t>
            </a:r>
          </a:p>
          <a:p>
            <a:pPr marL="114300" indent="0">
              <a:buNone/>
            </a:pPr>
            <a:r>
              <a:rPr lang="cs-CZ" i="1" dirty="0"/>
              <a:t> </a:t>
            </a:r>
            <a:r>
              <a:rPr lang="cs-CZ" i="1" dirty="0" smtClean="0"/>
              <a:t>                Např.: Pravidelný šestiboký jehlan</a:t>
            </a:r>
            <a:endParaRPr lang="cs-CZ" i="1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627784" y="3233473"/>
            <a:ext cx="582531" cy="4251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5770" y="3233473"/>
            <a:ext cx="650286" cy="40299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46930" y="3483876"/>
            <a:ext cx="2196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Podstava: pravidelný šestiúhelník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3446023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Boční stěny: 6 shodných rovnoramenných trojúhelníků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93096"/>
            <a:ext cx="7473752" cy="212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325573" y="6426411"/>
            <a:ext cx="7751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1594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8" grpId="0"/>
      <p:bldP spid="10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76200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jehlanu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835696" y="1251516"/>
            <a:ext cx="5857875" cy="5591175"/>
            <a:chOff x="1585108" y="1246703"/>
            <a:chExt cx="5857875" cy="5591175"/>
          </a:xfrm>
        </p:grpSpPr>
        <p:grpSp>
          <p:nvGrpSpPr>
            <p:cNvPr id="7" name="Skupina 6"/>
            <p:cNvGrpSpPr/>
            <p:nvPr/>
          </p:nvGrpSpPr>
          <p:grpSpPr>
            <a:xfrm>
              <a:off x="1585108" y="1246703"/>
              <a:ext cx="5857875" cy="5591175"/>
              <a:chOff x="1585108" y="1246703"/>
              <a:chExt cx="5857875" cy="5591175"/>
            </a:xfrm>
          </p:grpSpPr>
          <p:pic>
            <p:nvPicPr>
              <p:cNvPr id="1026" name="Picture 2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585108" y="1246703"/>
                <a:ext cx="5857875" cy="5591175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5" name="Obdélník 4"/>
              <p:cNvSpPr/>
              <p:nvPr/>
            </p:nvSpPr>
            <p:spPr>
              <a:xfrm>
                <a:off x="3638888" y="1816946"/>
                <a:ext cx="1728191" cy="288000"/>
              </a:xfrm>
              <a:prstGeom prst="rect">
                <a:avLst/>
              </a:prstGeom>
              <a:solidFill>
                <a:srgbClr val="FEF2DA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6" name="TextovéPole 5"/>
              <p:cNvSpPr txBox="1"/>
              <p:nvPr/>
            </p:nvSpPr>
            <p:spPr>
              <a:xfrm>
                <a:off x="3563888" y="1742215"/>
                <a:ext cx="1512168" cy="2923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1300" b="1" dirty="0" err="1" smtClean="0">
                    <a:solidFill>
                      <a:schemeClr val="tx2">
                        <a:lumMod val="75000"/>
                      </a:schemeClr>
                    </a:solidFill>
                  </a:rPr>
                  <a:t>V</a:t>
                </a:r>
                <a:r>
                  <a:rPr lang="cs-CZ" sz="1300" b="1" baseline="-25000" dirty="0" err="1" smtClean="0">
                    <a:solidFill>
                      <a:schemeClr val="tx2">
                        <a:lumMod val="75000"/>
                      </a:schemeClr>
                    </a:solidFill>
                  </a:rPr>
                  <a:t>s</a:t>
                </a:r>
                <a:r>
                  <a:rPr lang="cs-CZ" sz="1300" b="1" dirty="0" smtClean="0">
                    <a:solidFill>
                      <a:schemeClr val="tx2">
                        <a:lumMod val="75000"/>
                      </a:schemeClr>
                    </a:solidFill>
                  </a:rPr>
                  <a:t> - stěnová výška</a:t>
                </a:r>
                <a:endParaRPr lang="cs-CZ" sz="1300" b="1" dirty="0">
                  <a:solidFill>
                    <a:schemeClr val="tx2">
                      <a:lumMod val="75000"/>
                    </a:schemeClr>
                  </a:solidFill>
                </a:endParaRPr>
              </a:p>
            </p:txBody>
          </p:sp>
        </p:grpSp>
        <p:sp>
          <p:nvSpPr>
            <p:cNvPr id="10" name="Ovál 9"/>
            <p:cNvSpPr/>
            <p:nvPr/>
          </p:nvSpPr>
          <p:spPr>
            <a:xfrm>
              <a:off x="2486566" y="2498625"/>
              <a:ext cx="144000" cy="180000"/>
            </a:xfrm>
            <a:prstGeom prst="ellipse">
              <a:avLst/>
            </a:prstGeom>
            <a:solidFill>
              <a:srgbClr val="F2F2FE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2324566" y="2588625"/>
              <a:ext cx="324000" cy="28800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400" b="1" dirty="0" err="1" smtClean="0">
                  <a:solidFill>
                    <a:schemeClr val="tx2">
                      <a:lumMod val="75000"/>
                    </a:schemeClr>
                  </a:solidFill>
                </a:rPr>
                <a:t>v</a:t>
              </a:r>
              <a:r>
                <a:rPr lang="cs-CZ" sz="1400" b="1" baseline="-25000" dirty="0" err="1" smtClean="0">
                  <a:solidFill>
                    <a:schemeClr val="tx2">
                      <a:lumMod val="75000"/>
                    </a:schemeClr>
                  </a:solidFill>
                </a:rPr>
                <a:t>s</a:t>
              </a:r>
              <a:endParaRPr lang="cs-CZ" sz="14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4897587" y="380512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Plášť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744019" y="5589239"/>
            <a:ext cx="1873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Podstava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43819" y="6452762"/>
            <a:ext cx="84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0582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jehlanu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79" y="270139"/>
            <a:ext cx="2759445" cy="245782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16" y="2204864"/>
            <a:ext cx="4398471" cy="2997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0617" y="1330734"/>
            <a:ext cx="45774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je součet obsahů všech jeho stěn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0617" y="5497510"/>
            <a:ext cx="1296000" cy="461665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Podstava</a:t>
            </a:r>
            <a:endParaRPr lang="cs-CZ" sz="2400" dirty="0"/>
          </a:p>
        </p:txBody>
      </p:sp>
      <p:cxnSp>
        <p:nvCxnSpPr>
          <p:cNvPr id="7" name="Přímá spojnice se šipkou 6"/>
          <p:cNvCxnSpPr>
            <a:stCxn id="5" idx="0"/>
          </p:cNvCxnSpPr>
          <p:nvPr/>
        </p:nvCxnSpPr>
        <p:spPr>
          <a:xfrm flipV="1">
            <a:off x="1218617" y="4365104"/>
            <a:ext cx="648000" cy="11324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987824" y="5497509"/>
            <a:ext cx="792000" cy="461665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Plášť</a:t>
            </a:r>
            <a:endParaRPr lang="cs-CZ" sz="2400" dirty="0"/>
          </a:p>
        </p:txBody>
      </p:sp>
      <p:cxnSp>
        <p:nvCxnSpPr>
          <p:cNvPr id="10" name="Přímá spojnice se šipkou 9"/>
          <p:cNvCxnSpPr>
            <a:stCxn id="8" idx="0"/>
          </p:cNvCxnSpPr>
          <p:nvPr/>
        </p:nvCxnSpPr>
        <p:spPr>
          <a:xfrm flipH="1" flipV="1">
            <a:off x="3121582" y="4365104"/>
            <a:ext cx="262242" cy="11324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671101" y="3736196"/>
            <a:ext cx="1316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baseline="-25000" dirty="0" smtClean="0"/>
              <a:t>p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25462" y="3526997"/>
            <a:ext cx="13167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baseline="-25000" dirty="0" smtClean="0"/>
              <a:t>pl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68154" y="2894535"/>
            <a:ext cx="2700000" cy="707886"/>
          </a:xfrm>
          <a:prstGeom prst="rect">
            <a:avLst/>
          </a:prstGeom>
          <a:noFill/>
          <a:ln w="3810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S =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4000" baseline="-25000" dirty="0" err="1" smtClean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4000" dirty="0" smtClean="0">
                <a:solidFill>
                  <a:schemeClr val="tx2">
                    <a:lumMod val="75000"/>
                  </a:schemeClr>
                </a:solidFill>
              </a:rPr>
              <a:t> + </a:t>
            </a:r>
            <a:r>
              <a:rPr lang="cs-CZ" sz="4000" dirty="0" err="1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4000" baseline="-25000" dirty="0" err="1" smtClean="0">
                <a:solidFill>
                  <a:schemeClr val="tx2">
                    <a:lumMod val="75000"/>
                  </a:schemeClr>
                </a:solidFill>
              </a:rPr>
              <a:t>pl</a:t>
            </a:r>
            <a:endParaRPr lang="cs-CZ" sz="4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92080" y="3888050"/>
            <a:ext cx="316835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aseline="-25000" dirty="0" err="1" smtClean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800" dirty="0" smtClean="0"/>
              <a:t> … obsah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</a:t>
            </a:r>
            <a:r>
              <a:rPr lang="cs-CZ" sz="2800" dirty="0" smtClean="0"/>
              <a:t>odstavy</a:t>
            </a:r>
          </a:p>
          <a:p>
            <a:r>
              <a:rPr lang="cs-CZ" sz="2800" dirty="0" err="1" smtClean="0">
                <a:solidFill>
                  <a:schemeClr val="tx2">
                    <a:lumMod val="75000"/>
                  </a:schemeClr>
                </a:solidFill>
              </a:rPr>
              <a:t>S</a:t>
            </a:r>
            <a:r>
              <a:rPr lang="cs-CZ" sz="2800" baseline="-25000" dirty="0" err="1" smtClean="0">
                <a:solidFill>
                  <a:schemeClr val="tx2">
                    <a:lumMod val="75000"/>
                  </a:schemeClr>
                </a:solidFill>
              </a:rPr>
              <a:t>pl</a:t>
            </a:r>
            <a:r>
              <a:rPr lang="cs-CZ" sz="2800" dirty="0" smtClean="0"/>
              <a:t>……… obsah </a:t>
            </a:r>
            <a:r>
              <a:rPr lang="cs-CZ" sz="2800" dirty="0" smtClean="0">
                <a:solidFill>
                  <a:schemeClr val="tx2">
                    <a:lumMod val="75000"/>
                  </a:schemeClr>
                </a:solidFill>
              </a:rPr>
              <a:t>pl</a:t>
            </a:r>
            <a:r>
              <a:rPr lang="cs-CZ" sz="2800" dirty="0" smtClean="0"/>
              <a:t>áště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48064" y="4987741"/>
            <a:ext cx="36004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pláště se rovná součtu obsahů všech trojúhelníků, které tvoří boční stěny jehlanu.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30196" y="2357067"/>
            <a:ext cx="84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249087" y="4803075"/>
            <a:ext cx="720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9507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8" grpId="0" animBg="1"/>
      <p:bldP spid="12" grpId="0"/>
      <p:bldP spid="15" grpId="0"/>
      <p:bldP spid="14" grpId="0" animBg="1"/>
      <p:bldP spid="16" grpId="0"/>
      <p:bldP spid="17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620000" cy="11430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pravidelného čtyřbokého jehlanu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83568" y="1628800"/>
            <a:ext cx="3588830" cy="2463763"/>
            <a:chOff x="683568" y="1628800"/>
            <a:chExt cx="3588830" cy="2463763"/>
          </a:xfrm>
        </p:grpSpPr>
        <p:pic>
          <p:nvPicPr>
            <p:cNvPr id="4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43608" y="1628800"/>
              <a:ext cx="2759445" cy="2457822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2483768" y="3723231"/>
              <a:ext cx="178863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 = 3 cm</a:t>
              </a:r>
              <a:endParaRPr lang="cs-CZ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683568" y="3556850"/>
              <a:ext cx="16333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a = 3 cm</a:t>
              </a:r>
              <a:endParaRPr lang="cs-CZ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1799692" y="307793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err="1" smtClean="0"/>
                <a:t>v</a:t>
              </a:r>
              <a:r>
                <a:rPr lang="cs-CZ" baseline="-25000" dirty="0" err="1" smtClean="0"/>
                <a:t>s</a:t>
              </a:r>
              <a:r>
                <a:rPr lang="cs-CZ" dirty="0" smtClean="0"/>
                <a:t>= 4 cm</a:t>
              </a:r>
              <a:endParaRPr lang="cs-CZ" dirty="0"/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799408" y="1772816"/>
            <a:ext cx="4300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Povrch jehlanu: </a:t>
            </a:r>
          </a:p>
          <a:p>
            <a:r>
              <a:rPr lang="cs-CZ" sz="2400" dirty="0" smtClean="0"/>
              <a:t>obsah podstavy + obsah pláště</a:t>
            </a:r>
            <a:endParaRPr lang="cs-CZ" sz="24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>
            <a:off x="4644008" y="2603813"/>
            <a:ext cx="504056" cy="8434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3486597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čtverec</a:t>
            </a:r>
            <a:endParaRPr lang="cs-CZ" sz="2400" dirty="0"/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6948264" y="2603813"/>
            <a:ext cx="144016" cy="8827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945026" y="3486457"/>
            <a:ext cx="21504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4 shodné rovnoramenné trojúhelníky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225121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</a:t>
            </a:r>
            <a:r>
              <a:rPr lang="cs-CZ" sz="2400" dirty="0" smtClean="0"/>
              <a:t> + </a:t>
            </a:r>
            <a:r>
              <a:rPr lang="cs-CZ" sz="2400" dirty="0" err="1" smtClean="0"/>
              <a:t>S</a:t>
            </a:r>
            <a:r>
              <a:rPr lang="cs-CZ" sz="2400" baseline="-25000" dirty="0" err="1" smtClean="0"/>
              <a:t>pl</a:t>
            </a:r>
            <a:endParaRPr lang="cs-CZ" sz="2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691680" y="4700361"/>
                <a:ext cx="3012766" cy="58458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S </a:t>
                </a:r>
                <a:r>
                  <a:rPr lang="cs-CZ" sz="2400" i="1" dirty="0" smtClean="0"/>
                  <a:t>= a</a:t>
                </a:r>
                <a:r>
                  <a:rPr lang="cs-CZ" sz="2400" i="1" baseline="30000" dirty="0" smtClean="0"/>
                  <a:t>2</a:t>
                </a:r>
                <a:r>
                  <a:rPr lang="cs-CZ" sz="2400" i="1" dirty="0" smtClean="0"/>
                  <a:t> + 4</a:t>
                </a:r>
                <a:r>
                  <a:rPr lang="cs-CZ" sz="2400" dirty="0" smtClean="0"/>
                  <a:t>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  <m:r>
                          <a:rPr lang="cs-CZ" sz="2400" b="1" i="1" smtClean="0">
                            <a:latin typeface="Cambria Math"/>
                          </a:rPr>
                          <m:t> . </m:t>
                        </m:r>
                        <m:sSub>
                          <m:sSubPr>
                            <m:ctrlPr>
                              <a:rPr lang="cs-CZ" sz="24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400" b="1" i="1" smtClean="0">
                                <a:latin typeface="Cambria Math"/>
                              </a:rPr>
                              <m:t>𝒗</m:t>
                            </m:r>
                          </m:e>
                          <m:sub>
                            <m:r>
                              <a:rPr lang="cs-CZ" sz="2400" b="1" i="1" smtClean="0">
                                <a:latin typeface="Cambria Math"/>
                              </a:rPr>
                              <m:t>𝒔</m:t>
                            </m:r>
                          </m:sub>
                        </m:sSub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sz="2400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4700361"/>
                <a:ext cx="3012766" cy="584584"/>
              </a:xfrm>
              <a:prstGeom prst="rect">
                <a:avLst/>
              </a:prstGeom>
              <a:blipFill rotWithShape="1">
                <a:blip r:embed="rId3"/>
                <a:stretch>
                  <a:fillRect l="-3239" b="-104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1691680" y="5284945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 = 3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+ 2 . 3 . 4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691680" y="5746610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S = 33 cm</a:t>
            </a:r>
            <a:r>
              <a:rPr lang="cs-CZ" sz="2400" u="sng" baseline="30000" dirty="0" smtClean="0"/>
              <a:t>2</a:t>
            </a:r>
            <a:endParaRPr lang="cs-CZ" sz="2400" u="sng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347864" y="3077931"/>
            <a:ext cx="849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36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  <p:bldP spid="13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320690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dirty="0">
                <a:solidFill>
                  <a:srgbClr val="000000"/>
                </a:solidFill>
              </a:rPr>
              <a:t>Tato práce je šířena pod licencí CC BY-SA 3.0. Odkazy a citace jsou platné k datu vytvoření této práce</a:t>
            </a:r>
            <a:r>
              <a:rPr lang="cs-CZ" sz="2000" dirty="0" smtClean="0">
                <a:solidFill>
                  <a:srgbClr val="000000"/>
                </a:solidFill>
              </a:rPr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058833"/>
            <a:ext cx="82859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solidFill>
                  <a:srgbClr val="000000"/>
                </a:solidFill>
              </a:rPr>
              <a:t>Texty jsou vlastní originální tvorbou autora</a:t>
            </a:r>
            <a:endParaRPr lang="cs-CZ" sz="2000" dirty="0"/>
          </a:p>
          <a:p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1628800"/>
            <a:ext cx="7632848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Citace:</a:t>
            </a:r>
          </a:p>
          <a:p>
            <a:endParaRPr lang="cs-CZ" sz="2000" dirty="0" smtClean="0"/>
          </a:p>
          <a:p>
            <a:r>
              <a:rPr lang="cs-CZ" sz="2000" dirty="0" smtClean="0"/>
              <a:t>obr. 1 </a:t>
            </a:r>
          </a:p>
          <a:p>
            <a:r>
              <a:rPr lang="cs-CZ" sz="2000" dirty="0"/>
              <a:t>Kolmý jehlan bez popisu.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</a:t>
            </a:r>
            <a:r>
              <a:rPr lang="cs-CZ" sz="2000" dirty="0" smtClean="0"/>
              <a:t>2013-</a:t>
            </a:r>
            <a:r>
              <a:rPr lang="cs-CZ" sz="2000" dirty="0"/>
              <a:t>04-05</a:t>
            </a:r>
            <a:r>
              <a:rPr lang="cs-CZ" sz="2000" dirty="0" smtClean="0"/>
              <a:t>]. </a:t>
            </a:r>
            <a:r>
              <a:rPr lang="cs-CZ" sz="2000" dirty="0"/>
              <a:t>Dostupné z: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www.datakabinet.cz/cs/Vyukove-materialy-a-data/Matematika-a-jeji-aplikace/Ilustrace-a-obrazky/Kolmy-jehlan-bez-popisu.html</a:t>
            </a:r>
            <a:r>
              <a:rPr lang="cs-CZ" sz="2000" dirty="0" smtClean="0"/>
              <a:t> </a:t>
            </a:r>
            <a:endParaRPr lang="pl-PL" sz="2000" dirty="0" smtClean="0"/>
          </a:p>
          <a:p>
            <a:r>
              <a:rPr lang="pl-PL" sz="2000" dirty="0" smtClean="0"/>
              <a:t>obr. 2</a:t>
            </a:r>
          </a:p>
          <a:p>
            <a:r>
              <a:rPr lang="cs-CZ" sz="2000" dirty="0"/>
              <a:t>Modely těles.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</a:t>
            </a:r>
            <a:r>
              <a:rPr lang="cs-CZ" sz="2000" dirty="0" smtClean="0"/>
              <a:t>2013-</a:t>
            </a:r>
            <a:r>
              <a:rPr lang="cs-CZ" sz="2000" dirty="0"/>
              <a:t>04-05</a:t>
            </a:r>
            <a:r>
              <a:rPr lang="cs-CZ" sz="2000" dirty="0" smtClean="0"/>
              <a:t>]. </a:t>
            </a:r>
            <a:r>
              <a:rPr lang="cs-CZ" sz="2000" dirty="0"/>
              <a:t>Dostupné z: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www.datakabinet.cz/cs/Vyukove-materialy-a-data/Matematika-a-jeji-aplikace/Vyukove-tabulky/Modely-teles.html</a:t>
            </a:r>
            <a:r>
              <a:rPr lang="cs-CZ" sz="2000" dirty="0" smtClean="0"/>
              <a:t> </a:t>
            </a:r>
            <a:endParaRPr lang="pl-PL" sz="2000" dirty="0" smtClean="0"/>
          </a:p>
          <a:p>
            <a:r>
              <a:rPr lang="pl-PL" sz="2000" dirty="0" smtClean="0"/>
              <a:t>obr. 3,4</a:t>
            </a:r>
          </a:p>
          <a:p>
            <a:r>
              <a:rPr lang="cs-CZ" sz="2000" dirty="0"/>
              <a:t>Povrchy a objemy těles. </a:t>
            </a:r>
            <a:r>
              <a:rPr lang="cs-CZ" sz="2000" i="1" dirty="0" err="1"/>
              <a:t>Datakabinet</a:t>
            </a:r>
            <a:r>
              <a:rPr lang="cs-CZ" sz="2000" dirty="0"/>
              <a:t> [online]. 2012 [cit. </a:t>
            </a:r>
            <a:r>
              <a:rPr lang="cs-CZ" sz="2000" dirty="0" smtClean="0"/>
              <a:t>2013-</a:t>
            </a:r>
            <a:r>
              <a:rPr lang="cs-CZ" sz="2000" dirty="0"/>
              <a:t>04-05</a:t>
            </a:r>
            <a:r>
              <a:rPr lang="cs-CZ" sz="2000" dirty="0" smtClean="0"/>
              <a:t>]. </a:t>
            </a:r>
            <a:r>
              <a:rPr lang="cs-CZ" sz="2000" dirty="0"/>
              <a:t>Dostupné z: </a:t>
            </a: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www.datakabinet.cz/cs/Vyukove-materialy-a-data/Matematika-a-jeji-aplikace/Vyukove-tabulky/Povrchy-a-objemy-teles.html</a:t>
            </a:r>
            <a:r>
              <a:rPr lang="cs-CZ" sz="2000" dirty="0" smtClean="0"/>
              <a:t> </a:t>
            </a:r>
            <a:endParaRPr lang="pl-PL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73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30832" y="1124744"/>
            <a:ext cx="8229600" cy="525658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18288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Škola: Základní škola Trávníky Otrokovice, příspěvková organizace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Číslo projektu: CZ.1.07/1.4.00/21.2637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Název výukového materiálu: Jehlan a jeho povrch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Autor: Mgr. Miroslava Málková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Vytvořeno: 5. dubna 2013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Ročník: 9.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Vzdělávací oblast: Matematika a její aplikace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Vzdělávací obor: Matematika a její aplikace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Tematický okruh: Geometrie v rovině a v prostoru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Téma: Jehlan</a:t>
            </a:r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Pomůcky: notebook, dataprojektor, sešit, psací potřeby, výukové tabulky a materiály </a:t>
            </a:r>
            <a:r>
              <a:rPr lang="cs-CZ" dirty="0" err="1"/>
              <a:t>D</a:t>
            </a:r>
            <a:r>
              <a:rPr lang="cs-CZ" dirty="0" err="1" smtClean="0"/>
              <a:t>atakabinetu</a:t>
            </a:r>
            <a:endParaRPr lang="cs-CZ" dirty="0" smtClean="0"/>
          </a:p>
          <a:p>
            <a:pPr indent="0">
              <a:lnSpc>
                <a:spcPct val="110000"/>
              </a:lnSpc>
              <a:buFont typeface="Arial" pitchFamily="34" charset="0"/>
              <a:buNone/>
              <a:defRPr/>
            </a:pPr>
            <a:r>
              <a:rPr lang="cs-CZ" dirty="0" smtClean="0"/>
              <a:t>Anotace: Vzdělávací materiál je určen k výkladu učiva o jehlanu. Obsahuje popis tělesa a jeho síť. Je zde odvozen vzorec k výpočtu povrchu jehlanu. Materiál je  doplněn příkladem výpočtu povrchu jehlanu.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956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199</TotalTime>
  <Words>368</Words>
  <Application>Microsoft Office PowerPoint</Application>
  <PresentationFormat>Předvádění na obrazovce (4:3)</PresentationFormat>
  <Paragraphs>76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JEHLAN          A JEHO POVRCH</vt:lpstr>
      <vt:lpstr>Jehlan</vt:lpstr>
      <vt:lpstr>Druhy jehlanů</vt:lpstr>
      <vt:lpstr>Síť jehlanu</vt:lpstr>
      <vt:lpstr>Povrch jehlanu</vt:lpstr>
      <vt:lpstr>Povrch pravidelného čtyřbokého jehlanu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JEHLAN A JEHO SÍŤ</dc:title>
  <dc:creator>malkova</dc:creator>
  <cp:lastModifiedBy>malkova</cp:lastModifiedBy>
  <cp:revision>19</cp:revision>
  <dcterms:created xsi:type="dcterms:W3CDTF">2013-05-08T06:11:00Z</dcterms:created>
  <dcterms:modified xsi:type="dcterms:W3CDTF">2013-05-25T19:57:29Z</dcterms:modified>
</cp:coreProperties>
</file>