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4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1904996"/>
            <a:ext cx="7543800" cy="2593979"/>
          </a:xfrm>
        </p:spPr>
        <p:txBody>
          <a:bodyPr anchor="b"/>
          <a:lstStyle>
            <a:lvl1pPr>
              <a:defRPr sz="66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685800" y="4572000"/>
            <a:ext cx="6461763" cy="1066803"/>
          </a:xfrm>
        </p:spPr>
        <p:txBody>
          <a:bodyPr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109C90-34C0-4BAD-9B13-A36647E8F1A5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AE4A16-32F7-4FD8-B390-275FD4EA2AE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17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94788A-4C06-4E06-BEB1-58F767D17503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305887-5E17-4EA8-9BBF-DB0A23B8C62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30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5486400"/>
            <a:ext cx="7659691" cy="1168402"/>
          </a:xfrm>
        </p:spPr>
        <p:txBody>
          <a:bodyPr anchor="t"/>
          <a:lstStyle>
            <a:lvl1pPr>
              <a:defRPr sz="3600" cap="all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3852860"/>
            <a:ext cx="6135688" cy="1633539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DDFB5F-E3F0-4FC4-A020-B48C110D3624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6BF64-1660-45D3-B2F0-A6D57031456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45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419596" y="1536192"/>
            <a:ext cx="3657600" cy="4590288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0A0D78-7737-4063-939F-C0A1F1EF7B09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59D03C-D2B1-4FCA-97FC-950D83C97EE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88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3657600" cy="639759"/>
          </a:xfrm>
        </p:spPr>
        <p:txBody>
          <a:bodyPr anchor="b" anchorCtr="1"/>
          <a:lstStyle>
            <a:lvl1pPr marL="0" indent="0" algn="ctr">
              <a:buNone/>
              <a:defRPr sz="2000" b="1">
                <a:solidFill>
                  <a:srgbClr val="C8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3657600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419596" y="1535113"/>
            <a:ext cx="3657600" cy="639759"/>
          </a:xfrm>
        </p:spPr>
        <p:txBody>
          <a:bodyPr anchor="b" anchorCtr="1"/>
          <a:lstStyle>
            <a:lvl1pPr marL="0" indent="0" algn="ctr">
              <a:buNone/>
              <a:defRPr sz="2000" b="1">
                <a:solidFill>
                  <a:srgbClr val="C8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419596" y="2174872"/>
            <a:ext cx="3657600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B003A3-3603-47BE-8609-74E0B032EB6F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AC7590-35C3-4C42-A2AD-CDE6621BE27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26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22C5D1-A27D-42CE-BCDF-37ED139B3462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E4C60B-6AA5-428B-8F2C-F45521B49F4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06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23B2E6-E930-4F85-A758-A79FE1CA2DD8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97435B-1A4F-4029-A5F4-0396E341A6B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62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304796" y="5495544"/>
            <a:ext cx="7772400" cy="594360"/>
          </a:xfrm>
        </p:spPr>
        <p:txBody>
          <a:bodyPr anchor="b" anchorCtr="1"/>
          <a:lstStyle>
            <a:lvl1pPr algn="ctr">
              <a:defRPr sz="2200" b="1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3"/>
          <p:cNvSpPr txBox="1">
            <a:spLocks noGrp="1"/>
          </p:cNvSpPr>
          <p:nvPr>
            <p:ph type="body" idx="2"/>
          </p:nvPr>
        </p:nvSpPr>
        <p:spPr>
          <a:xfrm>
            <a:off x="304796" y="6096003"/>
            <a:ext cx="7772400" cy="609603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3C2770-3B90-4D10-A609-9597F5FEA1E3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7C2D04-954F-40BF-B1C5-BD789982CD39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idx="1"/>
          </p:nvPr>
        </p:nvSpPr>
        <p:spPr>
          <a:xfrm>
            <a:off x="304796" y="381003"/>
            <a:ext cx="7772400" cy="494284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3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301752" y="5495278"/>
            <a:ext cx="7772400" cy="594625"/>
          </a:xfrm>
        </p:spPr>
        <p:txBody>
          <a:bodyPr anchor="b" anchorCtr="1"/>
          <a:lstStyle>
            <a:lvl1pPr algn="ctr">
              <a:defRPr sz="2200" b="1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32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301752" y="6096003"/>
            <a:ext cx="7772400" cy="612648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7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4F163D-10E7-4342-9C2B-7A29BFE6FD06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6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8D3479-6A7D-4260-8CE5-9E7C6B3D059D}" type="slidenum">
              <a:t>‹#›</a:t>
            </a:fld>
            <a:endParaRPr lang="cs-CZ"/>
          </a:p>
        </p:txBody>
      </p:sp>
      <p:sp>
        <p:nvSpPr>
          <p:cNvPr id="7" name="Footer Placeholder 9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8B8C1F-22BF-4DEA-B969-BAA8DD217289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9AC518-3E54-4681-886D-BAD33B459AE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19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1752603" cy="5851529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967558-A118-44C6-85A4-35FD4CAAE201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59D199-09B5-43E7-9996-2530D0ACB69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9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FFFFFF"/>
            </a:gs>
          </a:gsLst>
          <a:path path="circle">
            <a:fillToRect l="20000" t="50000" r="8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7619996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7619996" cy="4800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rgbClr val="C80000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rgbClr val="C93131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8531790" y="5648962"/>
            <a:ext cx="548640" cy="396236"/>
          </a:xfrm>
          <a:prstGeom prst="rect">
            <a:avLst/>
          </a:prstGeom>
          <a:noFill/>
          <a:ln w="19046">
            <a:solidFill>
              <a:srgbClr val="FFFFFF"/>
            </a:solidFill>
            <a:prstDash val="solid"/>
          </a:ln>
        </p:spPr>
        <p:txBody>
          <a:bodyPr vert="horz" wrap="square" lIns="0" tIns="0" rIns="0" bIns="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B94814A7-3407-4285-BD1B-312447F57525}" type="slidenum">
              <a:t>‹#›</a:t>
            </a:fld>
            <a:endParaRPr lang="cs-CZ"/>
          </a:p>
        </p:txBody>
      </p:sp>
      <p:sp>
        <p:nvSpPr>
          <p:cNvPr id="7" name="Footer Placeholder 4"/>
          <p:cNvSpPr txBox="1">
            <a:spLocks noGrp="1"/>
          </p:cNvSpPr>
          <p:nvPr>
            <p:ph type="ftr" sz="quarter" idx="3"/>
          </p:nvPr>
        </p:nvSpPr>
        <p:spPr>
          <a:xfrm rot="16200004">
            <a:off x="7586909" y="4048729"/>
            <a:ext cx="2367281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FFECEC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2"/>
          </p:nvPr>
        </p:nvSpPr>
        <p:spPr>
          <a:xfrm rot="16200004">
            <a:off x="7551348" y="1645887"/>
            <a:ext cx="2438403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FFECEC"/>
                </a:solidFill>
                <a:uFillTx/>
                <a:latin typeface="Calibri"/>
              </a:defRPr>
            </a:lvl1pPr>
          </a:lstStyle>
          <a:p>
            <a:pPr lvl="0"/>
            <a:fld id="{D69C1FFD-2CF4-4F6E-8F09-BEBC32465488}" type="datetime1">
              <a:rPr lang="cs-CZ"/>
              <a:pPr lvl="0"/>
              <a:t>27.5.2013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600" b="0" i="0" u="none" strike="noStrike" kern="1200" cap="none" spc="-100" baseline="0">
          <a:solidFill>
            <a:srgbClr val="C80000"/>
          </a:solidFill>
          <a:uFillTx/>
          <a:latin typeface="Cambria"/>
        </a:defRPr>
      </a:lvl1pPr>
    </p:titleStyle>
    <p:bodyStyle>
      <a:lvl1pPr marL="342900" marR="0" lvl="0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C93131"/>
        </a:buClr>
        <a:buSzPct val="100000"/>
        <a:buFont typeface="Arial" pitchFamily="34"/>
        <a:buChar char="•"/>
        <a:tabLst/>
        <a:defRPr lang="cs-CZ" sz="2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4008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58C5D"/>
        </a:buClr>
        <a:buSzPct val="100000"/>
        <a:buFont typeface="Arial" pitchFamily="34"/>
        <a:buChar char="•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005840" marR="0" lvl="2" indent="-228600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EABC33"/>
        </a:buClr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280160" marR="0" lvl="3" indent="-228600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698F9B"/>
        </a:buClr>
        <a:buSzPct val="100000"/>
        <a:buFont typeface="Arial" pitchFamily="34"/>
        <a:buChar char="•"/>
        <a:tabLst/>
        <a:defRPr lang="cs-CZ" sz="16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1554480" marR="0" lvl="4" indent="-228600" algn="l" defTabSz="914400" rtl="0" fontAlgn="auto" hangingPunct="1">
        <a:lnSpc>
          <a:spcPct val="100000"/>
        </a:lnSpc>
        <a:spcBef>
          <a:spcPts val="300"/>
        </a:spcBef>
        <a:spcAft>
          <a:spcPts val="0"/>
        </a:spcAft>
        <a:buClr>
          <a:srgbClr val="825397"/>
        </a:buClr>
        <a:buSzPct val="100000"/>
        <a:buFont typeface="Arial" pitchFamily="34"/>
        <a:buChar char="•"/>
        <a:tabLst/>
        <a:defRPr lang="cs-CZ" sz="14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Ilustrace-a-obrazky/Kolmy-rotacni-kuzel-bez-popisu.html" TargetMode="External"/><Relationship Id="rId2" Type="http://schemas.openxmlformats.org/officeDocument/2006/relationships/hyperlink" Target="http://www.datakabinet.cz/cs/Vyukove-materialy-a-data/Matematika-a-jeji-aplikace/Ilustrace-a-obrazky/Kolmy-rotacni-kuze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takabinet.cz/cs/Vyukove-materialy-a-data/Matematika-a-jeji-aplikace/Vyukove-tabulky/Povrchy-a-objemy-teles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8000" b="1">
                <a:effectLst>
                  <a:outerShdw dist="38096" dir="2700000">
                    <a:srgbClr val="000000"/>
                  </a:outerShdw>
                </a:effectLst>
              </a:rPr>
              <a:t>KUŽEL                  A JEHO POVRCH</a:t>
            </a:r>
          </a:p>
        </p:txBody>
      </p:sp>
      <p:pic>
        <p:nvPicPr>
          <p:cNvPr id="3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3604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043604" y="5949278"/>
            <a:ext cx="295233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VY_42_INOVACE_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31_02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Rotační kužel</a:t>
            </a:r>
          </a:p>
        </p:txBody>
      </p:sp>
      <p:grpSp>
        <p:nvGrpSpPr>
          <p:cNvPr id="3" name="Skupina 17"/>
          <p:cNvGrpSpPr/>
          <p:nvPr/>
        </p:nvGrpSpPr>
        <p:grpSpPr>
          <a:xfrm>
            <a:off x="591561" y="1412775"/>
            <a:ext cx="3924440" cy="4163492"/>
            <a:chOff x="591561" y="1412775"/>
            <a:chExt cx="3924440" cy="4163492"/>
          </a:xfrm>
        </p:grpSpPr>
        <p:sp>
          <p:nvSpPr>
            <p:cNvPr id="4" name="Kosoúhelník 6"/>
            <p:cNvSpPr/>
            <p:nvPr/>
          </p:nvSpPr>
          <p:spPr>
            <a:xfrm>
              <a:off x="591561" y="3176973"/>
              <a:ext cx="3924440" cy="190821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69297"/>
                <a:gd name="f8" fmla="+- 0 0 -360"/>
                <a:gd name="f9" fmla="+- 0 0 -90"/>
                <a:gd name="f10" fmla="+- 0 0 -180"/>
                <a:gd name="f11" fmla="+- 0 0 -270"/>
                <a:gd name="f12" fmla="abs f3"/>
                <a:gd name="f13" fmla="abs f4"/>
                <a:gd name="f14" fmla="abs f5"/>
                <a:gd name="f15" fmla="*/ 5 f7 1"/>
                <a:gd name="f16" fmla="*/ f8 f0 1"/>
                <a:gd name="f17" fmla="*/ f9 f0 1"/>
                <a:gd name="f18" fmla="*/ f10 f0 1"/>
                <a:gd name="f19" fmla="*/ f11 f0 1"/>
                <a:gd name="f20" fmla="?: f12 f3 1"/>
                <a:gd name="f21" fmla="?: f13 f4 1"/>
                <a:gd name="f22" fmla="?: f14 f5 1"/>
                <a:gd name="f23" fmla="*/ f16 1 f2"/>
                <a:gd name="f24" fmla="*/ f17 1 f2"/>
                <a:gd name="f25" fmla="*/ f18 1 f2"/>
                <a:gd name="f26" fmla="*/ f19 1 f2"/>
                <a:gd name="f27" fmla="*/ f20 1 21600"/>
                <a:gd name="f28" fmla="*/ f21 1 21600"/>
                <a:gd name="f29" fmla="*/ 21600 f20 1"/>
                <a:gd name="f30" fmla="*/ 21600 f21 1"/>
                <a:gd name="f31" fmla="+- f23 0 f1"/>
                <a:gd name="f32" fmla="+- f24 0 f1"/>
                <a:gd name="f33" fmla="+- f25 0 f1"/>
                <a:gd name="f34" fmla="+- f26 0 f1"/>
                <a:gd name="f35" fmla="min f28 f27"/>
                <a:gd name="f36" fmla="*/ f29 1 f22"/>
                <a:gd name="f37" fmla="*/ f30 1 f22"/>
                <a:gd name="f38" fmla="val f36"/>
                <a:gd name="f39" fmla="val f37"/>
                <a:gd name="f40" fmla="*/ f6 f35 1"/>
                <a:gd name="f41" fmla="+- f39 0 f6"/>
                <a:gd name="f42" fmla="+- f38 0 f6"/>
                <a:gd name="f43" fmla="*/ f39 f35 1"/>
                <a:gd name="f44" fmla="*/ f38 f35 1"/>
                <a:gd name="f45" fmla="*/ f41 1 2"/>
                <a:gd name="f46" fmla="*/ f42 1 2"/>
                <a:gd name="f47" fmla="min f42 f41"/>
                <a:gd name="f48" fmla="*/ 100000 f42 1"/>
                <a:gd name="f49" fmla="+- f6 f45 0"/>
                <a:gd name="f50" fmla="+- f6 f46 0"/>
                <a:gd name="f51" fmla="*/ f48 1 f47"/>
                <a:gd name="f52" fmla="*/ f47 f7 1"/>
                <a:gd name="f53" fmla="*/ f52 1 200000"/>
                <a:gd name="f54" fmla="*/ f52 1 100000"/>
                <a:gd name="f55" fmla="*/ f15 1 f51"/>
                <a:gd name="f56" fmla="*/ f41 f50 1"/>
                <a:gd name="f57" fmla="*/ f50 f35 1"/>
                <a:gd name="f58" fmla="*/ f49 f35 1"/>
                <a:gd name="f59" fmla="+- f38 0 f53"/>
                <a:gd name="f60" fmla="+- f38 0 f54"/>
                <a:gd name="f61" fmla="+- 1 f55 0"/>
                <a:gd name="f62" fmla="*/ f56 1 f54"/>
                <a:gd name="f63" fmla="*/ f54 f35 1"/>
                <a:gd name="f64" fmla="*/ f53 f35 1"/>
                <a:gd name="f65" fmla="*/ f60 1 2"/>
                <a:gd name="f66" fmla="*/ f61 1 12"/>
                <a:gd name="f67" fmla="+- f39 0 f62"/>
                <a:gd name="f68" fmla="*/ f60 f35 1"/>
                <a:gd name="f69" fmla="*/ f59 f35 1"/>
                <a:gd name="f70" fmla="*/ f62 f35 1"/>
                <a:gd name="f71" fmla="+- f38 0 f65"/>
                <a:gd name="f72" fmla="*/ f66 f42 1"/>
                <a:gd name="f73" fmla="*/ f66 f41 1"/>
                <a:gd name="f74" fmla="*/ f67 f35 1"/>
                <a:gd name="f75" fmla="*/ f65 f35 1"/>
                <a:gd name="f76" fmla="+- f38 0 f72"/>
                <a:gd name="f77" fmla="+- f39 0 f73"/>
                <a:gd name="f78" fmla="*/ f72 f35 1"/>
                <a:gd name="f79" fmla="*/ f73 f35 1"/>
                <a:gd name="f80" fmla="*/ f71 f35 1"/>
                <a:gd name="f81" fmla="*/ f76 f35 1"/>
                <a:gd name="f82" fmla="*/ f77 f3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1">
                  <a:pos x="f57" y="f74"/>
                </a:cxn>
                <a:cxn ang="f31">
                  <a:pos x="f80" y="f40"/>
                </a:cxn>
                <a:cxn ang="f32">
                  <a:pos x="f69" y="f58"/>
                </a:cxn>
                <a:cxn ang="f33">
                  <a:pos x="f75" y="f43"/>
                </a:cxn>
                <a:cxn ang="f33">
                  <a:pos x="f57" y="f70"/>
                </a:cxn>
                <a:cxn ang="f34">
                  <a:pos x="f64" y="f58"/>
                </a:cxn>
              </a:cxnLst>
              <a:rect l="f78" t="f79" r="f81" b="f82"/>
              <a:pathLst>
                <a:path>
                  <a:moveTo>
                    <a:pt x="f40" y="f43"/>
                  </a:moveTo>
                  <a:lnTo>
                    <a:pt x="f63" y="f40"/>
                  </a:lnTo>
                  <a:lnTo>
                    <a:pt x="f44" y="f40"/>
                  </a:lnTo>
                  <a:lnTo>
                    <a:pt x="f68" y="f43"/>
                  </a:lnTo>
                  <a:close/>
                </a:path>
              </a:pathLst>
            </a:custGeom>
            <a:solidFill>
              <a:srgbClr val="C29614">
                <a:alpha val="68000"/>
              </a:srgbClr>
            </a:solidFill>
            <a:ln w="25402">
              <a:solidFill>
                <a:srgbClr val="932121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5" name="Pravoúhlý trojúhelník 3"/>
            <p:cNvSpPr/>
            <p:nvPr/>
          </p:nvSpPr>
          <p:spPr>
            <a:xfrm>
              <a:off x="2537770" y="2204865"/>
              <a:ext cx="1080116" cy="194421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180"/>
                <a:gd name="f9" fmla="+- 0 0 -90"/>
                <a:gd name="f10" fmla="abs f3"/>
                <a:gd name="f11" fmla="abs f4"/>
                <a:gd name="f12" fmla="abs f5"/>
                <a:gd name="f13" fmla="*/ f7 f0 1"/>
                <a:gd name="f14" fmla="*/ f8 f0 1"/>
                <a:gd name="f15" fmla="*/ f9 f0 1"/>
                <a:gd name="f16" fmla="?: f10 f3 1"/>
                <a:gd name="f17" fmla="?: f11 f4 1"/>
                <a:gd name="f18" fmla="?: f12 f5 1"/>
                <a:gd name="f19" fmla="*/ f13 1 f2"/>
                <a:gd name="f20" fmla="*/ f14 1 f2"/>
                <a:gd name="f21" fmla="*/ f15 1 f2"/>
                <a:gd name="f22" fmla="*/ f16 1 21600"/>
                <a:gd name="f23" fmla="*/ f17 1 21600"/>
                <a:gd name="f24" fmla="*/ 21600 f16 1"/>
                <a:gd name="f25" fmla="*/ 21600 f17 1"/>
                <a:gd name="f26" fmla="+- f19 0 f1"/>
                <a:gd name="f27" fmla="+- f20 0 f1"/>
                <a:gd name="f28" fmla="+- f21 0 f1"/>
                <a:gd name="f29" fmla="min f23 f22"/>
                <a:gd name="f30" fmla="*/ f24 1 f18"/>
                <a:gd name="f31" fmla="*/ f25 1 f18"/>
                <a:gd name="f32" fmla="val f30"/>
                <a:gd name="f33" fmla="val f31"/>
                <a:gd name="f34" fmla="*/ f6 f29 1"/>
                <a:gd name="f35" fmla="+- f33 0 f6"/>
                <a:gd name="f36" fmla="+- f32 0 f6"/>
                <a:gd name="f37" fmla="*/ f33 f29 1"/>
                <a:gd name="f38" fmla="*/ f32 f29 1"/>
                <a:gd name="f39" fmla="*/ f35 1 2"/>
                <a:gd name="f40" fmla="*/ f36 1 2"/>
                <a:gd name="f41" fmla="*/ f36 1 12"/>
                <a:gd name="f42" fmla="*/ f35 7 1"/>
                <a:gd name="f43" fmla="*/ f36 7 1"/>
                <a:gd name="f44" fmla="*/ f35 11 1"/>
                <a:gd name="f45" fmla="+- f6 f39 0"/>
                <a:gd name="f46" fmla="+- f6 f40 0"/>
                <a:gd name="f47" fmla="*/ f42 1 12"/>
                <a:gd name="f48" fmla="*/ f43 1 12"/>
                <a:gd name="f49" fmla="*/ f44 1 12"/>
                <a:gd name="f50" fmla="*/ f41 f29 1"/>
                <a:gd name="f51" fmla="*/ f47 f29 1"/>
                <a:gd name="f52" fmla="*/ f48 f29 1"/>
                <a:gd name="f53" fmla="*/ f49 f29 1"/>
                <a:gd name="f54" fmla="*/ f46 f29 1"/>
                <a:gd name="f55" fmla="*/ f45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4"/>
                </a:cxn>
                <a:cxn ang="f27">
                  <a:pos x="f34" y="f37"/>
                </a:cxn>
                <a:cxn ang="f27">
                  <a:pos x="f38" y="f37"/>
                </a:cxn>
                <a:cxn ang="f28">
                  <a:pos x="f54" y="f55"/>
                </a:cxn>
              </a:cxnLst>
              <a:rect l="f50" t="f51" r="f52" b="f53"/>
              <a:pathLst>
                <a:path>
                  <a:moveTo>
                    <a:pt x="f34" y="f37"/>
                  </a:moveTo>
                  <a:lnTo>
                    <a:pt x="f34" y="f34"/>
                  </a:lnTo>
                  <a:lnTo>
                    <a:pt x="f38" y="f37"/>
                  </a:lnTo>
                  <a:close/>
                </a:path>
              </a:pathLst>
            </a:custGeom>
            <a:solidFill>
              <a:srgbClr val="C93131"/>
            </a:solidFill>
            <a:ln w="25402">
              <a:solidFill>
                <a:srgbClr val="932121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2537258" y="1615827"/>
              <a:ext cx="0" cy="3960440"/>
            </a:xfrm>
            <a:prstGeom prst="straightConnector1">
              <a:avLst/>
            </a:prstGeom>
            <a:noFill/>
            <a:ln w="12701">
              <a:solidFill>
                <a:srgbClr val="C82C2C"/>
              </a:solidFill>
              <a:prstDash val="solid"/>
            </a:ln>
          </p:spPr>
        </p:cxnSp>
        <p:grpSp>
          <p:nvGrpSpPr>
            <p:cNvPr id="7" name="Skupina 14"/>
            <p:cNvGrpSpPr/>
            <p:nvPr/>
          </p:nvGrpSpPr>
          <p:grpSpPr>
            <a:xfrm>
              <a:off x="2183779" y="3915058"/>
              <a:ext cx="864098" cy="432044"/>
              <a:chOff x="2183779" y="3915058"/>
              <a:chExt cx="864098" cy="432044"/>
            </a:xfrm>
          </p:grpSpPr>
          <p:sp>
            <p:nvSpPr>
              <p:cNvPr id="8" name="Oblouk 7"/>
              <p:cNvSpPr/>
              <p:nvPr/>
            </p:nvSpPr>
            <p:spPr>
              <a:xfrm>
                <a:off x="2183779" y="3915058"/>
                <a:ext cx="864098" cy="432044"/>
              </a:xfrm>
              <a:custGeom>
                <a:avLst/>
                <a:gdLst>
                  <a:gd name="f0" fmla="val 10800000"/>
                  <a:gd name="f1" fmla="val 5400000"/>
                  <a:gd name="f2" fmla="val 162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1"/>
                  <a:gd name="f10" fmla="val 283"/>
                  <a:gd name="f11" fmla="val 146"/>
                  <a:gd name="f12" fmla="+- 0 0 -13"/>
                  <a:gd name="f13" fmla="+- 0 0 -215"/>
                  <a:gd name="f14" fmla="+- 0 0 -416"/>
                  <a:gd name="f15" fmla="abs f4"/>
                  <a:gd name="f16" fmla="abs f5"/>
                  <a:gd name="f17" fmla="abs f6"/>
                  <a:gd name="f18" fmla="+- 0 0 f10"/>
                  <a:gd name="f19" fmla="+- 0 0 f11"/>
                  <a:gd name="f20" fmla="*/ f12 f0 1"/>
                  <a:gd name="f21" fmla="*/ f13 f0 1"/>
                  <a:gd name="f22" fmla="*/ f14 f0 1"/>
                  <a:gd name="f23" fmla="?: f15 f4 1"/>
                  <a:gd name="f24" fmla="?: f16 f5 1"/>
                  <a:gd name="f25" fmla="?: f17 f6 1"/>
                  <a:gd name="f26" fmla="*/ f18 f0 1"/>
                  <a:gd name="f27" fmla="*/ f19 f0 1"/>
                  <a:gd name="f28" fmla="*/ f20 1 f3"/>
                  <a:gd name="f29" fmla="*/ f21 1 f3"/>
                  <a:gd name="f30" fmla="*/ f22 1 f3"/>
                  <a:gd name="f31" fmla="*/ f23 1 21600"/>
                  <a:gd name="f32" fmla="*/ f24 1 21600"/>
                  <a:gd name="f33" fmla="*/ 21600 f23 1"/>
                  <a:gd name="f34" fmla="*/ 21600 f24 1"/>
                  <a:gd name="f35" fmla="*/ f26 1 f3"/>
                  <a:gd name="f36" fmla="*/ f27 1 f3"/>
                  <a:gd name="f37" fmla="+- f28 0 f1"/>
                  <a:gd name="f38" fmla="+- f29 0 f1"/>
                  <a:gd name="f39" fmla="+- f30 0 f1"/>
                  <a:gd name="f40" fmla="min f32 f31"/>
                  <a:gd name="f41" fmla="*/ f33 1 f25"/>
                  <a:gd name="f42" fmla="*/ f34 1 f25"/>
                  <a:gd name="f43" fmla="+- f35 0 f1"/>
                  <a:gd name="f44" fmla="+- f36 0 f1"/>
                  <a:gd name="f45" fmla="val f41"/>
                  <a:gd name="f46" fmla="val f42"/>
                  <a:gd name="f47" fmla="+- 0 0 f43"/>
                  <a:gd name="f48" fmla="+- 0 0 f44"/>
                  <a:gd name="f49" fmla="+- f46 0 f7"/>
                  <a:gd name="f50" fmla="+- f45 0 f7"/>
                  <a:gd name="f51" fmla="+- f48 0 f47"/>
                  <a:gd name="f52" fmla="+- f47 f1 0"/>
                  <a:gd name="f53" fmla="+- f48 f1 0"/>
                  <a:gd name="f54" fmla="+- 21600000 0 f47"/>
                  <a:gd name="f55" fmla="+- f1 0 f47"/>
                  <a:gd name="f56" fmla="+- 27000000 0 f47"/>
                  <a:gd name="f57" fmla="+- f0 0 f47"/>
                  <a:gd name="f58" fmla="+- 32400000 0 f47"/>
                  <a:gd name="f59" fmla="+- f2 0 f47"/>
                  <a:gd name="f60" fmla="+- 37800000 0 f47"/>
                  <a:gd name="f61" fmla="*/ f49 1 2"/>
                  <a:gd name="f62" fmla="*/ f50 1 2"/>
                  <a:gd name="f63" fmla="+- f51 21600000 0"/>
                  <a:gd name="f64" fmla="?: f55 f55 f56"/>
                  <a:gd name="f65" fmla="?: f57 f57 f58"/>
                  <a:gd name="f66" fmla="?: f59 f59 f60"/>
                  <a:gd name="f67" fmla="*/ f52 f8 1"/>
                  <a:gd name="f68" fmla="*/ f53 f8 1"/>
                  <a:gd name="f69" fmla="+- f7 f61 0"/>
                  <a:gd name="f70" fmla="+- f7 f62 0"/>
                  <a:gd name="f71" fmla="?: f51 f51 f63"/>
                  <a:gd name="f72" fmla="*/ f67 1 f0"/>
                  <a:gd name="f73" fmla="*/ f68 1 f0"/>
                  <a:gd name="f74" fmla="*/ f62 f40 1"/>
                  <a:gd name="f75" fmla="*/ f61 f40 1"/>
                  <a:gd name="f76" fmla="+- f71 0 f54"/>
                  <a:gd name="f77" fmla="+- f71 0 f64"/>
                  <a:gd name="f78" fmla="+- f71 0 f65"/>
                  <a:gd name="f79" fmla="+- f71 0 f66"/>
                  <a:gd name="f80" fmla="+- 0 0 f72"/>
                  <a:gd name="f81" fmla="+- 0 0 f73"/>
                  <a:gd name="f82" fmla="*/ f70 f40 1"/>
                  <a:gd name="f83" fmla="*/ f69 f40 1"/>
                  <a:gd name="f84" fmla="+- 0 0 f80"/>
                  <a:gd name="f85" fmla="+- 0 0 f81"/>
                  <a:gd name="f86" fmla="*/ f84 f0 1"/>
                  <a:gd name="f87" fmla="*/ f85 f0 1"/>
                  <a:gd name="f88" fmla="*/ f86 1 f8"/>
                  <a:gd name="f89" fmla="*/ f87 1 f8"/>
                  <a:gd name="f90" fmla="+- f88 0 f1"/>
                  <a:gd name="f91" fmla="+- f89 0 f1"/>
                  <a:gd name="f92" fmla="sin 1 f90"/>
                  <a:gd name="f93" fmla="cos 1 f90"/>
                  <a:gd name="f94" fmla="sin 1 f91"/>
                  <a:gd name="f95" fmla="cos 1 f91"/>
                  <a:gd name="f96" fmla="+- 0 0 f92"/>
                  <a:gd name="f97" fmla="+- 0 0 f93"/>
                  <a:gd name="f98" fmla="+- 0 0 f94"/>
                  <a:gd name="f99" fmla="+- 0 0 f95"/>
                  <a:gd name="f100" fmla="+- 0 0 f96"/>
                  <a:gd name="f101" fmla="+- 0 0 f97"/>
                  <a:gd name="f102" fmla="+- 0 0 f98"/>
                  <a:gd name="f103" fmla="+- 0 0 f99"/>
                  <a:gd name="f104" fmla="val f100"/>
                  <a:gd name="f105" fmla="val f101"/>
                  <a:gd name="f106" fmla="val f102"/>
                  <a:gd name="f107" fmla="val f103"/>
                  <a:gd name="f108" fmla="*/ f104 f62 1"/>
                  <a:gd name="f109" fmla="*/ f105 f61 1"/>
                  <a:gd name="f110" fmla="*/ f106 f62 1"/>
                  <a:gd name="f111" fmla="*/ f107 f61 1"/>
                  <a:gd name="f112" fmla="+- 0 0 f109"/>
                  <a:gd name="f113" fmla="+- 0 0 f108"/>
                  <a:gd name="f114" fmla="+- 0 0 f111"/>
                  <a:gd name="f115" fmla="+- 0 0 f110"/>
                  <a:gd name="f116" fmla="+- 0 0 f112"/>
                  <a:gd name="f117" fmla="+- 0 0 f113"/>
                  <a:gd name="f118" fmla="+- 0 0 f114"/>
                  <a:gd name="f119" fmla="+- 0 0 f115"/>
                  <a:gd name="f120" fmla="at2 f116 f117"/>
                  <a:gd name="f121" fmla="at2 f118 f119"/>
                  <a:gd name="f122" fmla="+- f120 f1 0"/>
                  <a:gd name="f123" fmla="+- f121 f1 0"/>
                  <a:gd name="f124" fmla="*/ f122 f8 1"/>
                  <a:gd name="f125" fmla="*/ f123 f8 1"/>
                  <a:gd name="f126" fmla="*/ f124 1 f0"/>
                  <a:gd name="f127" fmla="*/ f125 1 f0"/>
                  <a:gd name="f128" fmla="+- 0 0 f126"/>
                  <a:gd name="f129" fmla="+- 0 0 f127"/>
                  <a:gd name="f130" fmla="val f128"/>
                  <a:gd name="f131" fmla="val f129"/>
                  <a:gd name="f132" fmla="+- 0 0 f130"/>
                  <a:gd name="f133" fmla="+- 0 0 f131"/>
                  <a:gd name="f134" fmla="*/ f132 f0 1"/>
                  <a:gd name="f135" fmla="*/ f133 f0 1"/>
                  <a:gd name="f136" fmla="*/ f134 1 f8"/>
                  <a:gd name="f137" fmla="*/ f135 1 f8"/>
                  <a:gd name="f138" fmla="+- f136 0 f1"/>
                  <a:gd name="f139" fmla="+- f137 0 f1"/>
                  <a:gd name="f140" fmla="+- f138 f1 0"/>
                  <a:gd name="f141" fmla="+- f139 f1 0"/>
                  <a:gd name="f142" fmla="*/ f140 f8 1"/>
                  <a:gd name="f143" fmla="*/ f141 f8 1"/>
                  <a:gd name="f144" fmla="*/ f142 1 f0"/>
                  <a:gd name="f145" fmla="*/ f143 1 f0"/>
                  <a:gd name="f146" fmla="+- 0 0 f144"/>
                  <a:gd name="f147" fmla="+- 0 0 f145"/>
                  <a:gd name="f148" fmla="+- 0 0 f146"/>
                  <a:gd name="f149" fmla="+- 0 0 f147"/>
                  <a:gd name="f150" fmla="*/ f148 f0 1"/>
                  <a:gd name="f151" fmla="*/ f149 f0 1"/>
                  <a:gd name="f152" fmla="*/ f150 1 f8"/>
                  <a:gd name="f153" fmla="*/ f151 1 f8"/>
                  <a:gd name="f154" fmla="+- f152 0 f1"/>
                  <a:gd name="f155" fmla="+- f153 0 f1"/>
                  <a:gd name="f156" fmla="cos 1 f154"/>
                  <a:gd name="f157" fmla="sin 1 f154"/>
                  <a:gd name="f158" fmla="cos 1 f155"/>
                  <a:gd name="f159" fmla="sin 1 f155"/>
                  <a:gd name="f160" fmla="+- 0 0 f156"/>
                  <a:gd name="f161" fmla="+- 0 0 f157"/>
                  <a:gd name="f162" fmla="+- 0 0 f158"/>
                  <a:gd name="f163" fmla="+- 0 0 f159"/>
                  <a:gd name="f164" fmla="+- 0 0 f160"/>
                  <a:gd name="f165" fmla="+- 0 0 f161"/>
                  <a:gd name="f166" fmla="+- 0 0 f162"/>
                  <a:gd name="f167" fmla="+- 0 0 f163"/>
                  <a:gd name="f168" fmla="val f164"/>
                  <a:gd name="f169" fmla="val f165"/>
                  <a:gd name="f170" fmla="val f166"/>
                  <a:gd name="f171" fmla="val f167"/>
                  <a:gd name="f172" fmla="+- 0 0 f168"/>
                  <a:gd name="f173" fmla="+- 0 0 f169"/>
                  <a:gd name="f174" fmla="+- 0 0 f170"/>
                  <a:gd name="f175" fmla="+- 0 0 f171"/>
                  <a:gd name="f176" fmla="*/ f9 f172 1"/>
                  <a:gd name="f177" fmla="*/ f9 f173 1"/>
                  <a:gd name="f178" fmla="*/ f9 f174 1"/>
                  <a:gd name="f179" fmla="*/ f9 f175 1"/>
                  <a:gd name="f180" fmla="*/ f176 f62 1"/>
                  <a:gd name="f181" fmla="*/ f177 f61 1"/>
                  <a:gd name="f182" fmla="*/ f178 f62 1"/>
                  <a:gd name="f183" fmla="*/ f179 f61 1"/>
                  <a:gd name="f184" fmla="+- f70 f180 0"/>
                  <a:gd name="f185" fmla="+- f69 f181 0"/>
                  <a:gd name="f186" fmla="+- f70 f182 0"/>
                  <a:gd name="f187" fmla="+- f69 f183 0"/>
                  <a:gd name="f188" fmla="max f184 f186"/>
                  <a:gd name="f189" fmla="max f185 f187"/>
                  <a:gd name="f190" fmla="min f184 f186"/>
                  <a:gd name="f191" fmla="min f185 f187"/>
                  <a:gd name="f192" fmla="*/ f184 f40 1"/>
                  <a:gd name="f193" fmla="*/ f185 f40 1"/>
                  <a:gd name="f194" fmla="*/ f186 f40 1"/>
                  <a:gd name="f195" fmla="*/ f187 f40 1"/>
                  <a:gd name="f196" fmla="?: f76 f45 f188"/>
                  <a:gd name="f197" fmla="?: f77 f46 f189"/>
                  <a:gd name="f198" fmla="?: f78 f7 f190"/>
                  <a:gd name="f199" fmla="?: f79 f7 f191"/>
                  <a:gd name="f200" fmla="*/ f198 f40 1"/>
                  <a:gd name="f201" fmla="*/ f199 f40 1"/>
                  <a:gd name="f202" fmla="*/ f196 f40 1"/>
                  <a:gd name="f203" fmla="*/ f197 f40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7">
                    <a:pos x="f192" y="f193"/>
                  </a:cxn>
                  <a:cxn ang="f38">
                    <a:pos x="f82" y="f83"/>
                  </a:cxn>
                  <a:cxn ang="f39">
                    <a:pos x="f194" y="f195"/>
                  </a:cxn>
                </a:cxnLst>
                <a:rect l="f200" t="f201" r="f202" b="f203"/>
                <a:pathLst>
                  <a:path stroke="0">
                    <a:moveTo>
                      <a:pt x="f192" y="f193"/>
                    </a:moveTo>
                    <a:arcTo wR="f74" hR="f75" stAng="f47" swAng="f71"/>
                    <a:lnTo>
                      <a:pt x="f82" y="f83"/>
                    </a:lnTo>
                    <a:close/>
                  </a:path>
                  <a:path fill="none">
                    <a:moveTo>
                      <a:pt x="f192" y="f193"/>
                    </a:moveTo>
                    <a:arcTo wR="f74" hR="f75" stAng="f47" swAng="f71"/>
                  </a:path>
                </a:pathLst>
              </a:custGeom>
              <a:noFill/>
              <a:ln w="28575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  <p:cxnSp>
            <p:nvCxnSpPr>
              <p:cNvPr id="9" name="Přímá spojnice se šipkou 9"/>
              <p:cNvCxnSpPr/>
              <p:nvPr/>
            </p:nvCxnSpPr>
            <p:spPr>
              <a:xfrm flipV="1">
                <a:off x="3000009" y="4200195"/>
                <a:ext cx="27880" cy="24241"/>
              </a:xfrm>
              <a:prstGeom prst="straightConnector1">
                <a:avLst/>
              </a:prstGeom>
              <a:noFill/>
              <a:ln w="28575">
                <a:solidFill>
                  <a:srgbClr val="000000"/>
                </a:solidFill>
                <a:prstDash val="solid"/>
                <a:tailEnd type="arrow"/>
              </a:ln>
            </p:spPr>
          </p:cxnSp>
        </p:grpSp>
        <p:sp>
          <p:nvSpPr>
            <p:cNvPr id="10" name="TextovéPole 16"/>
            <p:cNvSpPr txBox="1"/>
            <p:nvPr/>
          </p:nvSpPr>
          <p:spPr>
            <a:xfrm>
              <a:off x="2553782" y="1412775"/>
              <a:ext cx="720080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1" i="1" u="none" strike="noStrike" kern="1200" cap="none" spc="0" baseline="0">
                  <a:solidFill>
                    <a:srgbClr val="972525"/>
                  </a:solidFill>
                  <a:uFillTx/>
                  <a:latin typeface="Calibri"/>
                </a:rPr>
                <a:t>o</a:t>
              </a:r>
            </a:p>
          </p:txBody>
        </p:sp>
      </p:grpSp>
      <p:sp>
        <p:nvSpPr>
          <p:cNvPr id="11" name="TextovéPole 18"/>
          <p:cNvSpPr txBox="1"/>
          <p:nvPr/>
        </p:nvSpPr>
        <p:spPr>
          <a:xfrm>
            <a:off x="4860036" y="1249481"/>
            <a:ext cx="3240359" cy="193899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Rotační kužel vznikne otáčením pravoúhlého trojúhelníku kolem přímky </a:t>
            </a:r>
            <a:r>
              <a:rPr lang="cs-CZ" sz="2400" b="0" i="1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</a:t>
            </a:r>
            <a:r>
              <a:rPr lang="cs-CZ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, na které leží jedna jeho odvěsna.</a:t>
            </a:r>
          </a:p>
        </p:txBody>
      </p:sp>
      <p:grpSp>
        <p:nvGrpSpPr>
          <p:cNvPr id="12" name="Skupina 20"/>
          <p:cNvGrpSpPr/>
          <p:nvPr/>
        </p:nvGrpSpPr>
        <p:grpSpPr>
          <a:xfrm>
            <a:off x="5144158" y="3619341"/>
            <a:ext cx="2672105" cy="2584652"/>
            <a:chOff x="5144158" y="3619341"/>
            <a:chExt cx="2672105" cy="2584652"/>
          </a:xfrm>
        </p:grpSpPr>
        <p:grpSp>
          <p:nvGrpSpPr>
            <p:cNvPr id="13" name="Skupina 21"/>
            <p:cNvGrpSpPr/>
            <p:nvPr/>
          </p:nvGrpSpPr>
          <p:grpSpPr>
            <a:xfrm>
              <a:off x="5144158" y="3619341"/>
              <a:ext cx="2672105" cy="2584652"/>
              <a:chOff x="5144158" y="3619341"/>
              <a:chExt cx="2672105" cy="2584652"/>
            </a:xfrm>
          </p:grpSpPr>
          <p:pic>
            <p:nvPicPr>
              <p:cNvPr id="14" name="Picture 2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>
              <a:xfrm>
                <a:off x="5144158" y="3619341"/>
                <a:ext cx="2672105" cy="2584652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" name="Ovál 24"/>
              <p:cNvSpPr/>
              <p:nvPr/>
            </p:nvSpPr>
            <p:spPr>
              <a:xfrm>
                <a:off x="5491292" y="5655673"/>
                <a:ext cx="1977838" cy="433068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+- 2700000 f2 0"/>
                  <a:gd name="f15" fmla="*/ f9 f1 1"/>
                  <a:gd name="f16" fmla="*/ f10 f1 1"/>
                  <a:gd name="f17" fmla="?: f11 f4 1"/>
                  <a:gd name="f18" fmla="?: f12 f5 1"/>
                  <a:gd name="f19" fmla="?: f13 f6 1"/>
                  <a:gd name="f20" fmla="+- f14 0 f2"/>
                  <a:gd name="f21" fmla="*/ f15 1 f3"/>
                  <a:gd name="f22" fmla="*/ f16 1 f3"/>
                  <a:gd name="f23" fmla="*/ f17 1 21600"/>
                  <a:gd name="f24" fmla="*/ f18 1 21600"/>
                  <a:gd name="f25" fmla="*/ 21600 f17 1"/>
                  <a:gd name="f26" fmla="*/ 21600 f18 1"/>
                  <a:gd name="f27" fmla="+- f20 f2 0"/>
                  <a:gd name="f28" fmla="+- f21 0 f2"/>
                  <a:gd name="f29" fmla="+- f22 0 f2"/>
                  <a:gd name="f30" fmla="min f24 f23"/>
                  <a:gd name="f31" fmla="*/ f25 1 f19"/>
                  <a:gd name="f32" fmla="*/ f26 1 f19"/>
                  <a:gd name="f33" fmla="*/ f27 f8 1"/>
                  <a:gd name="f34" fmla="val f31"/>
                  <a:gd name="f35" fmla="val f32"/>
                  <a:gd name="f36" fmla="*/ f33 1 f1"/>
                  <a:gd name="f37" fmla="*/ f7 f30 1"/>
                  <a:gd name="f38" fmla="+- f35 0 f7"/>
                  <a:gd name="f39" fmla="+- f34 0 f7"/>
                  <a:gd name="f40" fmla="+- 0 0 f36"/>
                  <a:gd name="f41" fmla="*/ f38 1 2"/>
                  <a:gd name="f42" fmla="*/ f39 1 2"/>
                  <a:gd name="f43" fmla="+- 0 0 f40"/>
                  <a:gd name="f44" fmla="+- f7 f41 0"/>
                  <a:gd name="f45" fmla="+- f7 f42 0"/>
                  <a:gd name="f46" fmla="*/ f43 f1 1"/>
                  <a:gd name="f47" fmla="*/ f42 f30 1"/>
                  <a:gd name="f48" fmla="*/ f41 f30 1"/>
                  <a:gd name="f49" fmla="*/ f46 1 f8"/>
                  <a:gd name="f50" fmla="*/ f44 f30 1"/>
                  <a:gd name="f51" fmla="+- f49 0 f2"/>
                  <a:gd name="f52" fmla="cos 1 f51"/>
                  <a:gd name="f53" fmla="sin 1 f51"/>
                  <a:gd name="f54" fmla="+- 0 0 f52"/>
                  <a:gd name="f55" fmla="+- 0 0 f53"/>
                  <a:gd name="f56" fmla="+- 0 0 f54"/>
                  <a:gd name="f57" fmla="+- 0 0 f55"/>
                  <a:gd name="f58" fmla="val f56"/>
                  <a:gd name="f59" fmla="val f57"/>
                  <a:gd name="f60" fmla="*/ f58 f42 1"/>
                  <a:gd name="f61" fmla="*/ f59 f41 1"/>
                  <a:gd name="f62" fmla="+- f45 0 f60"/>
                  <a:gd name="f63" fmla="+- f45 f60 0"/>
                  <a:gd name="f64" fmla="+- f44 0 f61"/>
                  <a:gd name="f65" fmla="+- f44 f61 0"/>
                  <a:gd name="f66" fmla="*/ f62 f30 1"/>
                  <a:gd name="f67" fmla="*/ f64 f30 1"/>
                  <a:gd name="f68" fmla="*/ f63 f30 1"/>
                  <a:gd name="f69" fmla="*/ f65 f30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8">
                    <a:pos x="f66" y="f67"/>
                  </a:cxn>
                  <a:cxn ang="f29">
                    <a:pos x="f66" y="f69"/>
                  </a:cxn>
                  <a:cxn ang="f29">
                    <a:pos x="f68" y="f69"/>
                  </a:cxn>
                  <a:cxn ang="f28">
                    <a:pos x="f68" y="f67"/>
                  </a:cxn>
                </a:cxnLst>
                <a:rect l="f66" t="f67" r="f68" b="f69"/>
                <a:pathLst>
                  <a:path>
                    <a:moveTo>
                      <a:pt x="f37" y="f50"/>
                    </a:moveTo>
                    <a:arcTo wR="f47" hR="f48" stAng="f1" swAng="f0"/>
                    <a:close/>
                  </a:path>
                </a:pathLst>
              </a:custGeom>
              <a:noFill/>
              <a:ln w="25402">
                <a:solidFill>
                  <a:srgbClr val="932121"/>
                </a:solidFill>
                <a:custDash>
                  <a:ds d="299961" sp="299961"/>
                </a:custDash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p:grpSp>
        <p:sp>
          <p:nvSpPr>
            <p:cNvPr id="16" name="Oblouk 22"/>
            <p:cNvSpPr/>
            <p:nvPr/>
          </p:nvSpPr>
          <p:spPr>
            <a:xfrm>
              <a:off x="5491292" y="5669289"/>
              <a:ext cx="1977838" cy="42421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1"/>
                <a:gd name="f10" fmla="val 269"/>
                <a:gd name="f11" fmla="val 89"/>
                <a:gd name="f12" fmla="+- 0 0 -359"/>
                <a:gd name="f13" fmla="abs f4"/>
                <a:gd name="f14" fmla="abs f5"/>
                <a:gd name="f15" fmla="abs f6"/>
                <a:gd name="f16" fmla="+- 0 0 f10"/>
                <a:gd name="f17" fmla="+- 0 0 f11"/>
                <a:gd name="f18" fmla="*/ f12 f0 1"/>
                <a:gd name="f19" fmla="?: f13 f4 1"/>
                <a:gd name="f20" fmla="?: f14 f5 1"/>
                <a:gd name="f21" fmla="?: f15 f6 1"/>
                <a:gd name="f22" fmla="*/ f16 f0 1"/>
                <a:gd name="f23" fmla="*/ f17 f0 1"/>
                <a:gd name="f24" fmla="*/ f18 1 f3"/>
                <a:gd name="f25" fmla="*/ f19 1 21600"/>
                <a:gd name="f26" fmla="*/ f20 1 21600"/>
                <a:gd name="f27" fmla="*/ 21600 f19 1"/>
                <a:gd name="f28" fmla="*/ 21600 f20 1"/>
                <a:gd name="f29" fmla="*/ f22 1 f3"/>
                <a:gd name="f30" fmla="*/ f23 1 f3"/>
                <a:gd name="f31" fmla="+- f24 0 f1"/>
                <a:gd name="f32" fmla="min f26 f25"/>
                <a:gd name="f33" fmla="*/ f27 1 f21"/>
                <a:gd name="f34" fmla="*/ f28 1 f21"/>
                <a:gd name="f35" fmla="+- f29 0 f1"/>
                <a:gd name="f36" fmla="+- f30 0 f1"/>
                <a:gd name="f37" fmla="val f33"/>
                <a:gd name="f38" fmla="val f34"/>
                <a:gd name="f39" fmla="+- 0 0 f35"/>
                <a:gd name="f40" fmla="+- 0 0 f36"/>
                <a:gd name="f41" fmla="+- f38 0 f7"/>
                <a:gd name="f42" fmla="+- f37 0 f7"/>
                <a:gd name="f43" fmla="+- f40 0 f39"/>
                <a:gd name="f44" fmla="+- f39 f1 0"/>
                <a:gd name="f45" fmla="+- f40 f1 0"/>
                <a:gd name="f46" fmla="+- 21600000 0 f39"/>
                <a:gd name="f47" fmla="+- f1 0 f39"/>
                <a:gd name="f48" fmla="+- 27000000 0 f39"/>
                <a:gd name="f49" fmla="+- f0 0 f39"/>
                <a:gd name="f50" fmla="+- 32400000 0 f39"/>
                <a:gd name="f51" fmla="+- f2 0 f39"/>
                <a:gd name="f52" fmla="+- 37800000 0 f39"/>
                <a:gd name="f53" fmla="*/ f41 1 2"/>
                <a:gd name="f54" fmla="*/ f42 1 2"/>
                <a:gd name="f55" fmla="+- f43 21600000 0"/>
                <a:gd name="f56" fmla="?: f47 f47 f48"/>
                <a:gd name="f57" fmla="?: f49 f49 f50"/>
                <a:gd name="f58" fmla="?: f51 f51 f52"/>
                <a:gd name="f59" fmla="*/ f44 f8 1"/>
                <a:gd name="f60" fmla="*/ f45 f8 1"/>
                <a:gd name="f61" fmla="+- f7 f53 0"/>
                <a:gd name="f62" fmla="+- f7 f54 0"/>
                <a:gd name="f63" fmla="?: f43 f43 f55"/>
                <a:gd name="f64" fmla="*/ f59 1 f0"/>
                <a:gd name="f65" fmla="*/ f60 1 f0"/>
                <a:gd name="f66" fmla="*/ f54 f32 1"/>
                <a:gd name="f67" fmla="*/ f53 f32 1"/>
                <a:gd name="f68" fmla="+- f63 0 f46"/>
                <a:gd name="f69" fmla="+- f63 0 f56"/>
                <a:gd name="f70" fmla="+- f63 0 f57"/>
                <a:gd name="f71" fmla="+- f63 0 f58"/>
                <a:gd name="f72" fmla="+- 0 0 f64"/>
                <a:gd name="f73" fmla="+- 0 0 f65"/>
                <a:gd name="f74" fmla="*/ f62 f32 1"/>
                <a:gd name="f75" fmla="*/ f61 f32 1"/>
                <a:gd name="f76" fmla="+- 0 0 f72"/>
                <a:gd name="f77" fmla="+- 0 0 f73"/>
                <a:gd name="f78" fmla="*/ f76 f0 1"/>
                <a:gd name="f79" fmla="*/ f77 f0 1"/>
                <a:gd name="f80" fmla="*/ f78 1 f8"/>
                <a:gd name="f81" fmla="*/ f79 1 f8"/>
                <a:gd name="f82" fmla="+- f80 0 f1"/>
                <a:gd name="f83" fmla="+- f81 0 f1"/>
                <a:gd name="f84" fmla="sin 1 f82"/>
                <a:gd name="f85" fmla="cos 1 f82"/>
                <a:gd name="f86" fmla="sin 1 f83"/>
                <a:gd name="f87" fmla="cos 1 f83"/>
                <a:gd name="f88" fmla="+- 0 0 f84"/>
                <a:gd name="f89" fmla="+- 0 0 f85"/>
                <a:gd name="f90" fmla="+- 0 0 f86"/>
                <a:gd name="f91" fmla="+- 0 0 f87"/>
                <a:gd name="f92" fmla="+- 0 0 f88"/>
                <a:gd name="f93" fmla="+- 0 0 f89"/>
                <a:gd name="f94" fmla="+- 0 0 f90"/>
                <a:gd name="f95" fmla="+- 0 0 f91"/>
                <a:gd name="f96" fmla="val f92"/>
                <a:gd name="f97" fmla="val f93"/>
                <a:gd name="f98" fmla="val f94"/>
                <a:gd name="f99" fmla="val f95"/>
                <a:gd name="f100" fmla="*/ f96 f54 1"/>
                <a:gd name="f101" fmla="*/ f97 f53 1"/>
                <a:gd name="f102" fmla="*/ f98 f54 1"/>
                <a:gd name="f103" fmla="*/ f99 f53 1"/>
                <a:gd name="f104" fmla="+- 0 0 f101"/>
                <a:gd name="f105" fmla="+- 0 0 f100"/>
                <a:gd name="f106" fmla="+- 0 0 f103"/>
                <a:gd name="f107" fmla="+- 0 0 f102"/>
                <a:gd name="f108" fmla="+- 0 0 f104"/>
                <a:gd name="f109" fmla="+- 0 0 f105"/>
                <a:gd name="f110" fmla="+- 0 0 f106"/>
                <a:gd name="f111" fmla="+- 0 0 f107"/>
                <a:gd name="f112" fmla="at2 f108 f109"/>
                <a:gd name="f113" fmla="at2 f110 f111"/>
                <a:gd name="f114" fmla="+- f112 f1 0"/>
                <a:gd name="f115" fmla="+- f113 f1 0"/>
                <a:gd name="f116" fmla="*/ f114 f8 1"/>
                <a:gd name="f117" fmla="*/ f115 f8 1"/>
                <a:gd name="f118" fmla="*/ f116 1 f0"/>
                <a:gd name="f119" fmla="*/ f117 1 f0"/>
                <a:gd name="f120" fmla="+- 0 0 f118"/>
                <a:gd name="f121" fmla="+- 0 0 f119"/>
                <a:gd name="f122" fmla="val f120"/>
                <a:gd name="f123" fmla="val f121"/>
                <a:gd name="f124" fmla="+- 0 0 f122"/>
                <a:gd name="f125" fmla="+- 0 0 f123"/>
                <a:gd name="f126" fmla="*/ f124 f0 1"/>
                <a:gd name="f127" fmla="*/ f125 f0 1"/>
                <a:gd name="f128" fmla="*/ f126 1 f8"/>
                <a:gd name="f129" fmla="*/ f127 1 f8"/>
                <a:gd name="f130" fmla="+- f128 0 f1"/>
                <a:gd name="f131" fmla="+- f129 0 f1"/>
                <a:gd name="f132" fmla="+- f130 f1 0"/>
                <a:gd name="f133" fmla="+- f131 f1 0"/>
                <a:gd name="f134" fmla="*/ f132 f8 1"/>
                <a:gd name="f135" fmla="*/ f133 f8 1"/>
                <a:gd name="f136" fmla="*/ f134 1 f0"/>
                <a:gd name="f137" fmla="*/ f135 1 f0"/>
                <a:gd name="f138" fmla="+- 0 0 f136"/>
                <a:gd name="f139" fmla="+- 0 0 f137"/>
                <a:gd name="f140" fmla="+- 0 0 f138"/>
                <a:gd name="f141" fmla="+- 0 0 f139"/>
                <a:gd name="f142" fmla="*/ f140 f0 1"/>
                <a:gd name="f143" fmla="*/ f141 f0 1"/>
                <a:gd name="f144" fmla="*/ f142 1 f8"/>
                <a:gd name="f145" fmla="*/ f143 1 f8"/>
                <a:gd name="f146" fmla="+- f144 0 f1"/>
                <a:gd name="f147" fmla="+- f145 0 f1"/>
                <a:gd name="f148" fmla="cos 1 f146"/>
                <a:gd name="f149" fmla="sin 1 f146"/>
                <a:gd name="f150" fmla="cos 1 f147"/>
                <a:gd name="f151" fmla="sin 1 f147"/>
                <a:gd name="f152" fmla="+- 0 0 f148"/>
                <a:gd name="f153" fmla="+- 0 0 f149"/>
                <a:gd name="f154" fmla="+- 0 0 f150"/>
                <a:gd name="f155" fmla="+- 0 0 f151"/>
                <a:gd name="f156" fmla="+- 0 0 f152"/>
                <a:gd name="f157" fmla="+- 0 0 f153"/>
                <a:gd name="f158" fmla="+- 0 0 f154"/>
                <a:gd name="f159" fmla="+- 0 0 f155"/>
                <a:gd name="f160" fmla="val f156"/>
                <a:gd name="f161" fmla="val f157"/>
                <a:gd name="f162" fmla="val f158"/>
                <a:gd name="f163" fmla="val f159"/>
                <a:gd name="f164" fmla="+- 0 0 f160"/>
                <a:gd name="f165" fmla="+- 0 0 f161"/>
                <a:gd name="f166" fmla="+- 0 0 f162"/>
                <a:gd name="f167" fmla="+- 0 0 f163"/>
                <a:gd name="f168" fmla="*/ f9 f164 1"/>
                <a:gd name="f169" fmla="*/ f9 f165 1"/>
                <a:gd name="f170" fmla="*/ f9 f166 1"/>
                <a:gd name="f171" fmla="*/ f9 f167 1"/>
                <a:gd name="f172" fmla="*/ f168 f54 1"/>
                <a:gd name="f173" fmla="*/ f169 f53 1"/>
                <a:gd name="f174" fmla="*/ f170 f54 1"/>
                <a:gd name="f175" fmla="*/ f171 f53 1"/>
                <a:gd name="f176" fmla="+- f62 f172 0"/>
                <a:gd name="f177" fmla="+- f61 f173 0"/>
                <a:gd name="f178" fmla="+- f62 f174 0"/>
                <a:gd name="f179" fmla="+- f61 f175 0"/>
                <a:gd name="f180" fmla="max f176 f178"/>
                <a:gd name="f181" fmla="max f177 f179"/>
                <a:gd name="f182" fmla="min f176 f178"/>
                <a:gd name="f183" fmla="min f177 f179"/>
                <a:gd name="f184" fmla="*/ f176 f32 1"/>
                <a:gd name="f185" fmla="*/ f177 f32 1"/>
                <a:gd name="f186" fmla="*/ f178 f32 1"/>
                <a:gd name="f187" fmla="*/ f179 f32 1"/>
                <a:gd name="f188" fmla="?: f68 f37 f180"/>
                <a:gd name="f189" fmla="?: f69 f38 f181"/>
                <a:gd name="f190" fmla="?: f70 f7 f182"/>
                <a:gd name="f191" fmla="?: f71 f7 f183"/>
                <a:gd name="f192" fmla="*/ f190 f32 1"/>
                <a:gd name="f193" fmla="*/ f191 f32 1"/>
                <a:gd name="f194" fmla="*/ f188 f32 1"/>
                <a:gd name="f195" fmla="*/ f189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1">
                  <a:pos x="f184" y="f185"/>
                </a:cxn>
                <a:cxn ang="f31">
                  <a:pos x="f74" y="f75"/>
                </a:cxn>
                <a:cxn ang="f31">
                  <a:pos x="f186" y="f187"/>
                </a:cxn>
              </a:cxnLst>
              <a:rect l="f192" t="f193" r="f194" b="f195"/>
              <a:pathLst>
                <a:path stroke="0">
                  <a:moveTo>
                    <a:pt x="f184" y="f185"/>
                  </a:moveTo>
                  <a:arcTo wR="f66" hR="f67" stAng="f39" swAng="f63"/>
                  <a:lnTo>
                    <a:pt x="f74" y="f75"/>
                  </a:lnTo>
                  <a:close/>
                </a:path>
                <a:path fill="none">
                  <a:moveTo>
                    <a:pt x="f184" y="f185"/>
                  </a:moveTo>
                  <a:arcTo wR="f66" hR="f67" stAng="f39" swAng="f63"/>
                </a:path>
              </a:pathLst>
            </a:custGeom>
            <a:noFill/>
            <a:ln w="38103">
              <a:solidFill>
                <a:srgbClr val="C82C2C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3047878" y="5286338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1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04251" y="6203993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>
                <a:effectLst>
                  <a:outerShdw dist="38096" dir="2700000">
                    <a:srgbClr val="000000"/>
                  </a:outerShdw>
                </a:effectLst>
              </a:rPr>
              <a:t>Kužel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589864" y="692694"/>
            <a:ext cx="4899227" cy="456187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6781729" y="2303291"/>
            <a:ext cx="1475997" cy="523219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Podstava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6781729" y="2826510"/>
            <a:ext cx="2187281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kruh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6133731" y="954304"/>
            <a:ext cx="2123995" cy="523219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Vrchol kužele</a:t>
            </a:r>
          </a:p>
        </p:txBody>
      </p:sp>
      <p:cxnSp>
        <p:nvCxnSpPr>
          <p:cNvPr id="7" name="Přímá spojnice se šipkou 9"/>
          <p:cNvCxnSpPr>
            <a:stCxn id="6" idx="1"/>
          </p:cNvCxnSpPr>
          <p:nvPr/>
        </p:nvCxnSpPr>
        <p:spPr>
          <a:xfrm flipH="1" flipV="1">
            <a:off x="5039477" y="1124739"/>
            <a:ext cx="1094254" cy="91175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sp>
        <p:nvSpPr>
          <p:cNvPr id="8" name="TextovéPole 10"/>
          <p:cNvSpPr txBox="1"/>
          <p:nvPr/>
        </p:nvSpPr>
        <p:spPr>
          <a:xfrm>
            <a:off x="557564" y="1520089"/>
            <a:ext cx="2123995" cy="523219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Strana kužele</a:t>
            </a:r>
          </a:p>
        </p:txBody>
      </p:sp>
      <p:cxnSp>
        <p:nvCxnSpPr>
          <p:cNvPr id="9" name="Přímá spojnice se šipkou 12"/>
          <p:cNvCxnSpPr>
            <a:stCxn id="8" idx="3"/>
          </p:cNvCxnSpPr>
          <p:nvPr/>
        </p:nvCxnSpPr>
        <p:spPr>
          <a:xfrm>
            <a:off x="2681560" y="1781699"/>
            <a:ext cx="1674413" cy="639193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cxnSp>
        <p:nvCxnSpPr>
          <p:cNvPr id="10" name="Přímá spojnice se šipkou 15"/>
          <p:cNvCxnSpPr>
            <a:stCxn id="8" idx="3"/>
          </p:cNvCxnSpPr>
          <p:nvPr/>
        </p:nvCxnSpPr>
        <p:spPr>
          <a:xfrm>
            <a:off x="2681560" y="1781699"/>
            <a:ext cx="1836142" cy="1244873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sp>
        <p:nvSpPr>
          <p:cNvPr id="11" name="TextovéPole 18"/>
          <p:cNvSpPr txBox="1"/>
          <p:nvPr/>
        </p:nvSpPr>
        <p:spPr>
          <a:xfrm>
            <a:off x="624270" y="3714649"/>
            <a:ext cx="2015995" cy="523219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Výška kužele</a:t>
            </a:r>
          </a:p>
        </p:txBody>
      </p:sp>
      <p:cxnSp>
        <p:nvCxnSpPr>
          <p:cNvPr id="12" name="Přímá spojnice se šipkou 20"/>
          <p:cNvCxnSpPr>
            <a:stCxn id="11" idx="3"/>
          </p:cNvCxnSpPr>
          <p:nvPr/>
        </p:nvCxnSpPr>
        <p:spPr>
          <a:xfrm flipV="1">
            <a:off x="2640265" y="3446785"/>
            <a:ext cx="2411913" cy="529474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sp>
        <p:nvSpPr>
          <p:cNvPr id="13" name="TextovéPole 21"/>
          <p:cNvSpPr txBox="1"/>
          <p:nvPr/>
        </p:nvSpPr>
        <p:spPr>
          <a:xfrm>
            <a:off x="611559" y="4237869"/>
            <a:ext cx="2376260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</a:t>
            </a: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vzdálenost vrcholu od středu podstavy</a:t>
            </a:r>
          </a:p>
        </p:txBody>
      </p:sp>
      <p:cxnSp>
        <p:nvCxnSpPr>
          <p:cNvPr id="14" name="Přímá spojnice se šipkou 23"/>
          <p:cNvCxnSpPr>
            <a:stCxn id="4" idx="1"/>
          </p:cNvCxnSpPr>
          <p:nvPr/>
        </p:nvCxnSpPr>
        <p:spPr>
          <a:xfrm flipH="1">
            <a:off x="5436098" y="2564901"/>
            <a:ext cx="1345631" cy="1763768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cxnSp>
        <p:nvCxnSpPr>
          <p:cNvPr id="15" name="Přímá spojnice 28"/>
          <p:cNvCxnSpPr/>
          <p:nvPr/>
        </p:nvCxnSpPr>
        <p:spPr>
          <a:xfrm>
            <a:off x="3304266" y="4562956"/>
            <a:ext cx="3514021" cy="0"/>
          </a:xfrm>
          <a:prstGeom prst="straightConnector1">
            <a:avLst/>
          </a:prstGeom>
          <a:noFill/>
          <a:ln w="28575">
            <a:solidFill>
              <a:srgbClr val="FFC000"/>
            </a:solidFill>
            <a:prstDash val="solid"/>
          </a:ln>
        </p:spPr>
      </p:cxnSp>
      <p:sp>
        <p:nvSpPr>
          <p:cNvPr id="16" name="TextovéPole 1023"/>
          <p:cNvSpPr txBox="1"/>
          <p:nvPr/>
        </p:nvSpPr>
        <p:spPr>
          <a:xfrm>
            <a:off x="6115982" y="5254572"/>
            <a:ext cx="2257991" cy="523219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Průměr kužele</a:t>
            </a:r>
          </a:p>
        </p:txBody>
      </p:sp>
      <p:cxnSp>
        <p:nvCxnSpPr>
          <p:cNvPr id="17" name="Přímá spojnice se šipkou 1026"/>
          <p:cNvCxnSpPr>
            <a:stCxn id="16" idx="0"/>
          </p:cNvCxnSpPr>
          <p:nvPr/>
        </p:nvCxnSpPr>
        <p:spPr>
          <a:xfrm flipH="1" flipV="1">
            <a:off x="5940152" y="4562956"/>
            <a:ext cx="1304822" cy="691616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cxnSp>
        <p:nvCxnSpPr>
          <p:cNvPr id="18" name="Přímá spojnice 1032"/>
          <p:cNvCxnSpPr/>
          <p:nvPr/>
        </p:nvCxnSpPr>
        <p:spPr>
          <a:xfrm flipV="1">
            <a:off x="3995937" y="4555202"/>
            <a:ext cx="1043540" cy="313959"/>
          </a:xfrm>
          <a:prstGeom prst="straightConnector1">
            <a:avLst/>
          </a:prstGeom>
          <a:noFill/>
          <a:ln w="28575">
            <a:solidFill>
              <a:srgbClr val="00B050"/>
            </a:solidFill>
            <a:prstDash val="solid"/>
          </a:ln>
        </p:spPr>
      </p:cxnSp>
      <p:sp>
        <p:nvSpPr>
          <p:cNvPr id="19" name="TextovéPole 1036"/>
          <p:cNvSpPr txBox="1"/>
          <p:nvPr/>
        </p:nvSpPr>
        <p:spPr>
          <a:xfrm>
            <a:off x="2915820" y="5254572"/>
            <a:ext cx="2412004" cy="523219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Poloměr kužele</a:t>
            </a:r>
          </a:p>
        </p:txBody>
      </p:sp>
      <p:cxnSp>
        <p:nvCxnSpPr>
          <p:cNvPr id="20" name="Přímá spojnice se šipkou 1038"/>
          <p:cNvCxnSpPr>
            <a:stCxn id="19" idx="0"/>
          </p:cNvCxnSpPr>
          <p:nvPr/>
        </p:nvCxnSpPr>
        <p:spPr>
          <a:xfrm flipV="1">
            <a:off x="4121813" y="4712177"/>
            <a:ext cx="395889" cy="542395"/>
          </a:xfrm>
          <a:prstGeom prst="straightConnector1">
            <a:avLst/>
          </a:prstGeom>
          <a:noFill/>
          <a:ln w="28575">
            <a:solidFill>
              <a:srgbClr val="C82C2C"/>
            </a:solidFill>
            <a:prstDash val="solid"/>
            <a:tailEnd type="arrow"/>
          </a:ln>
        </p:spPr>
      </p:cxnSp>
      <p:sp>
        <p:nvSpPr>
          <p:cNvPr id="21" name="TextovéPole 1039"/>
          <p:cNvSpPr txBox="1"/>
          <p:nvPr/>
        </p:nvSpPr>
        <p:spPr>
          <a:xfrm>
            <a:off x="2915820" y="5765666"/>
            <a:ext cx="1944215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je poloměrem podstavy</a:t>
            </a:r>
          </a:p>
        </p:txBody>
      </p:sp>
      <p:sp>
        <p:nvSpPr>
          <p:cNvPr id="22" name="TextovéPole 1040"/>
          <p:cNvSpPr txBox="1"/>
          <p:nvPr/>
        </p:nvSpPr>
        <p:spPr>
          <a:xfrm>
            <a:off x="6115982" y="5777791"/>
            <a:ext cx="1741639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je průměrem podstavy</a:t>
            </a:r>
          </a:p>
        </p:txBody>
      </p:sp>
      <p:sp>
        <p:nvSpPr>
          <p:cNvPr id="23" name="TextovéPole 1043"/>
          <p:cNvSpPr txBox="1"/>
          <p:nvPr/>
        </p:nvSpPr>
        <p:spPr>
          <a:xfrm>
            <a:off x="557564" y="2043309"/>
            <a:ext cx="2304260" cy="13234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 úsečka spojující vrchol kužele s libovolným bodem podstavné kružnice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986802" y="4378293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8" grpId="0" animBg="1"/>
      <p:bldP spid="11" grpId="0" animBg="1"/>
      <p:bldP spid="13" grpId="0"/>
      <p:bldP spid="16" grpId="0" animBg="1"/>
      <p:bldP spid="19" grpId="0" animBg="1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Plášť kužele</a:t>
            </a:r>
          </a:p>
        </p:txBody>
      </p:sp>
      <p:grpSp>
        <p:nvGrpSpPr>
          <p:cNvPr id="3" name="Skupina 9"/>
          <p:cNvGrpSpPr/>
          <p:nvPr/>
        </p:nvGrpSpPr>
        <p:grpSpPr>
          <a:xfrm>
            <a:off x="323706" y="1243876"/>
            <a:ext cx="3453222" cy="3290120"/>
            <a:chOff x="323706" y="1243876"/>
            <a:chExt cx="3453222" cy="3290120"/>
          </a:xfrm>
        </p:grpSpPr>
        <p:grpSp>
          <p:nvGrpSpPr>
            <p:cNvPr id="4" name="Skupina 8"/>
            <p:cNvGrpSpPr/>
            <p:nvPr/>
          </p:nvGrpSpPr>
          <p:grpSpPr>
            <a:xfrm>
              <a:off x="323706" y="1243876"/>
              <a:ext cx="3453222" cy="3290120"/>
              <a:chOff x="323706" y="1243876"/>
              <a:chExt cx="3453222" cy="3290120"/>
            </a:xfrm>
          </p:grpSpPr>
          <p:pic>
            <p:nvPicPr>
              <p:cNvPr id="5" name="Picture 2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>
              <a:xfrm>
                <a:off x="323706" y="1243876"/>
                <a:ext cx="3453222" cy="3290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" name="Ovál 4"/>
              <p:cNvSpPr/>
              <p:nvPr/>
            </p:nvSpPr>
            <p:spPr>
              <a:xfrm>
                <a:off x="772311" y="3836008"/>
                <a:ext cx="2556004" cy="551264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+- 2700000 f2 0"/>
                  <a:gd name="f15" fmla="*/ f9 f1 1"/>
                  <a:gd name="f16" fmla="*/ f10 f1 1"/>
                  <a:gd name="f17" fmla="?: f11 f4 1"/>
                  <a:gd name="f18" fmla="?: f12 f5 1"/>
                  <a:gd name="f19" fmla="?: f13 f6 1"/>
                  <a:gd name="f20" fmla="+- f14 0 f2"/>
                  <a:gd name="f21" fmla="*/ f15 1 f3"/>
                  <a:gd name="f22" fmla="*/ f16 1 f3"/>
                  <a:gd name="f23" fmla="*/ f17 1 21600"/>
                  <a:gd name="f24" fmla="*/ f18 1 21600"/>
                  <a:gd name="f25" fmla="*/ 21600 f17 1"/>
                  <a:gd name="f26" fmla="*/ 21600 f18 1"/>
                  <a:gd name="f27" fmla="+- f20 f2 0"/>
                  <a:gd name="f28" fmla="+- f21 0 f2"/>
                  <a:gd name="f29" fmla="+- f22 0 f2"/>
                  <a:gd name="f30" fmla="min f24 f23"/>
                  <a:gd name="f31" fmla="*/ f25 1 f19"/>
                  <a:gd name="f32" fmla="*/ f26 1 f19"/>
                  <a:gd name="f33" fmla="*/ f27 f8 1"/>
                  <a:gd name="f34" fmla="val f31"/>
                  <a:gd name="f35" fmla="val f32"/>
                  <a:gd name="f36" fmla="*/ f33 1 f1"/>
                  <a:gd name="f37" fmla="*/ f7 f30 1"/>
                  <a:gd name="f38" fmla="+- f35 0 f7"/>
                  <a:gd name="f39" fmla="+- f34 0 f7"/>
                  <a:gd name="f40" fmla="+- 0 0 f36"/>
                  <a:gd name="f41" fmla="*/ f38 1 2"/>
                  <a:gd name="f42" fmla="*/ f39 1 2"/>
                  <a:gd name="f43" fmla="+- 0 0 f40"/>
                  <a:gd name="f44" fmla="+- f7 f41 0"/>
                  <a:gd name="f45" fmla="+- f7 f42 0"/>
                  <a:gd name="f46" fmla="*/ f43 f1 1"/>
                  <a:gd name="f47" fmla="*/ f42 f30 1"/>
                  <a:gd name="f48" fmla="*/ f41 f30 1"/>
                  <a:gd name="f49" fmla="*/ f46 1 f8"/>
                  <a:gd name="f50" fmla="*/ f44 f30 1"/>
                  <a:gd name="f51" fmla="+- f49 0 f2"/>
                  <a:gd name="f52" fmla="cos 1 f51"/>
                  <a:gd name="f53" fmla="sin 1 f51"/>
                  <a:gd name="f54" fmla="+- 0 0 f52"/>
                  <a:gd name="f55" fmla="+- 0 0 f53"/>
                  <a:gd name="f56" fmla="+- 0 0 f54"/>
                  <a:gd name="f57" fmla="+- 0 0 f55"/>
                  <a:gd name="f58" fmla="val f56"/>
                  <a:gd name="f59" fmla="val f57"/>
                  <a:gd name="f60" fmla="*/ f58 f42 1"/>
                  <a:gd name="f61" fmla="*/ f59 f41 1"/>
                  <a:gd name="f62" fmla="+- f45 0 f60"/>
                  <a:gd name="f63" fmla="+- f45 f60 0"/>
                  <a:gd name="f64" fmla="+- f44 0 f61"/>
                  <a:gd name="f65" fmla="+- f44 f61 0"/>
                  <a:gd name="f66" fmla="*/ f62 f30 1"/>
                  <a:gd name="f67" fmla="*/ f64 f30 1"/>
                  <a:gd name="f68" fmla="*/ f63 f30 1"/>
                  <a:gd name="f69" fmla="*/ f65 f30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8">
                    <a:pos x="f66" y="f67"/>
                  </a:cxn>
                  <a:cxn ang="f29">
                    <a:pos x="f66" y="f69"/>
                  </a:cxn>
                  <a:cxn ang="f29">
                    <a:pos x="f68" y="f69"/>
                  </a:cxn>
                  <a:cxn ang="f28">
                    <a:pos x="f68" y="f67"/>
                  </a:cxn>
                </a:cxnLst>
                <a:rect l="f66" t="f67" r="f68" b="f69"/>
                <a:pathLst>
                  <a:path>
                    <a:moveTo>
                      <a:pt x="f37" y="f50"/>
                    </a:moveTo>
                    <a:arcTo wR="f47" hR="f48" stAng="f1" swAng="f0"/>
                    <a:close/>
                  </a:path>
                </a:pathLst>
              </a:custGeom>
              <a:noFill/>
              <a:ln w="25402">
                <a:solidFill>
                  <a:srgbClr val="932121"/>
                </a:solidFill>
                <a:custDash>
                  <a:ds d="299961" sp="299961"/>
                </a:custDash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</p:grpSp>
        <p:sp>
          <p:nvSpPr>
            <p:cNvPr id="7" name="Oblouk 6"/>
            <p:cNvSpPr/>
            <p:nvPr/>
          </p:nvSpPr>
          <p:spPr>
            <a:xfrm>
              <a:off x="772311" y="3853336"/>
              <a:ext cx="2556004" cy="539998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1"/>
                <a:gd name="f10" fmla="val 269"/>
                <a:gd name="f11" fmla="val 89"/>
                <a:gd name="f12" fmla="+- 0 0 -359"/>
                <a:gd name="f13" fmla="abs f4"/>
                <a:gd name="f14" fmla="abs f5"/>
                <a:gd name="f15" fmla="abs f6"/>
                <a:gd name="f16" fmla="+- 0 0 f10"/>
                <a:gd name="f17" fmla="+- 0 0 f11"/>
                <a:gd name="f18" fmla="*/ f12 f0 1"/>
                <a:gd name="f19" fmla="?: f13 f4 1"/>
                <a:gd name="f20" fmla="?: f14 f5 1"/>
                <a:gd name="f21" fmla="?: f15 f6 1"/>
                <a:gd name="f22" fmla="*/ f16 f0 1"/>
                <a:gd name="f23" fmla="*/ f17 f0 1"/>
                <a:gd name="f24" fmla="*/ f18 1 f3"/>
                <a:gd name="f25" fmla="*/ f19 1 21600"/>
                <a:gd name="f26" fmla="*/ f20 1 21600"/>
                <a:gd name="f27" fmla="*/ 21600 f19 1"/>
                <a:gd name="f28" fmla="*/ 21600 f20 1"/>
                <a:gd name="f29" fmla="*/ f22 1 f3"/>
                <a:gd name="f30" fmla="*/ f23 1 f3"/>
                <a:gd name="f31" fmla="+- f24 0 f1"/>
                <a:gd name="f32" fmla="min f26 f25"/>
                <a:gd name="f33" fmla="*/ f27 1 f21"/>
                <a:gd name="f34" fmla="*/ f28 1 f21"/>
                <a:gd name="f35" fmla="+- f29 0 f1"/>
                <a:gd name="f36" fmla="+- f30 0 f1"/>
                <a:gd name="f37" fmla="val f33"/>
                <a:gd name="f38" fmla="val f34"/>
                <a:gd name="f39" fmla="+- 0 0 f35"/>
                <a:gd name="f40" fmla="+- 0 0 f36"/>
                <a:gd name="f41" fmla="+- f38 0 f7"/>
                <a:gd name="f42" fmla="+- f37 0 f7"/>
                <a:gd name="f43" fmla="+- f40 0 f39"/>
                <a:gd name="f44" fmla="+- f39 f1 0"/>
                <a:gd name="f45" fmla="+- f40 f1 0"/>
                <a:gd name="f46" fmla="+- 21600000 0 f39"/>
                <a:gd name="f47" fmla="+- f1 0 f39"/>
                <a:gd name="f48" fmla="+- 27000000 0 f39"/>
                <a:gd name="f49" fmla="+- f0 0 f39"/>
                <a:gd name="f50" fmla="+- 32400000 0 f39"/>
                <a:gd name="f51" fmla="+- f2 0 f39"/>
                <a:gd name="f52" fmla="+- 37800000 0 f39"/>
                <a:gd name="f53" fmla="*/ f41 1 2"/>
                <a:gd name="f54" fmla="*/ f42 1 2"/>
                <a:gd name="f55" fmla="+- f43 21600000 0"/>
                <a:gd name="f56" fmla="?: f47 f47 f48"/>
                <a:gd name="f57" fmla="?: f49 f49 f50"/>
                <a:gd name="f58" fmla="?: f51 f51 f52"/>
                <a:gd name="f59" fmla="*/ f44 f8 1"/>
                <a:gd name="f60" fmla="*/ f45 f8 1"/>
                <a:gd name="f61" fmla="+- f7 f53 0"/>
                <a:gd name="f62" fmla="+- f7 f54 0"/>
                <a:gd name="f63" fmla="?: f43 f43 f55"/>
                <a:gd name="f64" fmla="*/ f59 1 f0"/>
                <a:gd name="f65" fmla="*/ f60 1 f0"/>
                <a:gd name="f66" fmla="*/ f54 f32 1"/>
                <a:gd name="f67" fmla="*/ f53 f32 1"/>
                <a:gd name="f68" fmla="+- f63 0 f46"/>
                <a:gd name="f69" fmla="+- f63 0 f56"/>
                <a:gd name="f70" fmla="+- f63 0 f57"/>
                <a:gd name="f71" fmla="+- f63 0 f58"/>
                <a:gd name="f72" fmla="+- 0 0 f64"/>
                <a:gd name="f73" fmla="+- 0 0 f65"/>
                <a:gd name="f74" fmla="*/ f62 f32 1"/>
                <a:gd name="f75" fmla="*/ f61 f32 1"/>
                <a:gd name="f76" fmla="+- 0 0 f72"/>
                <a:gd name="f77" fmla="+- 0 0 f73"/>
                <a:gd name="f78" fmla="*/ f76 f0 1"/>
                <a:gd name="f79" fmla="*/ f77 f0 1"/>
                <a:gd name="f80" fmla="*/ f78 1 f8"/>
                <a:gd name="f81" fmla="*/ f79 1 f8"/>
                <a:gd name="f82" fmla="+- f80 0 f1"/>
                <a:gd name="f83" fmla="+- f81 0 f1"/>
                <a:gd name="f84" fmla="sin 1 f82"/>
                <a:gd name="f85" fmla="cos 1 f82"/>
                <a:gd name="f86" fmla="sin 1 f83"/>
                <a:gd name="f87" fmla="cos 1 f83"/>
                <a:gd name="f88" fmla="+- 0 0 f84"/>
                <a:gd name="f89" fmla="+- 0 0 f85"/>
                <a:gd name="f90" fmla="+- 0 0 f86"/>
                <a:gd name="f91" fmla="+- 0 0 f87"/>
                <a:gd name="f92" fmla="+- 0 0 f88"/>
                <a:gd name="f93" fmla="+- 0 0 f89"/>
                <a:gd name="f94" fmla="+- 0 0 f90"/>
                <a:gd name="f95" fmla="+- 0 0 f91"/>
                <a:gd name="f96" fmla="val f92"/>
                <a:gd name="f97" fmla="val f93"/>
                <a:gd name="f98" fmla="val f94"/>
                <a:gd name="f99" fmla="val f95"/>
                <a:gd name="f100" fmla="*/ f96 f54 1"/>
                <a:gd name="f101" fmla="*/ f97 f53 1"/>
                <a:gd name="f102" fmla="*/ f98 f54 1"/>
                <a:gd name="f103" fmla="*/ f99 f53 1"/>
                <a:gd name="f104" fmla="+- 0 0 f101"/>
                <a:gd name="f105" fmla="+- 0 0 f100"/>
                <a:gd name="f106" fmla="+- 0 0 f103"/>
                <a:gd name="f107" fmla="+- 0 0 f102"/>
                <a:gd name="f108" fmla="+- 0 0 f104"/>
                <a:gd name="f109" fmla="+- 0 0 f105"/>
                <a:gd name="f110" fmla="+- 0 0 f106"/>
                <a:gd name="f111" fmla="+- 0 0 f107"/>
                <a:gd name="f112" fmla="at2 f108 f109"/>
                <a:gd name="f113" fmla="at2 f110 f111"/>
                <a:gd name="f114" fmla="+- f112 f1 0"/>
                <a:gd name="f115" fmla="+- f113 f1 0"/>
                <a:gd name="f116" fmla="*/ f114 f8 1"/>
                <a:gd name="f117" fmla="*/ f115 f8 1"/>
                <a:gd name="f118" fmla="*/ f116 1 f0"/>
                <a:gd name="f119" fmla="*/ f117 1 f0"/>
                <a:gd name="f120" fmla="+- 0 0 f118"/>
                <a:gd name="f121" fmla="+- 0 0 f119"/>
                <a:gd name="f122" fmla="val f120"/>
                <a:gd name="f123" fmla="val f121"/>
                <a:gd name="f124" fmla="+- 0 0 f122"/>
                <a:gd name="f125" fmla="+- 0 0 f123"/>
                <a:gd name="f126" fmla="*/ f124 f0 1"/>
                <a:gd name="f127" fmla="*/ f125 f0 1"/>
                <a:gd name="f128" fmla="*/ f126 1 f8"/>
                <a:gd name="f129" fmla="*/ f127 1 f8"/>
                <a:gd name="f130" fmla="+- f128 0 f1"/>
                <a:gd name="f131" fmla="+- f129 0 f1"/>
                <a:gd name="f132" fmla="+- f130 f1 0"/>
                <a:gd name="f133" fmla="+- f131 f1 0"/>
                <a:gd name="f134" fmla="*/ f132 f8 1"/>
                <a:gd name="f135" fmla="*/ f133 f8 1"/>
                <a:gd name="f136" fmla="*/ f134 1 f0"/>
                <a:gd name="f137" fmla="*/ f135 1 f0"/>
                <a:gd name="f138" fmla="+- 0 0 f136"/>
                <a:gd name="f139" fmla="+- 0 0 f137"/>
                <a:gd name="f140" fmla="+- 0 0 f138"/>
                <a:gd name="f141" fmla="+- 0 0 f139"/>
                <a:gd name="f142" fmla="*/ f140 f0 1"/>
                <a:gd name="f143" fmla="*/ f141 f0 1"/>
                <a:gd name="f144" fmla="*/ f142 1 f8"/>
                <a:gd name="f145" fmla="*/ f143 1 f8"/>
                <a:gd name="f146" fmla="+- f144 0 f1"/>
                <a:gd name="f147" fmla="+- f145 0 f1"/>
                <a:gd name="f148" fmla="cos 1 f146"/>
                <a:gd name="f149" fmla="sin 1 f146"/>
                <a:gd name="f150" fmla="cos 1 f147"/>
                <a:gd name="f151" fmla="sin 1 f147"/>
                <a:gd name="f152" fmla="+- 0 0 f148"/>
                <a:gd name="f153" fmla="+- 0 0 f149"/>
                <a:gd name="f154" fmla="+- 0 0 f150"/>
                <a:gd name="f155" fmla="+- 0 0 f151"/>
                <a:gd name="f156" fmla="+- 0 0 f152"/>
                <a:gd name="f157" fmla="+- 0 0 f153"/>
                <a:gd name="f158" fmla="+- 0 0 f154"/>
                <a:gd name="f159" fmla="+- 0 0 f155"/>
                <a:gd name="f160" fmla="val f156"/>
                <a:gd name="f161" fmla="val f157"/>
                <a:gd name="f162" fmla="val f158"/>
                <a:gd name="f163" fmla="val f159"/>
                <a:gd name="f164" fmla="+- 0 0 f160"/>
                <a:gd name="f165" fmla="+- 0 0 f161"/>
                <a:gd name="f166" fmla="+- 0 0 f162"/>
                <a:gd name="f167" fmla="+- 0 0 f163"/>
                <a:gd name="f168" fmla="*/ f9 f164 1"/>
                <a:gd name="f169" fmla="*/ f9 f165 1"/>
                <a:gd name="f170" fmla="*/ f9 f166 1"/>
                <a:gd name="f171" fmla="*/ f9 f167 1"/>
                <a:gd name="f172" fmla="*/ f168 f54 1"/>
                <a:gd name="f173" fmla="*/ f169 f53 1"/>
                <a:gd name="f174" fmla="*/ f170 f54 1"/>
                <a:gd name="f175" fmla="*/ f171 f53 1"/>
                <a:gd name="f176" fmla="+- f62 f172 0"/>
                <a:gd name="f177" fmla="+- f61 f173 0"/>
                <a:gd name="f178" fmla="+- f62 f174 0"/>
                <a:gd name="f179" fmla="+- f61 f175 0"/>
                <a:gd name="f180" fmla="max f176 f178"/>
                <a:gd name="f181" fmla="max f177 f179"/>
                <a:gd name="f182" fmla="min f176 f178"/>
                <a:gd name="f183" fmla="min f177 f179"/>
                <a:gd name="f184" fmla="*/ f176 f32 1"/>
                <a:gd name="f185" fmla="*/ f177 f32 1"/>
                <a:gd name="f186" fmla="*/ f178 f32 1"/>
                <a:gd name="f187" fmla="*/ f179 f32 1"/>
                <a:gd name="f188" fmla="?: f68 f37 f180"/>
                <a:gd name="f189" fmla="?: f69 f38 f181"/>
                <a:gd name="f190" fmla="?: f70 f7 f182"/>
                <a:gd name="f191" fmla="?: f71 f7 f183"/>
                <a:gd name="f192" fmla="*/ f190 f32 1"/>
                <a:gd name="f193" fmla="*/ f191 f32 1"/>
                <a:gd name="f194" fmla="*/ f188 f32 1"/>
                <a:gd name="f195" fmla="*/ f189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1">
                  <a:pos x="f184" y="f185"/>
                </a:cxn>
                <a:cxn ang="f31">
                  <a:pos x="f74" y="f75"/>
                </a:cxn>
                <a:cxn ang="f31">
                  <a:pos x="f186" y="f187"/>
                </a:cxn>
              </a:cxnLst>
              <a:rect l="f192" t="f193" r="f194" b="f195"/>
              <a:pathLst>
                <a:path stroke="0">
                  <a:moveTo>
                    <a:pt x="f184" y="f185"/>
                  </a:moveTo>
                  <a:arcTo wR="f66" hR="f67" stAng="f39" swAng="f63"/>
                  <a:lnTo>
                    <a:pt x="f74" y="f75"/>
                  </a:lnTo>
                  <a:close/>
                </a:path>
                <a:path fill="none">
                  <a:moveTo>
                    <a:pt x="f184" y="f185"/>
                  </a:moveTo>
                  <a:arcTo wR="f66" hR="f67" stAng="f39" swAng="f63"/>
                </a:path>
              </a:pathLst>
            </a:custGeom>
            <a:noFill/>
            <a:ln w="38103">
              <a:solidFill>
                <a:srgbClr val="C82C2C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cxnSp>
        <p:nvCxnSpPr>
          <p:cNvPr id="8" name="Přímá spojnice 11"/>
          <p:cNvCxnSpPr/>
          <p:nvPr/>
        </p:nvCxnSpPr>
        <p:spPr>
          <a:xfrm flipH="1">
            <a:off x="1187622" y="1556793"/>
            <a:ext cx="871058" cy="2766599"/>
          </a:xfrm>
          <a:prstGeom prst="straightConnector1">
            <a:avLst/>
          </a:prstGeom>
          <a:noFill/>
          <a:ln w="28575">
            <a:solidFill>
              <a:srgbClr val="00FF00"/>
            </a:solidFill>
            <a:prstDash val="solid"/>
          </a:ln>
        </p:spPr>
      </p:cxnSp>
      <p:cxnSp>
        <p:nvCxnSpPr>
          <p:cNvPr id="9" name="Přímá spojnice 16"/>
          <p:cNvCxnSpPr/>
          <p:nvPr/>
        </p:nvCxnSpPr>
        <p:spPr>
          <a:xfrm flipH="1">
            <a:off x="1663430" y="1556793"/>
            <a:ext cx="395250" cy="2809037"/>
          </a:xfrm>
          <a:prstGeom prst="straightConnector1">
            <a:avLst/>
          </a:prstGeom>
          <a:noFill/>
          <a:ln w="28575">
            <a:solidFill>
              <a:srgbClr val="00FF00"/>
            </a:solidFill>
            <a:prstDash val="solid"/>
          </a:ln>
        </p:spPr>
      </p:cxnSp>
      <p:cxnSp>
        <p:nvCxnSpPr>
          <p:cNvPr id="10" name="Přímá spojnice 18"/>
          <p:cNvCxnSpPr/>
          <p:nvPr/>
        </p:nvCxnSpPr>
        <p:spPr>
          <a:xfrm flipH="1">
            <a:off x="899595" y="1556793"/>
            <a:ext cx="1150544" cy="2664296"/>
          </a:xfrm>
          <a:prstGeom prst="straightConnector1">
            <a:avLst/>
          </a:prstGeom>
          <a:noFill/>
          <a:ln w="28575">
            <a:solidFill>
              <a:srgbClr val="00FF00"/>
            </a:solidFill>
            <a:prstDash val="solid"/>
          </a:ln>
        </p:spPr>
      </p:cxnSp>
      <p:cxnSp>
        <p:nvCxnSpPr>
          <p:cNvPr id="11" name="Přímá spojnice 20"/>
          <p:cNvCxnSpPr/>
          <p:nvPr/>
        </p:nvCxnSpPr>
        <p:spPr>
          <a:xfrm>
            <a:off x="2081686" y="1628802"/>
            <a:ext cx="1263189" cy="2494529"/>
          </a:xfrm>
          <a:prstGeom prst="straightConnector1">
            <a:avLst/>
          </a:prstGeom>
          <a:noFill/>
          <a:ln w="28575">
            <a:solidFill>
              <a:srgbClr val="00FF00"/>
            </a:solidFill>
            <a:prstDash val="solid"/>
          </a:ln>
        </p:spPr>
      </p:cxnSp>
      <p:sp>
        <p:nvSpPr>
          <p:cNvPr id="12" name="TextovéPole 29"/>
          <p:cNvSpPr txBox="1"/>
          <p:nvPr/>
        </p:nvSpPr>
        <p:spPr>
          <a:xfrm>
            <a:off x="2050139" y="1243876"/>
            <a:ext cx="1152125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</a:t>
            </a:r>
          </a:p>
        </p:txBody>
      </p:sp>
      <p:sp>
        <p:nvSpPr>
          <p:cNvPr id="13" name="TextovéPole 32"/>
          <p:cNvSpPr txBox="1"/>
          <p:nvPr/>
        </p:nvSpPr>
        <p:spPr>
          <a:xfrm>
            <a:off x="659511" y="4181167"/>
            <a:ext cx="86409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</a:p>
        </p:txBody>
      </p:sp>
      <p:sp>
        <p:nvSpPr>
          <p:cNvPr id="14" name="TextovéPole 33"/>
          <p:cNvSpPr txBox="1"/>
          <p:nvPr/>
        </p:nvSpPr>
        <p:spPr>
          <a:xfrm>
            <a:off x="959937" y="4293098"/>
            <a:ext cx="86409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</a:t>
            </a:r>
          </a:p>
        </p:txBody>
      </p:sp>
      <p:sp>
        <p:nvSpPr>
          <p:cNvPr id="15" name="TextovéPole 34"/>
          <p:cNvSpPr txBox="1"/>
          <p:nvPr/>
        </p:nvSpPr>
        <p:spPr>
          <a:xfrm>
            <a:off x="1523609" y="4393344"/>
            <a:ext cx="86409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</a:t>
            </a:r>
          </a:p>
        </p:txBody>
      </p:sp>
      <p:sp>
        <p:nvSpPr>
          <p:cNvPr id="16" name="TextovéPole 35"/>
          <p:cNvSpPr txBox="1"/>
          <p:nvPr/>
        </p:nvSpPr>
        <p:spPr>
          <a:xfrm>
            <a:off x="3344875" y="4095469"/>
            <a:ext cx="86409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</a:t>
            </a:r>
          </a:p>
        </p:txBody>
      </p:sp>
      <p:sp>
        <p:nvSpPr>
          <p:cNvPr id="17" name="TextovéPole 37"/>
          <p:cNvSpPr txBox="1"/>
          <p:nvPr/>
        </p:nvSpPr>
        <p:spPr>
          <a:xfrm>
            <a:off x="3995937" y="1556793"/>
            <a:ext cx="4104458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Strany kužele AV, BV, CV, DV, ….. tvoří </a:t>
            </a: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plášť kužele.</a:t>
            </a:r>
          </a:p>
        </p:txBody>
      </p:sp>
      <p:grpSp>
        <p:nvGrpSpPr>
          <p:cNvPr id="18" name="Skupina 52"/>
          <p:cNvGrpSpPr/>
          <p:nvPr/>
        </p:nvGrpSpPr>
        <p:grpSpPr>
          <a:xfrm>
            <a:off x="1510140" y="1628802"/>
            <a:ext cx="2492755" cy="3010999"/>
            <a:chOff x="1510140" y="1628802"/>
            <a:chExt cx="2492755" cy="3010999"/>
          </a:xfrm>
        </p:grpSpPr>
        <p:grpSp>
          <p:nvGrpSpPr>
            <p:cNvPr id="19" name="Skupina 48"/>
            <p:cNvGrpSpPr/>
            <p:nvPr/>
          </p:nvGrpSpPr>
          <p:grpSpPr>
            <a:xfrm>
              <a:off x="1510140" y="1628802"/>
              <a:ext cx="1818175" cy="3010999"/>
              <a:chOff x="1510140" y="1628802"/>
              <a:chExt cx="1818175" cy="3010999"/>
            </a:xfrm>
          </p:grpSpPr>
          <p:cxnSp>
            <p:nvCxnSpPr>
              <p:cNvPr id="20" name="Přímá spojnice 41"/>
              <p:cNvCxnSpPr/>
              <p:nvPr/>
            </p:nvCxnSpPr>
            <p:spPr>
              <a:xfrm>
                <a:off x="2050139" y="4095469"/>
                <a:ext cx="1278176" cy="16176"/>
              </a:xfrm>
              <a:prstGeom prst="straightConnector1">
                <a:avLst/>
              </a:prstGeom>
              <a:noFill/>
              <a:ln w="12701">
                <a:solidFill>
                  <a:srgbClr val="FFFF00"/>
                </a:solidFill>
                <a:prstDash val="solid"/>
              </a:ln>
            </p:spPr>
          </p:cxnSp>
          <p:cxnSp>
            <p:nvCxnSpPr>
              <p:cNvPr id="21" name="Přímá spojnice 45"/>
              <p:cNvCxnSpPr/>
              <p:nvPr/>
            </p:nvCxnSpPr>
            <p:spPr>
              <a:xfrm>
                <a:off x="2050139" y="1628802"/>
                <a:ext cx="0" cy="2466667"/>
              </a:xfrm>
              <a:prstGeom prst="straightConnector1">
                <a:avLst/>
              </a:prstGeom>
              <a:noFill/>
              <a:ln w="12701">
                <a:solidFill>
                  <a:srgbClr val="FFFF00"/>
                </a:solidFill>
                <a:prstDash val="solid"/>
              </a:ln>
            </p:spPr>
          </p:cxnSp>
          <p:sp>
            <p:nvSpPr>
              <p:cNvPr id="22" name="Oblouk 46"/>
              <p:cNvSpPr/>
              <p:nvPr/>
            </p:nvSpPr>
            <p:spPr>
              <a:xfrm>
                <a:off x="1510140" y="3559804"/>
                <a:ext cx="1079997" cy="1079997"/>
              </a:xfrm>
              <a:custGeom>
                <a:avLst/>
                <a:gdLst>
                  <a:gd name="f0" fmla="val 10800000"/>
                  <a:gd name="f1" fmla="val 5400000"/>
                  <a:gd name="f2" fmla="val 162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1"/>
                  <a:gd name="f10" fmla="val 270"/>
                  <a:gd name="f11" fmla="+- 0 0 -270"/>
                  <a:gd name="f12" fmla="+- 0 0 -225"/>
                  <a:gd name="f13" fmla="+- 0 0 -180"/>
                  <a:gd name="f14" fmla="abs f4"/>
                  <a:gd name="f15" fmla="abs f5"/>
                  <a:gd name="f16" fmla="abs f6"/>
                  <a:gd name="f17" fmla="+- 0 0 f3"/>
                  <a:gd name="f18" fmla="+- 0 0 f10"/>
                  <a:gd name="f19" fmla="*/ f11 f0 1"/>
                  <a:gd name="f20" fmla="*/ f12 f0 1"/>
                  <a:gd name="f21" fmla="*/ f13 f0 1"/>
                  <a:gd name="f22" fmla="?: f14 f4 1"/>
                  <a:gd name="f23" fmla="?: f15 f5 1"/>
                  <a:gd name="f24" fmla="?: f16 f6 1"/>
                  <a:gd name="f25" fmla="*/ f17 f0 1"/>
                  <a:gd name="f26" fmla="*/ f18 f0 1"/>
                  <a:gd name="f27" fmla="*/ f19 1 f3"/>
                  <a:gd name="f28" fmla="*/ f20 1 f3"/>
                  <a:gd name="f29" fmla="*/ f21 1 f3"/>
                  <a:gd name="f30" fmla="*/ f22 1 21600"/>
                  <a:gd name="f31" fmla="*/ f23 1 21600"/>
                  <a:gd name="f32" fmla="*/ 21600 f22 1"/>
                  <a:gd name="f33" fmla="*/ 21600 f23 1"/>
                  <a:gd name="f34" fmla="*/ f25 1 f3"/>
                  <a:gd name="f35" fmla="*/ f26 1 f3"/>
                  <a:gd name="f36" fmla="+- f27 0 f1"/>
                  <a:gd name="f37" fmla="+- f28 0 f1"/>
                  <a:gd name="f38" fmla="+- f29 0 f1"/>
                  <a:gd name="f39" fmla="min f31 f30"/>
                  <a:gd name="f40" fmla="*/ f32 1 f24"/>
                  <a:gd name="f41" fmla="*/ f33 1 f24"/>
                  <a:gd name="f42" fmla="+- f34 0 f1"/>
                  <a:gd name="f43" fmla="+- f35 0 f1"/>
                  <a:gd name="f44" fmla="val f40"/>
                  <a:gd name="f45" fmla="val f41"/>
                  <a:gd name="f46" fmla="+- 0 0 f42"/>
                  <a:gd name="f47" fmla="+- 0 0 f43"/>
                  <a:gd name="f48" fmla="+- f45 0 f7"/>
                  <a:gd name="f49" fmla="+- f44 0 f7"/>
                  <a:gd name="f50" fmla="+- f47 0 f46"/>
                  <a:gd name="f51" fmla="+- f46 f1 0"/>
                  <a:gd name="f52" fmla="+- f47 f1 0"/>
                  <a:gd name="f53" fmla="+- 21600000 0 f46"/>
                  <a:gd name="f54" fmla="+- f1 0 f46"/>
                  <a:gd name="f55" fmla="+- 27000000 0 f46"/>
                  <a:gd name="f56" fmla="+- f0 0 f46"/>
                  <a:gd name="f57" fmla="+- 32400000 0 f46"/>
                  <a:gd name="f58" fmla="+- f2 0 f46"/>
                  <a:gd name="f59" fmla="+- 37800000 0 f46"/>
                  <a:gd name="f60" fmla="*/ f48 1 2"/>
                  <a:gd name="f61" fmla="*/ f49 1 2"/>
                  <a:gd name="f62" fmla="+- f50 21600000 0"/>
                  <a:gd name="f63" fmla="?: f54 f54 f55"/>
                  <a:gd name="f64" fmla="?: f56 f56 f57"/>
                  <a:gd name="f65" fmla="?: f58 f58 f59"/>
                  <a:gd name="f66" fmla="*/ f51 f8 1"/>
                  <a:gd name="f67" fmla="*/ f52 f8 1"/>
                  <a:gd name="f68" fmla="+- f7 f60 0"/>
                  <a:gd name="f69" fmla="+- f7 f61 0"/>
                  <a:gd name="f70" fmla="?: f50 f50 f62"/>
                  <a:gd name="f71" fmla="*/ f66 1 f0"/>
                  <a:gd name="f72" fmla="*/ f67 1 f0"/>
                  <a:gd name="f73" fmla="*/ f61 f39 1"/>
                  <a:gd name="f74" fmla="*/ f60 f39 1"/>
                  <a:gd name="f75" fmla="+- f70 0 f53"/>
                  <a:gd name="f76" fmla="+- f70 0 f63"/>
                  <a:gd name="f77" fmla="+- f70 0 f64"/>
                  <a:gd name="f78" fmla="+- f70 0 f65"/>
                  <a:gd name="f79" fmla="+- 0 0 f71"/>
                  <a:gd name="f80" fmla="+- 0 0 f72"/>
                  <a:gd name="f81" fmla="*/ f69 f39 1"/>
                  <a:gd name="f82" fmla="*/ f68 f39 1"/>
                  <a:gd name="f83" fmla="+- 0 0 f79"/>
                  <a:gd name="f84" fmla="+- 0 0 f80"/>
                  <a:gd name="f85" fmla="*/ f83 f0 1"/>
                  <a:gd name="f86" fmla="*/ f84 f0 1"/>
                  <a:gd name="f87" fmla="*/ f85 1 f8"/>
                  <a:gd name="f88" fmla="*/ f86 1 f8"/>
                  <a:gd name="f89" fmla="+- f87 0 f1"/>
                  <a:gd name="f90" fmla="+- f88 0 f1"/>
                  <a:gd name="f91" fmla="sin 1 f89"/>
                  <a:gd name="f92" fmla="cos 1 f89"/>
                  <a:gd name="f93" fmla="sin 1 f90"/>
                  <a:gd name="f94" fmla="cos 1 f90"/>
                  <a:gd name="f95" fmla="+- 0 0 f91"/>
                  <a:gd name="f96" fmla="+- 0 0 f92"/>
                  <a:gd name="f97" fmla="+- 0 0 f93"/>
                  <a:gd name="f98" fmla="+- 0 0 f94"/>
                  <a:gd name="f99" fmla="+- 0 0 f95"/>
                  <a:gd name="f100" fmla="+- 0 0 f96"/>
                  <a:gd name="f101" fmla="+- 0 0 f97"/>
                  <a:gd name="f102" fmla="+- 0 0 f98"/>
                  <a:gd name="f103" fmla="val f99"/>
                  <a:gd name="f104" fmla="val f100"/>
                  <a:gd name="f105" fmla="val f101"/>
                  <a:gd name="f106" fmla="val f102"/>
                  <a:gd name="f107" fmla="*/ f103 f61 1"/>
                  <a:gd name="f108" fmla="*/ f104 f60 1"/>
                  <a:gd name="f109" fmla="*/ f105 f61 1"/>
                  <a:gd name="f110" fmla="*/ f106 f60 1"/>
                  <a:gd name="f111" fmla="+- 0 0 f108"/>
                  <a:gd name="f112" fmla="+- 0 0 f107"/>
                  <a:gd name="f113" fmla="+- 0 0 f110"/>
                  <a:gd name="f114" fmla="+- 0 0 f109"/>
                  <a:gd name="f115" fmla="+- 0 0 f111"/>
                  <a:gd name="f116" fmla="+- 0 0 f112"/>
                  <a:gd name="f117" fmla="+- 0 0 f113"/>
                  <a:gd name="f118" fmla="+- 0 0 f114"/>
                  <a:gd name="f119" fmla="at2 f115 f116"/>
                  <a:gd name="f120" fmla="at2 f117 f118"/>
                  <a:gd name="f121" fmla="+- f119 f1 0"/>
                  <a:gd name="f122" fmla="+- f120 f1 0"/>
                  <a:gd name="f123" fmla="*/ f121 f8 1"/>
                  <a:gd name="f124" fmla="*/ f122 f8 1"/>
                  <a:gd name="f125" fmla="*/ f123 1 f0"/>
                  <a:gd name="f126" fmla="*/ f124 1 f0"/>
                  <a:gd name="f127" fmla="+- 0 0 f125"/>
                  <a:gd name="f128" fmla="+- 0 0 f126"/>
                  <a:gd name="f129" fmla="val f127"/>
                  <a:gd name="f130" fmla="val f128"/>
                  <a:gd name="f131" fmla="+- 0 0 f129"/>
                  <a:gd name="f132" fmla="+- 0 0 f130"/>
                  <a:gd name="f133" fmla="*/ f131 f0 1"/>
                  <a:gd name="f134" fmla="*/ f132 f0 1"/>
                  <a:gd name="f135" fmla="*/ f133 1 f8"/>
                  <a:gd name="f136" fmla="*/ f134 1 f8"/>
                  <a:gd name="f137" fmla="+- f135 0 f1"/>
                  <a:gd name="f138" fmla="+- f136 0 f1"/>
                  <a:gd name="f139" fmla="+- f137 f1 0"/>
                  <a:gd name="f140" fmla="+- f138 f1 0"/>
                  <a:gd name="f141" fmla="*/ f139 f8 1"/>
                  <a:gd name="f142" fmla="*/ f140 f8 1"/>
                  <a:gd name="f143" fmla="*/ f141 1 f0"/>
                  <a:gd name="f144" fmla="*/ f142 1 f0"/>
                  <a:gd name="f145" fmla="+- 0 0 f143"/>
                  <a:gd name="f146" fmla="+- 0 0 f144"/>
                  <a:gd name="f147" fmla="+- 0 0 f145"/>
                  <a:gd name="f148" fmla="+- 0 0 f146"/>
                  <a:gd name="f149" fmla="*/ f147 f0 1"/>
                  <a:gd name="f150" fmla="*/ f148 f0 1"/>
                  <a:gd name="f151" fmla="*/ f149 1 f8"/>
                  <a:gd name="f152" fmla="*/ f150 1 f8"/>
                  <a:gd name="f153" fmla="+- f151 0 f1"/>
                  <a:gd name="f154" fmla="+- f152 0 f1"/>
                  <a:gd name="f155" fmla="cos 1 f153"/>
                  <a:gd name="f156" fmla="sin 1 f153"/>
                  <a:gd name="f157" fmla="cos 1 f154"/>
                  <a:gd name="f158" fmla="sin 1 f154"/>
                  <a:gd name="f159" fmla="+- 0 0 f155"/>
                  <a:gd name="f160" fmla="+- 0 0 f156"/>
                  <a:gd name="f161" fmla="+- 0 0 f157"/>
                  <a:gd name="f162" fmla="+- 0 0 f158"/>
                  <a:gd name="f163" fmla="+- 0 0 f159"/>
                  <a:gd name="f164" fmla="+- 0 0 f160"/>
                  <a:gd name="f165" fmla="+- 0 0 f161"/>
                  <a:gd name="f166" fmla="+- 0 0 f162"/>
                  <a:gd name="f167" fmla="val f163"/>
                  <a:gd name="f168" fmla="val f164"/>
                  <a:gd name="f169" fmla="val f165"/>
                  <a:gd name="f170" fmla="val f166"/>
                  <a:gd name="f171" fmla="+- 0 0 f167"/>
                  <a:gd name="f172" fmla="+- 0 0 f168"/>
                  <a:gd name="f173" fmla="+- 0 0 f169"/>
                  <a:gd name="f174" fmla="+- 0 0 f170"/>
                  <a:gd name="f175" fmla="*/ f9 f171 1"/>
                  <a:gd name="f176" fmla="*/ f9 f172 1"/>
                  <a:gd name="f177" fmla="*/ f9 f173 1"/>
                  <a:gd name="f178" fmla="*/ f9 f174 1"/>
                  <a:gd name="f179" fmla="*/ f175 f61 1"/>
                  <a:gd name="f180" fmla="*/ f176 f60 1"/>
                  <a:gd name="f181" fmla="*/ f177 f61 1"/>
                  <a:gd name="f182" fmla="*/ f178 f60 1"/>
                  <a:gd name="f183" fmla="+- f69 f179 0"/>
                  <a:gd name="f184" fmla="+- f68 f180 0"/>
                  <a:gd name="f185" fmla="+- f69 f181 0"/>
                  <a:gd name="f186" fmla="+- f68 f182 0"/>
                  <a:gd name="f187" fmla="max f183 f185"/>
                  <a:gd name="f188" fmla="max f184 f186"/>
                  <a:gd name="f189" fmla="min f183 f185"/>
                  <a:gd name="f190" fmla="min f184 f186"/>
                  <a:gd name="f191" fmla="*/ f183 f39 1"/>
                  <a:gd name="f192" fmla="*/ f184 f39 1"/>
                  <a:gd name="f193" fmla="*/ f185 f39 1"/>
                  <a:gd name="f194" fmla="*/ f186 f39 1"/>
                  <a:gd name="f195" fmla="?: f75 f44 f187"/>
                  <a:gd name="f196" fmla="?: f76 f45 f188"/>
                  <a:gd name="f197" fmla="?: f77 f7 f189"/>
                  <a:gd name="f198" fmla="?: f78 f7 f190"/>
                  <a:gd name="f199" fmla="*/ f197 f39 1"/>
                  <a:gd name="f200" fmla="*/ f198 f39 1"/>
                  <a:gd name="f201" fmla="*/ f195 f39 1"/>
                  <a:gd name="f202" fmla="*/ f196 f3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6">
                    <a:pos x="f191" y="f192"/>
                  </a:cxn>
                  <a:cxn ang="f37">
                    <a:pos x="f81" y="f82"/>
                  </a:cxn>
                  <a:cxn ang="f38">
                    <a:pos x="f193" y="f194"/>
                  </a:cxn>
                </a:cxnLst>
                <a:rect l="f199" t="f200" r="f201" b="f202"/>
                <a:pathLst>
                  <a:path stroke="0">
                    <a:moveTo>
                      <a:pt x="f191" y="f192"/>
                    </a:moveTo>
                    <a:arcTo wR="f73" hR="f74" stAng="f46" swAng="f70"/>
                    <a:lnTo>
                      <a:pt x="f81" y="f82"/>
                    </a:lnTo>
                    <a:close/>
                  </a:path>
                  <a:path fill="none">
                    <a:moveTo>
                      <a:pt x="f191" y="f192"/>
                    </a:moveTo>
                    <a:arcTo wR="f73" hR="f74" stAng="f46" swAng="f70"/>
                  </a:path>
                </a:pathLst>
              </a:custGeom>
              <a:noFill/>
              <a:ln w="12701">
                <a:solidFill>
                  <a:srgbClr val="FFFF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  <p:sp>
            <p:nvSpPr>
              <p:cNvPr id="23" name="TextovéPole 47"/>
              <p:cNvSpPr txBox="1"/>
              <p:nvPr/>
            </p:nvSpPr>
            <p:spPr>
              <a:xfrm>
                <a:off x="2081686" y="3588416"/>
                <a:ext cx="180017" cy="5232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800" b="1" i="0" u="none" strike="noStrike" kern="1200" cap="none" spc="0" baseline="0">
                    <a:solidFill>
                      <a:srgbClr val="FFFF00"/>
                    </a:solidFill>
                    <a:uFillTx/>
                    <a:latin typeface="Calibri"/>
                  </a:rPr>
                  <a:t>.</a:t>
                </a:r>
              </a:p>
            </p:txBody>
          </p:sp>
        </p:grpSp>
        <p:sp>
          <p:nvSpPr>
            <p:cNvPr id="24" name="TextovéPole 49"/>
            <p:cNvSpPr txBox="1"/>
            <p:nvPr/>
          </p:nvSpPr>
          <p:spPr>
            <a:xfrm>
              <a:off x="2577666" y="4021037"/>
              <a:ext cx="624599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1" u="none" strike="noStrike" kern="1200" cap="none" spc="0" baseline="0">
                  <a:solidFill>
                    <a:srgbClr val="FFFF00"/>
                  </a:solidFill>
                  <a:uFillTx/>
                  <a:latin typeface="Calibri"/>
                </a:rPr>
                <a:t>r</a:t>
              </a:r>
            </a:p>
          </p:txBody>
        </p:sp>
        <p:sp>
          <p:nvSpPr>
            <p:cNvPr id="25" name="TextovéPole 50"/>
            <p:cNvSpPr txBox="1"/>
            <p:nvPr/>
          </p:nvSpPr>
          <p:spPr>
            <a:xfrm>
              <a:off x="2058680" y="2826209"/>
              <a:ext cx="1944215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1" u="none" strike="noStrike" kern="1200" cap="none" spc="0" baseline="0">
                  <a:solidFill>
                    <a:srgbClr val="FFFF00"/>
                  </a:solidFill>
                  <a:uFillTx/>
                  <a:latin typeface="Calibri"/>
                </a:rPr>
                <a:t>v</a:t>
              </a:r>
            </a:p>
          </p:txBody>
        </p:sp>
        <p:sp>
          <p:nvSpPr>
            <p:cNvPr id="26" name="TextovéPole 51"/>
            <p:cNvSpPr txBox="1"/>
            <p:nvPr/>
          </p:nvSpPr>
          <p:spPr>
            <a:xfrm>
              <a:off x="1760768" y="3923288"/>
              <a:ext cx="360035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0" i="0" u="none" strike="noStrike" kern="1200" cap="none" spc="0" baseline="0">
                  <a:solidFill>
                    <a:srgbClr val="FFFF00"/>
                  </a:solidFill>
                  <a:uFillTx/>
                  <a:latin typeface="Calibri"/>
                </a:rPr>
                <a:t>S</a:t>
              </a:r>
            </a:p>
          </p:txBody>
        </p:sp>
      </p:grpSp>
      <p:sp>
        <p:nvSpPr>
          <p:cNvPr id="27" name="TextovéPole 53"/>
          <p:cNvSpPr txBox="1"/>
          <p:nvPr/>
        </p:nvSpPr>
        <p:spPr>
          <a:xfrm>
            <a:off x="3995937" y="2961311"/>
            <a:ext cx="4077611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Jsou to přepony pravoúhlých trojúhelníků s odvěsnami </a:t>
            </a:r>
            <a:r>
              <a:rPr lang="cs-CZ" sz="2400" b="1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 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 </a:t>
            </a:r>
            <a:r>
              <a:rPr lang="cs-CZ" sz="2400" b="1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854409" y="4464804"/>
            <a:ext cx="131358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Síť kužele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627784" y="1256998"/>
            <a:ext cx="5329013" cy="514851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063416" y="4941170"/>
            <a:ext cx="1944215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Podstava</a:t>
            </a:r>
          </a:p>
        </p:txBody>
      </p:sp>
      <p:cxnSp>
        <p:nvCxnSpPr>
          <p:cNvPr id="5" name="Přímá spojnice se šipkou 5"/>
          <p:cNvCxnSpPr/>
          <p:nvPr/>
        </p:nvCxnSpPr>
        <p:spPr>
          <a:xfrm flipV="1">
            <a:off x="3779910" y="5085179"/>
            <a:ext cx="936107" cy="148371"/>
          </a:xfrm>
          <a:prstGeom prst="straightConnector1">
            <a:avLst/>
          </a:prstGeom>
          <a:noFill/>
          <a:ln w="38103">
            <a:solidFill>
              <a:srgbClr val="C00000"/>
            </a:solidFill>
            <a:prstDash val="solid"/>
            <a:tailEnd type="arrow"/>
          </a:ln>
        </p:spPr>
      </p:cxnSp>
      <p:sp>
        <p:nvSpPr>
          <p:cNvPr id="6" name="TextovéPole 7"/>
          <p:cNvSpPr txBox="1"/>
          <p:nvPr/>
        </p:nvSpPr>
        <p:spPr>
          <a:xfrm>
            <a:off x="5580107" y="3429000"/>
            <a:ext cx="1512170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Plášť</a:t>
            </a:r>
          </a:p>
        </p:txBody>
      </p:sp>
      <p:sp>
        <p:nvSpPr>
          <p:cNvPr id="7" name="TextovéPole 8"/>
          <p:cNvSpPr txBox="1"/>
          <p:nvPr/>
        </p:nvSpPr>
        <p:spPr>
          <a:xfrm>
            <a:off x="6732242" y="2540504"/>
            <a:ext cx="93610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31859C"/>
                </a:solidFill>
                <a:uFillTx/>
                <a:latin typeface="Calibri"/>
              </a:rPr>
              <a:t>s</a:t>
            </a:r>
          </a:p>
        </p:txBody>
      </p:sp>
      <p:sp>
        <p:nvSpPr>
          <p:cNvPr id="8" name="TextovéPole 10"/>
          <p:cNvSpPr txBox="1"/>
          <p:nvPr/>
        </p:nvSpPr>
        <p:spPr>
          <a:xfrm>
            <a:off x="7294132" y="4771887"/>
            <a:ext cx="93610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31859C"/>
                </a:solidFill>
                <a:uFillTx/>
                <a:latin typeface="Calibri"/>
              </a:rPr>
              <a:t>s</a:t>
            </a:r>
          </a:p>
        </p:txBody>
      </p:sp>
      <p:sp>
        <p:nvSpPr>
          <p:cNvPr id="9" name="TextovéPole 9"/>
          <p:cNvSpPr txBox="1"/>
          <p:nvPr/>
        </p:nvSpPr>
        <p:spPr>
          <a:xfrm>
            <a:off x="4829110" y="2420892"/>
            <a:ext cx="133214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31859C"/>
                </a:solidFill>
                <a:uFillTx/>
                <a:latin typeface="Calibri"/>
              </a:rPr>
              <a:t>2</a:t>
            </a:r>
            <a:r>
              <a:rPr lang="el-GR" sz="2400" b="1" i="0" u="none" strike="noStrike" kern="1200" cap="none" spc="0" baseline="0">
                <a:solidFill>
                  <a:srgbClr val="31859C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2400" b="1" i="0" u="none" strike="noStrike" kern="1200" cap="none" spc="0" baseline="0">
                <a:solidFill>
                  <a:srgbClr val="31859C"/>
                </a:solidFill>
                <a:uFillTx/>
                <a:latin typeface="Times New Roman"/>
                <a:cs typeface="Times New Roman"/>
              </a:rPr>
              <a:t>r</a:t>
            </a:r>
            <a:endParaRPr lang="cs-CZ" sz="2400" b="1" i="0" u="none" strike="noStrike" kern="1200" cap="none" spc="0" baseline="0">
              <a:solidFill>
                <a:srgbClr val="31859C"/>
              </a:solidFill>
              <a:uFillTx/>
              <a:latin typeface="Calibri"/>
            </a:endParaRPr>
          </a:p>
        </p:txBody>
      </p:sp>
      <p:sp>
        <p:nvSpPr>
          <p:cNvPr id="10" name="TextovéPole 11"/>
          <p:cNvSpPr txBox="1"/>
          <p:nvPr/>
        </p:nvSpPr>
        <p:spPr>
          <a:xfrm>
            <a:off x="514862" y="1898047"/>
            <a:ext cx="2016224" cy="1015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Poloměr pláště se rovná délce strany kužele.</a:t>
            </a:r>
          </a:p>
        </p:txBody>
      </p:sp>
      <p:sp>
        <p:nvSpPr>
          <p:cNvPr id="11" name="TextovéPole 12"/>
          <p:cNvSpPr txBox="1"/>
          <p:nvPr/>
        </p:nvSpPr>
        <p:spPr>
          <a:xfrm>
            <a:off x="442862" y="3415009"/>
            <a:ext cx="2160242" cy="13234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Délka oblouku kružnice pláště se rovná obvodu podstavy kužele.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67065" y="5949278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Povrch kužele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072539" y="2842887"/>
            <a:ext cx="5226920" cy="353643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22780" y="331524"/>
            <a:ext cx="2185681" cy="22916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3"/>
          <p:cNvSpPr txBox="1"/>
          <p:nvPr/>
        </p:nvSpPr>
        <p:spPr>
          <a:xfrm>
            <a:off x="4745086" y="5455127"/>
            <a:ext cx="1331997" cy="461662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Podstava</a:t>
            </a:r>
          </a:p>
        </p:txBody>
      </p:sp>
      <p:cxnSp>
        <p:nvCxnSpPr>
          <p:cNvPr id="6" name="Přímá spojnice se šipkou 5"/>
          <p:cNvCxnSpPr>
            <a:stCxn id="5" idx="3"/>
          </p:cNvCxnSpPr>
          <p:nvPr/>
        </p:nvCxnSpPr>
        <p:spPr>
          <a:xfrm flipV="1">
            <a:off x="6077084" y="5311109"/>
            <a:ext cx="522287" cy="374849"/>
          </a:xfrm>
          <a:prstGeom prst="straightConnector1">
            <a:avLst/>
          </a:prstGeom>
          <a:noFill/>
          <a:ln w="28575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7" name="TextovéPole 6"/>
          <p:cNvSpPr txBox="1"/>
          <p:nvPr/>
        </p:nvSpPr>
        <p:spPr>
          <a:xfrm>
            <a:off x="7556437" y="4149080"/>
            <a:ext cx="791998" cy="461662"/>
          </a:xfrm>
          <a:prstGeom prst="rect">
            <a:avLst/>
          </a:prstGeom>
          <a:noFill/>
          <a:ln w="2857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Plášť</a:t>
            </a:r>
          </a:p>
        </p:txBody>
      </p:sp>
      <p:cxnSp>
        <p:nvCxnSpPr>
          <p:cNvPr id="8" name="Přímá spojnice se šipkou 8"/>
          <p:cNvCxnSpPr>
            <a:stCxn id="7" idx="1"/>
          </p:cNvCxnSpPr>
          <p:nvPr/>
        </p:nvCxnSpPr>
        <p:spPr>
          <a:xfrm flipH="1" flipV="1">
            <a:off x="6644066" y="4149080"/>
            <a:ext cx="912371" cy="230831"/>
          </a:xfrm>
          <a:prstGeom prst="straightConnector1">
            <a:avLst/>
          </a:prstGeom>
          <a:noFill/>
          <a:ln w="28575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9" name="TextovéPole 9"/>
          <p:cNvSpPr txBox="1"/>
          <p:nvPr/>
        </p:nvSpPr>
        <p:spPr>
          <a:xfrm>
            <a:off x="5320857" y="3972107"/>
            <a:ext cx="82823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cs-CZ" sz="3200" b="1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pl</a:t>
            </a:r>
            <a:endParaRPr lang="cs-CZ" sz="3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TextovéPole 12"/>
          <p:cNvSpPr txBox="1"/>
          <p:nvPr/>
        </p:nvSpPr>
        <p:spPr>
          <a:xfrm>
            <a:off x="6601410" y="5350529"/>
            <a:ext cx="54965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cs-CZ" sz="3200" b="1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p</a:t>
            </a:r>
            <a:endParaRPr lang="cs-CZ" sz="3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8742" y="2944047"/>
            <a:ext cx="88232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</a:t>
            </a:r>
          </a:p>
        </p:txBody>
      </p:sp>
      <p:sp>
        <p:nvSpPr>
          <p:cNvPr id="12" name="TextovéPole 14"/>
          <p:cNvSpPr txBox="1"/>
          <p:nvPr/>
        </p:nvSpPr>
        <p:spPr>
          <a:xfrm>
            <a:off x="4493709" y="3569140"/>
            <a:ext cx="882322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</a:t>
            </a:r>
          </a:p>
        </p:txBody>
      </p:sp>
      <p:cxnSp>
        <p:nvCxnSpPr>
          <p:cNvPr id="13" name="Přímá spojnice 15"/>
          <p:cNvCxnSpPr/>
          <p:nvPr/>
        </p:nvCxnSpPr>
        <p:spPr>
          <a:xfrm>
            <a:off x="6814465" y="5435577"/>
            <a:ext cx="523137" cy="0"/>
          </a:xfrm>
          <a:prstGeom prst="straightConnector1">
            <a:avLst/>
          </a:prstGeom>
          <a:noFill/>
          <a:ln w="19046">
            <a:solidFill>
              <a:srgbClr val="215968"/>
            </a:solidFill>
            <a:prstDash val="solid"/>
          </a:ln>
        </p:spPr>
      </p:cxnSp>
      <p:sp>
        <p:nvSpPr>
          <p:cNvPr id="14" name="TextovéPole 17"/>
          <p:cNvSpPr txBox="1"/>
          <p:nvPr/>
        </p:nvSpPr>
        <p:spPr>
          <a:xfrm>
            <a:off x="6996714" y="5022396"/>
            <a:ext cx="69634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r</a:t>
            </a:r>
          </a:p>
        </p:txBody>
      </p:sp>
      <p:sp>
        <p:nvSpPr>
          <p:cNvPr id="15" name="TextovéPole 18"/>
          <p:cNvSpPr txBox="1"/>
          <p:nvPr/>
        </p:nvSpPr>
        <p:spPr>
          <a:xfrm>
            <a:off x="5159209" y="4857932"/>
            <a:ext cx="989883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el-GR" sz="24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24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r</a:t>
            </a:r>
            <a:endParaRPr lang="cs-CZ" sz="2400" b="1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6" name="TextovéPole 19"/>
          <p:cNvSpPr txBox="1"/>
          <p:nvPr/>
        </p:nvSpPr>
        <p:spPr>
          <a:xfrm>
            <a:off x="539550" y="1612846"/>
            <a:ext cx="2340004" cy="707882"/>
          </a:xfrm>
          <a:prstGeom prst="rect">
            <a:avLst/>
          </a:prstGeom>
          <a:noFill/>
          <a:ln w="28575">
            <a:solidFill>
              <a:srgbClr val="C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S</a:t>
            </a:r>
            <a:r>
              <a:rPr lang="cs-CZ" sz="4000" b="1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p</a:t>
            </a: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S</a:t>
            </a:r>
            <a:r>
              <a:rPr lang="cs-CZ" sz="4000" b="1" i="0" u="none" strike="noStrike" kern="1200" cap="none" spc="0" baseline="-25000">
                <a:solidFill>
                  <a:srgbClr val="000000"/>
                </a:solidFill>
                <a:uFillTx/>
                <a:latin typeface="Calibri"/>
              </a:rPr>
              <a:t>pl</a:t>
            </a:r>
            <a:endParaRPr lang="cs-CZ" sz="40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TextovéPole 20"/>
          <p:cNvSpPr txBox="1"/>
          <p:nvPr/>
        </p:nvSpPr>
        <p:spPr>
          <a:xfrm>
            <a:off x="528998" y="2623175"/>
            <a:ext cx="2376004" cy="584777"/>
          </a:xfrm>
          <a:prstGeom prst="rect">
            <a:avLst/>
          </a:prstGeom>
          <a:noFill/>
          <a:ln w="28575">
            <a:solidFill>
              <a:srgbClr val="C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 = </a:t>
            </a:r>
            <a:r>
              <a:rPr lang="el-GR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r</a:t>
            </a:r>
            <a:r>
              <a:rPr lang="cs-CZ" sz="3200" b="1" i="0" u="none" strike="noStrike" kern="1200" cap="none" spc="0" baseline="3000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2</a:t>
            </a:r>
            <a:r>
              <a:rPr lang="cs-CZ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 + </a:t>
            </a:r>
            <a:r>
              <a:rPr lang="el-GR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rs</a:t>
            </a:r>
            <a:endParaRPr lang="cs-CZ" sz="3200" b="1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8" name="TextovéPole 23"/>
          <p:cNvSpPr txBox="1"/>
          <p:nvPr/>
        </p:nvSpPr>
        <p:spPr>
          <a:xfrm>
            <a:off x="539550" y="3446026"/>
            <a:ext cx="2376004" cy="584777"/>
          </a:xfrm>
          <a:prstGeom prst="rect">
            <a:avLst/>
          </a:prstGeom>
          <a:noFill/>
          <a:ln w="28575">
            <a:solidFill>
              <a:srgbClr val="C00000"/>
            </a:solidFill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 = </a:t>
            </a:r>
            <a:r>
              <a:rPr lang="el-GR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3200" b="1" i="0" u="none" strike="noStrike" kern="1200" cap="none" spc="0" baseline="0">
                <a:solidFill>
                  <a:srgbClr val="FF0000"/>
                </a:solidFill>
                <a:uFillTx/>
                <a:latin typeface="Times New Roman"/>
                <a:cs typeface="Times New Roman"/>
              </a:rPr>
              <a:t>r (r + s)</a:t>
            </a:r>
            <a:endParaRPr lang="cs-CZ" sz="3200" b="1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9" name="TextovéPole 24"/>
          <p:cNvSpPr txBox="1"/>
          <p:nvPr/>
        </p:nvSpPr>
        <p:spPr>
          <a:xfrm>
            <a:off x="346557" y="5356536"/>
            <a:ext cx="3168350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C00000"/>
                </a:solidFill>
                <a:uFillTx/>
                <a:latin typeface="Calibri"/>
              </a:rPr>
              <a:t>S</a:t>
            </a:r>
            <a:r>
              <a:rPr lang="cs-CZ" sz="2400" b="1" i="0" u="none" strike="noStrike" kern="1200" cap="none" spc="0" baseline="-25000">
                <a:solidFill>
                  <a:srgbClr val="C00000"/>
                </a:solidFill>
                <a:uFillTx/>
                <a:latin typeface="Calibri"/>
              </a:rPr>
              <a:t>p</a:t>
            </a: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… obsah </a:t>
            </a:r>
            <a:r>
              <a:rPr lang="cs-CZ" sz="2400" b="1" i="0" u="none" strike="noStrike" kern="1200" cap="none" spc="0" baseline="0">
                <a:solidFill>
                  <a:srgbClr val="C00000"/>
                </a:solidFill>
                <a:uFillTx/>
                <a:latin typeface="Calibri"/>
              </a:rPr>
              <a:t>p</a:t>
            </a: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odstavy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C00000"/>
                </a:solidFill>
                <a:uFillTx/>
                <a:latin typeface="Calibri"/>
              </a:rPr>
              <a:t>S</a:t>
            </a:r>
            <a:r>
              <a:rPr lang="cs-CZ" sz="2400" b="1" i="0" u="none" strike="noStrike" kern="1200" cap="none" spc="0" baseline="-25000">
                <a:solidFill>
                  <a:srgbClr val="C00000"/>
                </a:solidFill>
                <a:uFillTx/>
                <a:latin typeface="Calibri"/>
              </a:rPr>
              <a:t>pl</a:t>
            </a: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……… obsah </a:t>
            </a:r>
            <a:r>
              <a:rPr lang="cs-CZ" sz="2400" b="1" i="0" u="none" strike="noStrike" kern="1200" cap="none" spc="0" baseline="0">
                <a:solidFill>
                  <a:srgbClr val="C00000"/>
                </a:solidFill>
                <a:uFillTx/>
                <a:latin typeface="Calibri"/>
              </a:rPr>
              <a:t>pl</a:t>
            </a: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áště</a:t>
            </a:r>
          </a:p>
        </p:txBody>
      </p:sp>
      <p:sp>
        <p:nvSpPr>
          <p:cNvPr id="20" name="TextovéPole 21"/>
          <p:cNvSpPr txBox="1"/>
          <p:nvPr/>
        </p:nvSpPr>
        <p:spPr>
          <a:xfrm>
            <a:off x="346557" y="4358341"/>
            <a:ext cx="2725981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r…. poloměr kužele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……. strana kužele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559820" y="6002871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78789" y="2227076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6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  <p:bldP spid="9" grpId="0"/>
      <p:bldP spid="10" grpId="0"/>
      <p:bldP spid="11" grpId="0"/>
      <p:bldP spid="12" grpId="0"/>
      <p:bldP spid="14" grpId="0"/>
      <p:bldP spid="15" grpId="0"/>
      <p:bldP spid="16" grpId="0" animBg="1"/>
      <p:bldP spid="17" grpId="0" animBg="1"/>
      <p:bldP spid="18" grpId="0" animBg="1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Příklad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0" y="1196748"/>
            <a:ext cx="7848871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Vypočítej povrch kužele s poloměrem podstavy 3 cm a délkou strany 6 cm. Výsledek zaokrouhli na čtverečné centimetry.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95532" y="2036899"/>
            <a:ext cx="2845082" cy="264918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" name="Přímá spojnice 5"/>
          <p:cNvCxnSpPr/>
          <p:nvPr/>
        </p:nvCxnSpPr>
        <p:spPr>
          <a:xfrm>
            <a:off x="1818074" y="4287237"/>
            <a:ext cx="1025737" cy="0"/>
          </a:xfrm>
          <a:prstGeom prst="straightConnector1">
            <a:avLst/>
          </a:prstGeom>
          <a:noFill/>
          <a:ln w="28575">
            <a:solidFill>
              <a:srgbClr val="FF0000"/>
            </a:solidFill>
            <a:prstDash val="solid"/>
          </a:ln>
        </p:spPr>
      </p:cxnSp>
      <p:sp>
        <p:nvSpPr>
          <p:cNvPr id="6" name="TextovéPole 6"/>
          <p:cNvSpPr txBox="1"/>
          <p:nvPr/>
        </p:nvSpPr>
        <p:spPr>
          <a:xfrm>
            <a:off x="1852290" y="4198440"/>
            <a:ext cx="109863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r = 3 cm</a:t>
            </a:r>
          </a:p>
        </p:txBody>
      </p:sp>
      <p:cxnSp>
        <p:nvCxnSpPr>
          <p:cNvPr id="7" name="Přímá spojnice 8"/>
          <p:cNvCxnSpPr/>
          <p:nvPr/>
        </p:nvCxnSpPr>
        <p:spPr>
          <a:xfrm>
            <a:off x="1824776" y="2276874"/>
            <a:ext cx="1025728" cy="2010363"/>
          </a:xfrm>
          <a:prstGeom prst="straightConnector1">
            <a:avLst/>
          </a:prstGeom>
          <a:noFill/>
          <a:ln w="28575">
            <a:solidFill>
              <a:srgbClr val="FF0000"/>
            </a:solidFill>
            <a:prstDash val="solid"/>
          </a:ln>
        </p:spPr>
      </p:cxnSp>
      <p:sp>
        <p:nvSpPr>
          <p:cNvPr id="8" name="TextovéPole 10"/>
          <p:cNvSpPr txBox="1"/>
          <p:nvPr/>
        </p:nvSpPr>
        <p:spPr>
          <a:xfrm>
            <a:off x="2238826" y="2889037"/>
            <a:ext cx="122336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 = 6 cm</a:t>
            </a:r>
          </a:p>
        </p:txBody>
      </p:sp>
      <p:sp>
        <p:nvSpPr>
          <p:cNvPr id="9" name="TextovéPole 23"/>
          <p:cNvSpPr txBox="1"/>
          <p:nvPr/>
        </p:nvSpPr>
        <p:spPr>
          <a:xfrm>
            <a:off x="4139955" y="2276874"/>
            <a:ext cx="234000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</a:t>
            </a:r>
            <a:r>
              <a:rPr lang="el-GR" sz="3200" b="0" i="0" u="none" strike="noStrike" kern="1200" cap="none" spc="0" baseline="0">
                <a:solidFill>
                  <a:srgbClr val="000000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Times New Roman"/>
                <a:cs typeface="Times New Roman"/>
              </a:rPr>
              <a:t>r (r + s)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TextovéPole 23"/>
          <p:cNvSpPr txBox="1"/>
          <p:nvPr/>
        </p:nvSpPr>
        <p:spPr>
          <a:xfrm>
            <a:off x="4154219" y="3282055"/>
            <a:ext cx="2952332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cs typeface="Times New Roman"/>
              </a:rPr>
              <a:t>84,78 cm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  <a:cs typeface="Times New Roman"/>
              </a:rPr>
              <a:t>2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ovéPole 23"/>
          <p:cNvSpPr txBox="1"/>
          <p:nvPr/>
        </p:nvSpPr>
        <p:spPr>
          <a:xfrm>
            <a:off x="4153021" y="2781312"/>
            <a:ext cx="380379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</a:t>
            </a:r>
            <a:r>
              <a:rPr lang="cs-CZ" sz="3200" b="0" i="0" u="none" strike="noStrike" kern="0" cap="none" spc="0" baseline="0">
                <a:solidFill>
                  <a:srgbClr val="000000"/>
                </a:solidFill>
                <a:uFillTx/>
                <a:latin typeface="Calibri"/>
                <a:cs typeface="Times New Roman"/>
              </a:rPr>
              <a:t>3,14.3.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cs typeface="Times New Roman"/>
              </a:rPr>
              <a:t>(3 + 6)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23"/>
              <p:cNvSpPr txBox="1"/>
              <p:nvPr/>
            </p:nvSpPr>
            <p:spPr>
              <a:xfrm>
                <a:off x="4154219" y="3791056"/>
                <a:ext cx="2952332" cy="584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S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≐</m:t>
                    </m:r>
                  </m:oMath>
                </a14:m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 </a:t>
                </a:r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  <a:cs typeface="Times New Roman"/>
                  </a:rPr>
                  <a:t>85 cm</a:t>
                </a:r>
                <a:r>
                  <a:rPr lang="cs-CZ" sz="3200" b="0" i="0" u="none" strike="noStrike" kern="1200" cap="none" spc="0" baseline="30000">
                    <a:solidFill>
                      <a:srgbClr val="000000"/>
                    </a:solidFill>
                    <a:uFillTx/>
                    <a:latin typeface="Calibri"/>
                    <a:cs typeface="Times New Roman"/>
                  </a:rPr>
                  <a:t>2</a:t>
                </a:r>
                <a:endPara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 xmlns="">
          <p:sp>
            <p:nvSpPr>
              <p:cNvPr id="12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4219" y="3791056"/>
                <a:ext cx="2952332" cy="584777"/>
              </a:xfrm>
              <a:prstGeom prst="rect">
                <a:avLst/>
              </a:prstGeom>
              <a:blipFill rotWithShape="1">
                <a:blip r:embed="rId3"/>
                <a:stretch>
                  <a:fillRect l="-5155" t="-13542" b="-33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817427" y="4501417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Příklad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467541" y="1340766"/>
            <a:ext cx="7776862" cy="8309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Vypočítej povrch kužele s poloměrem podstavy 3 cm a výškou 4 cm.  Výsledek zaokrouhli na čtverečné centimetry.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71373" y="2171764"/>
            <a:ext cx="2845082" cy="264918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" name="Přímá spojnice 7"/>
          <p:cNvCxnSpPr/>
          <p:nvPr/>
        </p:nvCxnSpPr>
        <p:spPr>
          <a:xfrm>
            <a:off x="1882941" y="4432855"/>
            <a:ext cx="1032879" cy="0"/>
          </a:xfrm>
          <a:prstGeom prst="straightConnector1">
            <a:avLst/>
          </a:prstGeom>
          <a:noFill/>
          <a:ln w="28575">
            <a:solidFill>
              <a:srgbClr val="FF0000"/>
            </a:solidFill>
            <a:prstDash val="solid"/>
          </a:ln>
        </p:spPr>
      </p:cxnSp>
      <p:sp>
        <p:nvSpPr>
          <p:cNvPr id="6" name="TextovéPole 8"/>
          <p:cNvSpPr txBox="1"/>
          <p:nvPr/>
        </p:nvSpPr>
        <p:spPr>
          <a:xfrm>
            <a:off x="1942240" y="4371417"/>
            <a:ext cx="98455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r = 3 cm</a:t>
            </a:r>
          </a:p>
        </p:txBody>
      </p:sp>
      <p:cxnSp>
        <p:nvCxnSpPr>
          <p:cNvPr id="7" name="Přímá spojnice 10"/>
          <p:cNvCxnSpPr/>
          <p:nvPr/>
        </p:nvCxnSpPr>
        <p:spPr>
          <a:xfrm>
            <a:off x="1882941" y="2420892"/>
            <a:ext cx="0" cy="2011963"/>
          </a:xfrm>
          <a:prstGeom prst="straightConnector1">
            <a:avLst/>
          </a:prstGeom>
          <a:noFill/>
          <a:ln w="28575">
            <a:solidFill>
              <a:srgbClr val="FF0000"/>
            </a:solidFill>
            <a:prstDash val="solid"/>
          </a:ln>
        </p:spPr>
      </p:cxnSp>
      <p:sp>
        <p:nvSpPr>
          <p:cNvPr id="8" name="TextovéPole 11"/>
          <p:cNvSpPr txBox="1"/>
          <p:nvPr/>
        </p:nvSpPr>
        <p:spPr>
          <a:xfrm>
            <a:off x="1857923" y="3595594"/>
            <a:ext cx="1224134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1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v = 4 cm</a:t>
            </a:r>
          </a:p>
        </p:txBody>
      </p:sp>
      <p:cxnSp>
        <p:nvCxnSpPr>
          <p:cNvPr id="9" name="Přímá spojnice 13"/>
          <p:cNvCxnSpPr/>
          <p:nvPr/>
        </p:nvCxnSpPr>
        <p:spPr>
          <a:xfrm>
            <a:off x="1893914" y="2420892"/>
            <a:ext cx="1032879" cy="2011963"/>
          </a:xfrm>
          <a:prstGeom prst="straightConnector1">
            <a:avLst/>
          </a:prstGeom>
          <a:noFill/>
          <a:ln w="28575">
            <a:solidFill>
              <a:srgbClr val="FFC000"/>
            </a:solidFill>
            <a:prstDash val="solid"/>
          </a:ln>
        </p:spPr>
      </p:cxnSp>
      <p:sp>
        <p:nvSpPr>
          <p:cNvPr id="10" name="TextovéPole 14"/>
          <p:cNvSpPr txBox="1"/>
          <p:nvPr/>
        </p:nvSpPr>
        <p:spPr>
          <a:xfrm>
            <a:off x="2195739" y="2794662"/>
            <a:ext cx="72008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1" u="none" strike="noStrike" kern="1200" cap="none" spc="0" baseline="0">
                <a:solidFill>
                  <a:srgbClr val="FFC000"/>
                </a:solidFill>
                <a:uFillTx/>
                <a:latin typeface="Calibri"/>
              </a:rPr>
              <a:t>s = ?</a:t>
            </a:r>
          </a:p>
        </p:txBody>
      </p:sp>
      <p:sp>
        <p:nvSpPr>
          <p:cNvPr id="11" name="TextovéPole 23"/>
          <p:cNvSpPr txBox="1"/>
          <p:nvPr/>
        </p:nvSpPr>
        <p:spPr>
          <a:xfrm>
            <a:off x="4139955" y="2276874"/>
            <a:ext cx="234000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</a:t>
            </a:r>
            <a:r>
              <a:rPr lang="el-GR" sz="3200" b="0" i="0" u="none" strike="noStrike" kern="1200" cap="none" spc="0" baseline="0">
                <a:solidFill>
                  <a:srgbClr val="000000"/>
                </a:solidFill>
                <a:uFillTx/>
                <a:latin typeface="Times New Roman"/>
                <a:cs typeface="Times New Roman"/>
              </a:rPr>
              <a:t>π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Times New Roman"/>
                <a:cs typeface="Times New Roman"/>
              </a:rPr>
              <a:t>r (r + s)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ovéPole 16"/>
          <p:cNvSpPr txBox="1"/>
          <p:nvPr/>
        </p:nvSpPr>
        <p:spPr>
          <a:xfrm>
            <a:off x="783951" y="5380119"/>
            <a:ext cx="17281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r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v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ovéPole 17"/>
          <p:cNvSpPr txBox="1"/>
          <p:nvPr/>
        </p:nvSpPr>
        <p:spPr>
          <a:xfrm>
            <a:off x="783951" y="4918447"/>
            <a:ext cx="936107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?</a:t>
            </a:r>
          </a:p>
        </p:txBody>
      </p:sp>
      <p:sp>
        <p:nvSpPr>
          <p:cNvPr id="14" name="TextovéPole 18"/>
          <p:cNvSpPr txBox="1"/>
          <p:nvPr/>
        </p:nvSpPr>
        <p:spPr>
          <a:xfrm>
            <a:off x="2627784" y="4794729"/>
            <a:ext cx="17281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3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+ 4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TextovéPole 19"/>
          <p:cNvSpPr txBox="1"/>
          <p:nvPr/>
        </p:nvSpPr>
        <p:spPr>
          <a:xfrm>
            <a:off x="2658654" y="5256400"/>
            <a:ext cx="1728188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</a:t>
            </a:r>
            <a:r>
              <a:rPr lang="cs-CZ" sz="24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9 + 16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20"/>
              <p:cNvSpPr txBox="1"/>
              <p:nvPr/>
            </p:nvSpPr>
            <p:spPr>
              <a:xfrm>
                <a:off x="2658654" y="5718063"/>
                <a:ext cx="1728188" cy="51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s</a:t>
                </a:r>
                <a:r>
                  <a:rPr lang="cs-CZ" sz="2400" b="0" i="0" u="none" strike="noStrike" kern="1200" cap="none" spc="0" baseline="30000">
                    <a:solidFill>
                      <a:srgbClr val="000000"/>
                    </a:solidFill>
                    <a:uFillTx/>
                    <a:latin typeface="Calibri"/>
                  </a:rPr>
                  <a:t> </a:t>
                </a: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endPara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 xmlns="">
          <p:sp>
            <p:nvSpPr>
              <p:cNvPr id="16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8654" y="5718063"/>
                <a:ext cx="1728188" cy="513600"/>
              </a:xfrm>
              <a:prstGeom prst="rect">
                <a:avLst/>
              </a:prstGeom>
              <a:blipFill rotWithShape="1">
                <a:blip r:embed="rId3"/>
                <a:stretch>
                  <a:fillRect l="-5282" t="-9524" b="-16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21"/>
          <p:cNvSpPr txBox="1"/>
          <p:nvPr/>
        </p:nvSpPr>
        <p:spPr>
          <a:xfrm>
            <a:off x="2627784" y="6231663"/>
            <a:ext cx="1935830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5 cm</a:t>
            </a:r>
          </a:p>
        </p:txBody>
      </p:sp>
      <p:sp>
        <p:nvSpPr>
          <p:cNvPr id="18" name="TextovéPole 23"/>
          <p:cNvSpPr txBox="1"/>
          <p:nvPr/>
        </p:nvSpPr>
        <p:spPr>
          <a:xfrm>
            <a:off x="4155609" y="2794662"/>
            <a:ext cx="3888431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cs typeface="Times New Roman"/>
              </a:rPr>
              <a:t>3,14.3.(3 + 5)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TextovéPole 23"/>
          <p:cNvSpPr txBox="1"/>
          <p:nvPr/>
        </p:nvSpPr>
        <p:spPr>
          <a:xfrm>
            <a:off x="4167926" y="3379439"/>
            <a:ext cx="3888431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75,36 cm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24"/>
              <p:cNvSpPr txBox="1"/>
              <p:nvPr/>
            </p:nvSpPr>
            <p:spPr>
              <a:xfrm>
                <a:off x="4167926" y="3848078"/>
                <a:ext cx="3888431" cy="584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S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≐</m:t>
                    </m:r>
                    <m:r>
                      <a:rPr lang="cs-CZ" i="0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0" i="0" u="none" strike="noStrike" kern="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7</a:t>
                </a:r>
                <a:r>
                  <a:rPr lang="cs-CZ" sz="32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5 cm</a:t>
                </a:r>
                <a:r>
                  <a:rPr lang="cs-CZ" sz="3200" b="0" i="0" u="none" strike="noStrike" kern="1200" cap="none" spc="0" baseline="30000">
                    <a:solidFill>
                      <a:srgbClr val="000000"/>
                    </a:solidFill>
                    <a:uFillTx/>
                    <a:latin typeface="Calibri"/>
                  </a:rPr>
                  <a:t>2</a:t>
                </a:r>
                <a:endParaRPr lang="cs-CZ" sz="3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 xmlns="">
          <p:sp>
            <p:nvSpPr>
              <p:cNvPr id="20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7926" y="3848078"/>
                <a:ext cx="3888431" cy="584777"/>
              </a:xfrm>
              <a:prstGeom prst="rect">
                <a:avLst/>
              </a:prstGeom>
              <a:blipFill rotWithShape="1">
                <a:blip r:embed="rId4"/>
                <a:stretch>
                  <a:fillRect l="-4075" t="-13542" b="-33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811164" y="4628080"/>
            <a:ext cx="158417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obr. 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348861" y="320689"/>
            <a:ext cx="784887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Tato práce je šířena pod licencí CC BY-SA 3.0. Odkazy a citace jsou platné k datu vytvoření této práce.</a:t>
            </a:r>
          </a:p>
        </p:txBody>
      </p:sp>
      <p:sp>
        <p:nvSpPr>
          <p:cNvPr id="3" name="TextovéPole 4"/>
          <p:cNvSpPr txBox="1"/>
          <p:nvPr/>
        </p:nvSpPr>
        <p:spPr>
          <a:xfrm>
            <a:off x="323523" y="1028571"/>
            <a:ext cx="828599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Texty jsou vlastní originální tvorbou autora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ovéPole 6"/>
          <p:cNvSpPr txBox="1"/>
          <p:nvPr/>
        </p:nvSpPr>
        <p:spPr>
          <a:xfrm>
            <a:off x="323523" y="1500987"/>
            <a:ext cx="8136907" cy="544764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Citace: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obr. 1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Všechny objekty použité k vytvoření tohoto obrázku jsou součástí softwaru Microsoft® Office.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obr. 2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/>
              <a:t>Kolmý rotační kužel. </a:t>
            </a:r>
            <a:r>
              <a:rPr lang="cs-CZ" sz="1600" i="1" dirty="0" err="1"/>
              <a:t>Datakabinet</a:t>
            </a:r>
            <a:r>
              <a:rPr lang="cs-CZ" sz="1600" dirty="0"/>
              <a:t> [online]. 2012 [cit. </a:t>
            </a:r>
            <a:r>
              <a:rPr lang="cs-CZ" sz="1600" dirty="0" smtClean="0"/>
              <a:t>2013-</a:t>
            </a:r>
            <a:r>
              <a:rPr lang="cs-CZ" sz="1600" dirty="0">
                <a:solidFill>
                  <a:srgbClr val="000000"/>
                </a:solidFill>
              </a:rPr>
              <a:t>04-07</a:t>
            </a:r>
            <a:r>
              <a:rPr lang="cs-CZ" sz="1600" dirty="0" smtClean="0"/>
              <a:t>]. </a:t>
            </a:r>
            <a:r>
              <a:rPr lang="cs-CZ" sz="1600" dirty="0"/>
              <a:t>Dostupné z: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www.datakabinet.cz/cs/Vyukove-materialy-a-data/Matematika-a-jeji-aplikace/Ilustrace-a-obrazky/Kolmy-rotacni-kuzel.html</a:t>
            </a:r>
            <a:r>
              <a:rPr lang="cs-CZ" sz="1600" dirty="0" smtClean="0"/>
              <a:t> 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obr. 3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/>
              <a:t>Kolmý rotační kužel bez popisu. </a:t>
            </a:r>
            <a:r>
              <a:rPr lang="cs-CZ" sz="1600" i="1" dirty="0" err="1"/>
              <a:t>Datakabinet</a:t>
            </a:r>
            <a:r>
              <a:rPr lang="cs-CZ" sz="1600" dirty="0"/>
              <a:t> [online]. 2012 [cit. </a:t>
            </a:r>
            <a:r>
              <a:rPr lang="cs-CZ" sz="1600" dirty="0" smtClean="0"/>
              <a:t>2013-</a:t>
            </a:r>
            <a:r>
              <a:rPr lang="cs-CZ" sz="1600" dirty="0">
                <a:solidFill>
                  <a:srgbClr val="000000"/>
                </a:solidFill>
              </a:rPr>
              <a:t>04-07</a:t>
            </a:r>
            <a:r>
              <a:rPr lang="cs-CZ" sz="1600" dirty="0" smtClean="0"/>
              <a:t>]. </a:t>
            </a:r>
            <a:r>
              <a:rPr lang="cs-CZ" sz="1600" dirty="0"/>
              <a:t>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www.datakabinet.cz/cs/Vyukove-materialy-a-data/Matematika-a-jeji-aplikace/Ilustrace-a-obrazky/Kolmy-rotacni-kuzel-bez-popisu.html</a:t>
            </a:r>
            <a:r>
              <a:rPr lang="cs-CZ" sz="1600" dirty="0" smtClean="0"/>
              <a:t> 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obr. 4, 5, 6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/>
              <a:t>Povrchy a objemy těles. </a:t>
            </a:r>
            <a:r>
              <a:rPr lang="cs-CZ" sz="1600" i="1" dirty="0" err="1"/>
              <a:t>Datakabinet</a:t>
            </a:r>
            <a:r>
              <a:rPr lang="cs-CZ" sz="1600" dirty="0"/>
              <a:t> [online]. 2012 [cit. </a:t>
            </a:r>
            <a:r>
              <a:rPr lang="cs-CZ" sz="1600" dirty="0" smtClean="0"/>
              <a:t>2013-</a:t>
            </a:r>
            <a:r>
              <a:rPr lang="cs-CZ" sz="1600" dirty="0">
                <a:solidFill>
                  <a:srgbClr val="000000"/>
                </a:solidFill>
              </a:rPr>
              <a:t>04-07</a:t>
            </a:r>
            <a:r>
              <a:rPr lang="cs-CZ" sz="1600" dirty="0" smtClean="0"/>
              <a:t>]. </a:t>
            </a:r>
            <a:r>
              <a:rPr lang="cs-CZ" sz="1600" dirty="0"/>
              <a:t>Dostupné z: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www.datakabinet.cz/cs/Vyukove-materialy-a-data/Matematika-a-jeji-aplikace/Vyukove-tabulky/Povrchy-a-objemy-teles.html</a:t>
            </a:r>
            <a:r>
              <a:rPr lang="cs-CZ" sz="1600" dirty="0" smtClean="0"/>
              <a:t> 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/>
          <p:nvPr/>
        </p:nvSpPr>
        <p:spPr>
          <a:xfrm>
            <a:off x="230831" y="836712"/>
            <a:ext cx="8229600" cy="5256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Škola: Základní škola Trávníky Otrokovice, příspěvková organizace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Číslo projektu: CZ.1.07/1.4.00/21.2637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Název výukového materiálu: Kužel a jeho povrch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Autor: Mgr. Miroslava Málková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Vytvořeno: 7. dubna 2013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Ročník: 9.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Vzdělávací oblast: Matematika a její aplikace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Vzdělávací obor: Matematika a její aplikace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Tematický okruh: Geometrie v rovině a v prostoru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Téma: Kužel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Pomůcky: notebook, dataprojektor, sešit, psací potřeby, výukové tabulky a materiály Datakabinetu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Anotace: Vzdělávací materiál je určen k výkladu učiva o kuželu. Obsahuje popis tělesa a jeho síť. Je zde uveden vzorec k výpočtu povrchu kužele. Materiál je  doplněn příkladem výpočtu povrchu kužele.</a:t>
            </a:r>
          </a:p>
          <a:p>
            <a:pPr marL="342900" marR="0" lvl="0" indent="-228600" algn="l" defTabSz="9144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4F81BD"/>
              </a:buClr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162</TotalTime>
  <Words>488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KUŽEL                  A JEHO POVRCH</vt:lpstr>
      <vt:lpstr>Rotační kužel</vt:lpstr>
      <vt:lpstr>Kužel</vt:lpstr>
      <vt:lpstr>Plášť kužele</vt:lpstr>
      <vt:lpstr>Síť kužele</vt:lpstr>
      <vt:lpstr>Povrch kužele</vt:lpstr>
      <vt:lpstr>Příklad</vt:lpstr>
      <vt:lpstr>Příklad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KUŽEL                  A JEHO POVRCH</dc:title>
  <dc:creator>malkova</dc:creator>
  <cp:lastModifiedBy>malkova</cp:lastModifiedBy>
  <cp:revision>14</cp:revision>
  <dcterms:created xsi:type="dcterms:W3CDTF">2013-05-11T15:18:20Z</dcterms:created>
  <dcterms:modified xsi:type="dcterms:W3CDTF">2013-05-27T18:44:43Z</dcterms:modified>
</cp:coreProperties>
</file>