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665D0A9-AE52-4937-9C75-8F77F7A3ED4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666058E-2300-4F5C-BC16-92ABBCA1D179}" type="datetimeFigureOut">
              <a:rPr lang="cs-CZ" smtClean="0"/>
              <a:t>27.5.2013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Matematika-a-jeji-aplikace/Ilustrace-a-obrazky/Kolmy-rotacni-kuzel-bez-popisu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543800" cy="1884040"/>
          </a:xfrm>
        </p:spPr>
        <p:txBody>
          <a:bodyPr/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KUŽELE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3604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043604" y="5949278"/>
            <a:ext cx="295233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VY_42_INOVACE_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32_02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8329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kužele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8119" y="1916833"/>
            <a:ext cx="3276000" cy="305042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vál 4"/>
          <p:cNvSpPr/>
          <p:nvPr/>
        </p:nvSpPr>
        <p:spPr>
          <a:xfrm>
            <a:off x="1301092" y="4223320"/>
            <a:ext cx="2340000" cy="540000"/>
          </a:xfrm>
          <a:prstGeom prst="ellipse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466119" y="2204864"/>
            <a:ext cx="4973" cy="22884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411760" y="331888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v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4223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err="1"/>
              <a:t>S</a:t>
            </a:r>
            <a:r>
              <a:rPr lang="cs-CZ" sz="2000" b="1" i="1" baseline="-25000" dirty="0" err="1" smtClean="0"/>
              <a:t>p</a:t>
            </a:r>
            <a:endParaRPr lang="cs-CZ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60032" y="1780991"/>
                <a:ext cx="2088000" cy="901785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8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1780991"/>
                <a:ext cx="2088000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860032" y="4967261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/>
              <a:t>S</a:t>
            </a:r>
            <a:r>
              <a:rPr lang="cs-CZ" sz="2400" i="1" baseline="-25000" dirty="0" err="1" smtClean="0"/>
              <a:t>p</a:t>
            </a:r>
            <a:r>
              <a:rPr lang="cs-CZ" sz="2400" i="1" dirty="0" smtClean="0"/>
              <a:t> </a:t>
            </a:r>
            <a:r>
              <a:rPr lang="cs-CZ" sz="2400" dirty="0" smtClean="0"/>
              <a:t>…. obsah podstavy</a:t>
            </a:r>
          </a:p>
          <a:p>
            <a:r>
              <a:rPr lang="cs-CZ" sz="2400" i="1" dirty="0" smtClean="0"/>
              <a:t>v</a:t>
            </a:r>
            <a:r>
              <a:rPr lang="cs-CZ" sz="2400" dirty="0" smtClean="0"/>
              <a:t> … výška jehlanu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60032" y="2817205"/>
                <a:ext cx="2088000" cy="901785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el-GR" sz="28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8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817205"/>
                <a:ext cx="2088000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2471092" y="4493320"/>
            <a:ext cx="117000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82698" y="415157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r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4077821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- poloměr kužele</a:t>
            </a:r>
          </a:p>
          <a:p>
            <a:r>
              <a:rPr lang="cs-CZ" sz="2400" dirty="0" smtClean="0"/>
              <a:t>v - výška kužele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6291" y="5290426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Objem kužele se rovná třetině objemu válce se shodnou podstavou a výškou.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95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/>
      <p:bldP spid="9" grpId="0"/>
      <p:bldP spid="10" grpId="0" animBg="1"/>
      <p:bldP spid="11" grpId="0"/>
      <p:bldP spid="12" grpId="0" animBg="1"/>
      <p:bldP spid="15" grpId="0"/>
      <p:bldP spid="16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objem kužele, který má poloměr podstavy 4 m a výšku 7 m. Výsledek zaokrouhli na krychlové metry.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3568" y="2204864"/>
            <a:ext cx="3017859" cy="281006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6"/>
          <p:cNvCxnSpPr/>
          <p:nvPr/>
        </p:nvCxnSpPr>
        <p:spPr>
          <a:xfrm>
            <a:off x="2192497" y="4581128"/>
            <a:ext cx="1083359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302128" y="42930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 = 4 m</a:t>
            </a:r>
            <a:endParaRPr lang="cs-CZ" b="1" i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2192497" y="2492896"/>
            <a:ext cx="0" cy="20882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49573" y="36284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v = 7 m</a:t>
            </a:r>
            <a:endParaRPr lang="cs-CZ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254641" y="2366312"/>
                <a:ext cx="2088000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el-GR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4641" y="2366312"/>
                <a:ext cx="2088000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250316" y="3235375"/>
                <a:ext cx="3057988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𝟏𝟒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 .  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𝟕</m:t>
                      </m:r>
                    </m:oMath>
                  </m:oMathPara>
                </a14:m>
                <a:endParaRPr lang="cs-CZ" sz="2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316" y="3235375"/>
                <a:ext cx="3057988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50316" y="4132645"/>
                <a:ext cx="3057988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𝟏𝟏𝟕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𝟐𝟐𝟔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…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316" y="4132645"/>
                <a:ext cx="3057988" cy="470000"/>
              </a:xfrm>
              <a:prstGeom prst="rect">
                <a:avLst/>
              </a:prstGeom>
              <a:blipFill rotWithShape="1">
                <a:blip r:embed="rId5"/>
                <a:stretch>
                  <a:fillRect l="-398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83968" y="4693432"/>
                <a:ext cx="3057988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0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𝟏𝟏𝟕</m:t>
                      </m:r>
                      <m:r>
                        <a:rPr lang="cs-CZ" sz="2400" b="1" i="0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1" i="1" u="sng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u="sng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sz="2400" b="1" i="1" u="sng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u="sng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4693432"/>
                <a:ext cx="3057988" cy="470000"/>
              </a:xfrm>
              <a:prstGeom prst="rect">
                <a:avLst/>
              </a:prstGeom>
              <a:blipFill rotWithShape="1">
                <a:blip r:embed="rId6"/>
                <a:stretch>
                  <a:fillRect l="-599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390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11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555" y="197768"/>
            <a:ext cx="76200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7257" y="1212233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objem kužele, který má poloměr podstavy 24 cm a délku strany 40 cm. </a:t>
            </a:r>
            <a:r>
              <a:rPr lang="cs-CZ" sz="2000" dirty="0"/>
              <a:t>V</a:t>
            </a:r>
            <a:r>
              <a:rPr lang="cs-CZ" sz="2000" dirty="0" smtClean="0"/>
              <a:t>ýsledek zaokrouhli na stovky cm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57257" y="2132856"/>
            <a:ext cx="2982650" cy="277727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6"/>
          <p:cNvCxnSpPr/>
          <p:nvPr/>
        </p:nvCxnSpPr>
        <p:spPr>
          <a:xfrm>
            <a:off x="2048582" y="4472681"/>
            <a:ext cx="1063737" cy="20093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315771" y="41419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 = 24 cm</a:t>
            </a:r>
            <a:endParaRPr lang="cs-CZ" b="1" i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070160" y="2393068"/>
            <a:ext cx="1063737" cy="206183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387779" y="278453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s = 40 cm</a:t>
            </a:r>
            <a:endParaRPr lang="cs-CZ" b="1" i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2048582" y="2393068"/>
            <a:ext cx="0" cy="2079613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017516" y="3632448"/>
            <a:ext cx="1042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v = ?</a:t>
            </a:r>
            <a:endParaRPr lang="cs-CZ" b="1" i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296226" y="1916832"/>
                <a:ext cx="2088000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el-GR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6226" y="1916832"/>
                <a:ext cx="2088000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71600" y="5373216"/>
                <a:ext cx="18002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𝒗</m:t>
                      </m:r>
                      <m:r>
                        <a:rPr lang="cs-CZ" sz="2000" b="1" i="1" smtClean="0">
                          <a:latin typeface="Cambria Math"/>
                        </a:rPr>
                        <m:t>= ?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5373216"/>
                <a:ext cx="1800200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971600" y="5773326"/>
                <a:ext cx="1800200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𝒗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𝒔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 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5773326"/>
                <a:ext cx="1800200" cy="4070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174096" y="4680572"/>
                <a:ext cx="218291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𝒗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𝟒𝟎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 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𝟐𝟒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4096" y="4680572"/>
                <a:ext cx="2182918" cy="4070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174096" y="5087671"/>
                <a:ext cx="256869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𝒗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𝟏𝟔𝟎𝟎</m:t>
                      </m:r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𝟓𝟕𝟔</m:t>
                      </m:r>
                      <m:r>
                        <a:rPr lang="cs-CZ" sz="2000" b="1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4096" y="5087671"/>
                <a:ext cx="2568698" cy="40709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174096" y="5501899"/>
                <a:ext cx="2568698" cy="4364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𝒗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𝟏𝟎𝟐𝟒</m:t>
                          </m:r>
                        </m:e>
                      </m:rad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4096" y="5501899"/>
                <a:ext cx="2568698" cy="43640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174096" y="5976875"/>
                <a:ext cx="256869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𝒗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𝟑𝟐</m:t>
                      </m:r>
                      <m:r>
                        <a:rPr lang="cs-CZ" sz="2000" b="1" i="1" smtClean="0">
                          <a:latin typeface="Cambria Math"/>
                        </a:rPr>
                        <m:t> </m:t>
                      </m:r>
                      <m:r>
                        <a:rPr lang="cs-CZ" sz="2000" b="1" i="1" smtClean="0"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4096" y="5976875"/>
                <a:ext cx="2568698" cy="4001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313014" y="2735318"/>
                <a:ext cx="3859386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𝟐𝟒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𝟑𝟐</m:t>
                      </m:r>
                    </m:oMath>
                  </m:oMathPara>
                </a14:m>
                <a:endParaRPr lang="cs-CZ" sz="2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3014" y="2735318"/>
                <a:ext cx="3859386" cy="7861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13014" y="3531780"/>
                <a:ext cx="3859386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𝟏𝟗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𝟐𝟗𝟐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𝟏𝟔</m:t>
                      </m:r>
                      <m:r>
                        <a:rPr lang="cs-CZ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3014" y="3531780"/>
                <a:ext cx="3859386" cy="470000"/>
              </a:xfrm>
              <a:prstGeom prst="rect">
                <a:avLst/>
              </a:prstGeom>
              <a:blipFill rotWithShape="1">
                <a:blip r:embed="rId11"/>
                <a:stretch>
                  <a:fillRect l="-474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4310450" y="4022980"/>
                <a:ext cx="3859386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𝟏𝟗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𝟎𝟎</m:t>
                      </m:r>
                      <m:r>
                        <a:rPr lang="cs-CZ" sz="2400" b="1" i="1" u="sng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1" i="1" u="sng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u="sng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sz="2400" b="1" i="1" u="sng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u="sng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0450" y="4022980"/>
                <a:ext cx="3859386" cy="470000"/>
              </a:xfrm>
              <a:prstGeom prst="rect">
                <a:avLst/>
              </a:prstGeom>
              <a:blipFill rotWithShape="1">
                <a:blip r:embed="rId12"/>
                <a:stretch>
                  <a:fillRect l="-316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11246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15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výšku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4993" y="1268760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Zjisti výšku kužele, který má objem 450 cm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 a poloměr podstavy 5 cm. Výsledek zaokrouhli na desetiny centimetru.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14079" y="1976646"/>
            <a:ext cx="2827984" cy="263326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6"/>
          <p:cNvCxnSpPr/>
          <p:nvPr/>
        </p:nvCxnSpPr>
        <p:spPr>
          <a:xfrm>
            <a:off x="1928071" y="4221088"/>
            <a:ext cx="1059753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28071" y="2204864"/>
            <a:ext cx="0" cy="20162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162939" y="387608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 = 5 cm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28071" y="3293277"/>
            <a:ext cx="1263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v = ?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57947" y="2189042"/>
            <a:ext cx="16384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V = 450 cm</a:t>
            </a:r>
            <a:r>
              <a:rPr lang="cs-CZ" sz="2000" b="1" i="1" baseline="30000" dirty="0" smtClean="0">
                <a:solidFill>
                  <a:srgbClr val="FF0000"/>
                </a:solidFill>
              </a:rPr>
              <a:t>3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96226" y="1916832"/>
                <a:ext cx="2088000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el-GR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6226" y="1916832"/>
                <a:ext cx="2088000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348287" y="2079087"/>
                <a:ext cx="1080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i="1" dirty="0" smtClean="0">
                    <a:latin typeface="Times New Roman"/>
                    <a:cs typeface="Times New Roman"/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. </m:t>
                    </m:r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𝟑</m:t>
                    </m:r>
                  </m:oMath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8287" y="2079087"/>
                <a:ext cx="108012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8427" t="-11842" b="-27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96365" y="2742976"/>
                <a:ext cx="2088000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𝟑𝐕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el-GR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365" y="2742976"/>
                <a:ext cx="2088000" cy="470000"/>
              </a:xfrm>
              <a:prstGeom prst="rect">
                <a:avLst/>
              </a:prstGeom>
              <a:blipFill rotWithShape="1">
                <a:blip r:embed="rId5"/>
                <a:stretch>
                  <a:fillRect l="-877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084168" y="2740429"/>
                <a:ext cx="1080120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/>
                    <a:cs typeface="Times New Roman"/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: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/>
                      </a:rPr>
                      <m:t>𝝅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/>
                          </a:rPr>
                          <m:t>𝒓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/>
                          </a:rPr>
                          <m:t>𝟐</m:t>
                        </m:r>
                      </m:sup>
                    </m:sSup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2740429"/>
                <a:ext cx="1080120" cy="470000"/>
              </a:xfrm>
              <a:prstGeom prst="rect">
                <a:avLst/>
              </a:prstGeom>
              <a:blipFill rotWithShape="1">
                <a:blip r:embed="rId6"/>
                <a:stretch>
                  <a:fillRect l="-8475" t="-9091" b="-28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261578" y="3269488"/>
                <a:ext cx="2243918" cy="786241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𝟑𝐕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𝒓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1578" y="3269488"/>
                <a:ext cx="2243918" cy="78624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97960" y="4065013"/>
                <a:ext cx="2243918" cy="832792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2400" b="1" i="0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 .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𝟒𝟓𝟎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𝟏𝟒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 .</m:t>
                          </m:r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𝟓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7960" y="4065013"/>
                <a:ext cx="2243918" cy="83279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297960" y="4967464"/>
                <a:ext cx="2722312" cy="46166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𝟏𝟗𝟕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…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𝐜𝐦</m:t>
                      </m:r>
                    </m:oMath>
                  </m:oMathPara>
                </a14:m>
                <a:endParaRPr lang="cs-CZ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7960" y="4967464"/>
                <a:ext cx="2722312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297960" y="5429129"/>
                <a:ext cx="2722312" cy="46166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2400" b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𝟏𝟕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𝐜𝐦</m:t>
                      </m:r>
                    </m:oMath>
                  </m:oMathPara>
                </a14:m>
                <a:endParaRPr lang="cs-CZ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7960" y="5429129"/>
                <a:ext cx="2722312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415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poloměr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Zjisti poloměr kužele, který má objem 64 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 a je výška je 5 m. Výsledek zaokrouhli na desetiny metru. 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14079" y="1976646"/>
            <a:ext cx="2827984" cy="2633262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6"/>
          <p:cNvCxnSpPr/>
          <p:nvPr/>
        </p:nvCxnSpPr>
        <p:spPr>
          <a:xfrm>
            <a:off x="1928071" y="2204864"/>
            <a:ext cx="0" cy="20162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28071" y="4221088"/>
            <a:ext cx="1008000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123727" y="3862426"/>
            <a:ext cx="1362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r = ?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81429" y="335699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v = 5 m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2204864"/>
            <a:ext cx="2127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V = 64 m</a:t>
            </a:r>
            <a:r>
              <a:rPr lang="cs-CZ" sz="2000" b="1" i="1" baseline="30000" dirty="0" smtClean="0">
                <a:solidFill>
                  <a:srgbClr val="FF0000"/>
                </a:solidFill>
              </a:rPr>
              <a:t>3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186075" y="1823702"/>
                <a:ext cx="2088000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el-GR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C00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6075" y="1823702"/>
                <a:ext cx="2088000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84168" y="1985957"/>
                <a:ext cx="1080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i="1" dirty="0" smtClean="0">
                    <a:latin typeface="Times New Roman"/>
                    <a:cs typeface="Times New Roman"/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. </m:t>
                    </m:r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𝟑</m:t>
                    </m:r>
                  </m:oMath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1985957"/>
                <a:ext cx="108012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8475" t="-11842" b="-27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96168" y="2604974"/>
                <a:ext cx="2088000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𝟑𝐕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el-GR" sz="2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C00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6168" y="2604974"/>
                <a:ext cx="2088000" cy="470000"/>
              </a:xfrm>
              <a:prstGeom prst="rect">
                <a:avLst/>
              </a:prstGeom>
              <a:blipFill rotWithShape="1">
                <a:blip r:embed="rId5"/>
                <a:stretch>
                  <a:fillRect l="-877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40152" y="2613309"/>
                <a:ext cx="1080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i="1" dirty="0" smtClean="0">
                    <a:latin typeface="Times New Roman"/>
                    <a:cs typeface="Times New Roman"/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/>
                      </a:rPr>
                      <m:t>: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/>
                      </a:rPr>
                      <m:t>𝝅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/>
                      </a:rPr>
                      <m:t>𝒗</m:t>
                    </m:r>
                  </m:oMath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2613309"/>
                <a:ext cx="1080120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8427" t="-12000" b="-29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047137" y="3078622"/>
                <a:ext cx="2088000" cy="783804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>
                              <a:solidFill>
                                <a:srgbClr val="FFC00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𝟑𝐕</m:t>
                          </m:r>
                        </m:num>
                        <m:den>
                          <m:r>
                            <a:rPr lang="el-GR" sz="2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𝒗</m:t>
                          </m:r>
                          <m:r>
                            <m:rPr>
                              <m:nor/>
                            </m:rPr>
                            <a:rPr lang="cs-CZ" sz="2400" b="1" dirty="0"/>
                            <m:t> 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7137" y="3078622"/>
                <a:ext cx="2088000" cy="7838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058029" y="3810232"/>
                <a:ext cx="2088000" cy="1183529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𝟑𝐕</m:t>
                              </m:r>
                            </m:num>
                            <m:den>
                              <m:r>
                                <a:rPr lang="el-GR" sz="2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  <m:r>
                                <a:rPr lang="cs-CZ" sz="2400" b="1" i="1">
                                  <a:latin typeface="Cambria Math"/>
                                </a:rPr>
                                <m:t>𝒗</m:t>
                              </m:r>
                              <m:r>
                                <m:rPr>
                                  <m:nor/>
                                </m:rPr>
                                <a:rPr lang="cs-CZ" sz="2400" b="1" dirty="0"/>
                                <m:t> 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8029" y="3810232"/>
                <a:ext cx="2088000" cy="118352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976272" y="3562194"/>
                <a:ext cx="2088000" cy="1183529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400" b="1" i="0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 .</m:t>
                              </m:r>
                              <m:r>
                                <a:rPr lang="cs-CZ" sz="2400" b="1" i="0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𝟔𝟒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𝟏𝟒</m:t>
                              </m:r>
                              <m:r>
                                <a:rPr lang="cs-CZ" sz="2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 .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𝟓</m:t>
                              </m:r>
                              <m:r>
                                <m:rPr>
                                  <m:nor/>
                                </m:rPr>
                                <a:rPr lang="cs-CZ" sz="2400" b="1" dirty="0"/>
                                <m:t> 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6272" y="3562194"/>
                <a:ext cx="2088000" cy="118352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976272" y="4706503"/>
                <a:ext cx="2330373" cy="539571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𝟏𝟐</m:t>
                          </m:r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𝟐𝟐𝟗𝟑</m:t>
                          </m:r>
                        </m:e>
                      </m:rad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6272" y="4706503"/>
                <a:ext cx="2330373" cy="53957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001870" y="5246074"/>
                <a:ext cx="2330373" cy="46166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1870" y="5246074"/>
                <a:ext cx="2330373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032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8861" y="320689"/>
            <a:ext cx="784887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Tato práce je šířena pod licencí CC BY-SA 3.0. Odkazy a citace jsou platné k datu vytvoření této práce.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3" y="1028571"/>
            <a:ext cx="8285991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Texty jsou vlastní originální tvorbou autora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6"/>
          <p:cNvSpPr txBox="1"/>
          <p:nvPr/>
        </p:nvSpPr>
        <p:spPr>
          <a:xfrm>
            <a:off x="348861" y="2060847"/>
            <a:ext cx="8133801" cy="310854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Citace: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Všechny obrázky:</a:t>
            </a: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/>
              <a:t>Kolmý rotační kužel bez popisu. </a:t>
            </a:r>
            <a:r>
              <a:rPr lang="cs-CZ" sz="2000" i="1" dirty="0" err="1"/>
              <a:t>Datakabinet</a:t>
            </a:r>
            <a:r>
              <a:rPr lang="cs-CZ" sz="2000" dirty="0"/>
              <a:t> [online]. 2012 [cit. 2013-</a:t>
            </a:r>
            <a:r>
              <a:rPr lang="cs-CZ" sz="2000" dirty="0">
                <a:solidFill>
                  <a:srgbClr val="000000"/>
                </a:solidFill>
              </a:rPr>
              <a:t>04-07</a:t>
            </a:r>
            <a:r>
              <a:rPr lang="cs-CZ" sz="2000" dirty="0"/>
              <a:t>]. Dostupné z: </a:t>
            </a:r>
            <a:r>
              <a:rPr lang="cs-CZ" sz="2000" dirty="0">
                <a:hlinkClick r:id="rId2"/>
              </a:rPr>
              <a:t>http://www.datakabinet.cz/cs/Vyukove-materialy-a-data/Matematika-a-jeji-aplikace/Ilustrace-a-obrazky/Kolmy-rotacni-kuzel-bez-popisu.htm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41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/>
          <p:nvPr/>
        </p:nvSpPr>
        <p:spPr>
          <a:xfrm>
            <a:off x="230831" y="836712"/>
            <a:ext cx="8229600" cy="5256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Škola: Základní škola Trávníky Otrokovice, příspěvková organizace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Číslo projektu: CZ.1.07/1.4.00/21.2637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Název výukového materiálu: 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Objem kužele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Autor: Mgr. Miroslava Málková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Vytvořeno: 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8. </a:t>
            </a: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dubna 2013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Ročník: 9.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Vzdělávací oblast: Matematika a její aplikace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Vzdělávací obor: Matematika a její aplikace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Tematický okruh: Geometrie v rovině a v prostoru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Téma: Kužel</a:t>
            </a: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Pomůcky: notebook, dataprojektor, sešit, psací potřeby, výukové tabulky a materiály </a:t>
            </a:r>
            <a:r>
              <a:rPr lang="cs-CZ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Datakabinetu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Anotace: Vzdělávací materiál je určen k výkladu učiva o kuželu. 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Je </a:t>
            </a: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zde uveden vzorec k výpočtu 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objemu  </a:t>
            </a: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kužele. 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Obsahuje několik příkladů s řešením na výpočet objemu kužele, výšky nebo poloměru kužele z jeho objemu. 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114300" marR="0" lvl="0" algn="l" defTabSz="9144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4F81BD"/>
              </a:buClr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 smtClean="0">
              <a:solidFill>
                <a:srgbClr val="000000"/>
              </a:solidFill>
              <a:uFillTx/>
              <a:latin typeface="Calibri"/>
            </a:endParaRPr>
          </a:p>
          <a:p>
            <a:pPr marL="114300" marR="0" lvl="0" algn="l" defTabSz="9144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4F81BD"/>
              </a:buClr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391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146</TotalTime>
  <Words>629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OBJEM KUŽELE</vt:lpstr>
      <vt:lpstr>Objem kužele</vt:lpstr>
      <vt:lpstr>Příklady</vt:lpstr>
      <vt:lpstr>Příklady</vt:lpstr>
      <vt:lpstr>Urči výšku</vt:lpstr>
      <vt:lpstr>Urči poloměr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KUŽELE</dc:title>
  <dc:creator>malkova</dc:creator>
  <cp:lastModifiedBy>Málková</cp:lastModifiedBy>
  <cp:revision>21</cp:revision>
  <dcterms:created xsi:type="dcterms:W3CDTF">2013-05-12T08:01:06Z</dcterms:created>
  <dcterms:modified xsi:type="dcterms:W3CDTF">2013-05-27T06:59:13Z</dcterms:modified>
</cp:coreProperties>
</file>