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49938-4E85-41B9-BB15-3575B90A599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3F29F-15C7-4512-9EAD-9D71800C76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49938-4E85-41B9-BB15-3575B90A599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3F29F-15C7-4512-9EAD-9D71800C76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49938-4E85-41B9-BB15-3575B90A599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3F29F-15C7-4512-9EAD-9D71800C76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49938-4E85-41B9-BB15-3575B90A599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3F29F-15C7-4512-9EAD-9D71800C76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49938-4E85-41B9-BB15-3575B90A599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3F29F-15C7-4512-9EAD-9D71800C76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49938-4E85-41B9-BB15-3575B90A599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3F29F-15C7-4512-9EAD-9D71800C76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49938-4E85-41B9-BB15-3575B90A599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3F29F-15C7-4512-9EAD-9D71800C76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49938-4E85-41B9-BB15-3575B90A599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3F29F-15C7-4512-9EAD-9D71800C764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49938-4E85-41B9-BB15-3575B90A599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A13F29F-15C7-4512-9EAD-9D71800C764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49938-4E85-41B9-BB15-3575B90A599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3F29F-15C7-4512-9EAD-9D71800C76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49938-4E85-41B9-BB15-3575B90A599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3F29F-15C7-4512-9EAD-9D71800C76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9A13F29F-15C7-4512-9EAD-9D71800C7643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0CA49938-4E85-41B9-BB15-3575B90A599E}" type="datetimeFigureOut">
              <a:rPr lang="cs-CZ" smtClean="0"/>
              <a:t>25.5.2013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takabinet.cz/cs/Vyukove-materialy-a-data/Matematika-a-jeji-aplikace/Vyukove-tabulky/Povrchy-a-objemy-teles.html" TargetMode="External"/><Relationship Id="rId2" Type="http://schemas.openxmlformats.org/officeDocument/2006/relationships/hyperlink" Target="http://www.datakabinet.cz/cs/Vyukove-materialy-a-data/Matematika-a-jeji-aplikace/Ilustrace-a-obrazky/Koule-vyrez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datakabinet.cz/cs/Vyukove-materialy-a-data/Matematika-a-jeji-aplikace/Ilustrace-a-obrazky/Koule-s-popisem.html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KOULE </a:t>
            </a:r>
            <a:b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JEJÍ POVRCH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Y:\Log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043604" y="0"/>
            <a:ext cx="5781678" cy="1447796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1043604" y="5949278"/>
            <a:ext cx="2952332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VY_42_INOVACE_ </a:t>
            </a: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33_02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8267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4772" y="617832"/>
            <a:ext cx="5085733" cy="4946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Koule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556792"/>
            <a:ext cx="29492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Koule se středem S a poloměrem r je množina všech bodů prostoru, jejichž vzdálenost od středu S je menší nebo rovna poloměru r.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08304" y="524023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5240238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S ……. střed koule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r ……. poloměr koule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d …… průměr koule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3287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koule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9729"/>
            <a:ext cx="4223742" cy="4739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364088" y="1489729"/>
                <a:ext cx="2304000" cy="721801"/>
              </a:xfrm>
              <a:prstGeom prst="rect">
                <a:avLst/>
              </a:prstGeom>
              <a:noFill/>
              <a:ln w="38100">
                <a:solidFill>
                  <a:schemeClr val="accent2">
                    <a:lumMod val="60000"/>
                    <a:lumOff val="4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4000" b="1" i="1" smtClean="0">
                          <a:latin typeface="Cambria Math"/>
                        </a:rPr>
                        <m:t>𝑺</m:t>
                      </m:r>
                      <m:r>
                        <a:rPr lang="cs-CZ" sz="4000" b="1" i="1" smtClean="0">
                          <a:latin typeface="Cambria Math"/>
                        </a:rPr>
                        <m:t>=</m:t>
                      </m:r>
                      <m:r>
                        <a:rPr lang="cs-CZ" sz="4000" b="1" i="1" smtClean="0">
                          <a:latin typeface="Cambria Math"/>
                        </a:rPr>
                        <m:t>𝟒</m:t>
                      </m:r>
                      <m:r>
                        <a:rPr lang="cs-CZ" sz="4000" b="1" i="1" smtClean="0">
                          <a:latin typeface="Cambria Math"/>
                          <a:ea typeface="Cambria Math"/>
                        </a:rPr>
                        <m:t>𝝅</m:t>
                      </m:r>
                      <m:sSup>
                        <m:sSupPr>
                          <m:ctrlPr>
                            <a:rPr lang="cs-CZ" sz="40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4000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40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4000" b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4088" y="1489729"/>
                <a:ext cx="2304000" cy="72180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38100">
                <a:solidFill>
                  <a:schemeClr val="accent2">
                    <a:lumMod val="60000"/>
                    <a:lumOff val="4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364088" y="2708920"/>
                <a:ext cx="2304000" cy="721801"/>
              </a:xfrm>
              <a:prstGeom prst="rect">
                <a:avLst/>
              </a:prstGeom>
              <a:noFill/>
              <a:ln w="38100">
                <a:solidFill>
                  <a:schemeClr val="accent2">
                    <a:lumMod val="60000"/>
                    <a:lumOff val="4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4000" b="1" i="1" smtClean="0">
                          <a:latin typeface="Cambria Math"/>
                        </a:rPr>
                        <m:t>𝑺</m:t>
                      </m:r>
                      <m:r>
                        <a:rPr lang="cs-CZ" sz="4000" b="1" i="1" smtClean="0">
                          <a:latin typeface="Cambria Math"/>
                        </a:rPr>
                        <m:t>= </m:t>
                      </m:r>
                      <m:r>
                        <a:rPr lang="cs-CZ" sz="4000" b="1" i="1" smtClean="0">
                          <a:latin typeface="Cambria Math"/>
                          <a:ea typeface="Cambria Math"/>
                        </a:rPr>
                        <m:t>𝝅</m:t>
                      </m:r>
                      <m:sSup>
                        <m:sSupPr>
                          <m:ctrlPr>
                            <a:rPr lang="cs-CZ" sz="40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4000" b="1" i="1" smtClean="0">
                              <a:latin typeface="Cambria Math"/>
                              <a:ea typeface="Cambria Math"/>
                            </a:rPr>
                            <m:t>𝒅</m:t>
                          </m:r>
                        </m:e>
                        <m:sup>
                          <m:r>
                            <a:rPr lang="cs-CZ" sz="40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4000" b="1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4088" y="2708920"/>
                <a:ext cx="2304000" cy="72180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38100">
                <a:solidFill>
                  <a:schemeClr val="accent2">
                    <a:lumMod val="60000"/>
                    <a:lumOff val="4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779912" y="5877272"/>
            <a:ext cx="911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4221087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…… povrch koule</a:t>
            </a:r>
          </a:p>
          <a:p>
            <a:r>
              <a:rPr lang="cs-CZ" sz="2400" dirty="0" smtClean="0"/>
              <a:t>r …… poloměr koule</a:t>
            </a:r>
          </a:p>
          <a:p>
            <a:r>
              <a:rPr lang="cs-CZ" sz="2400" dirty="0" smtClean="0"/>
              <a:t>d …… průměr koule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89578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557466" y="2744726"/>
            <a:ext cx="1998193" cy="1764804"/>
            <a:chOff x="539551" y="2328098"/>
            <a:chExt cx="1998193" cy="1764804"/>
          </a:xfrm>
        </p:grpSpPr>
        <p:pic>
          <p:nvPicPr>
            <p:cNvPr id="3074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551" y="2328098"/>
              <a:ext cx="1998193" cy="17648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Obdélník 17"/>
            <p:cNvSpPr/>
            <p:nvPr/>
          </p:nvSpPr>
          <p:spPr>
            <a:xfrm>
              <a:off x="1722336" y="2719259"/>
              <a:ext cx="96563" cy="1208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38360" y="1916832"/>
            <a:ext cx="3657600" cy="639762"/>
          </a:xfrm>
        </p:spPr>
        <p:txBody>
          <a:bodyPr/>
          <a:lstStyle/>
          <a:p>
            <a:r>
              <a:rPr lang="cs-CZ" dirty="0" smtClean="0"/>
              <a:t>Urči povrch koule, která má poloměr 6 cm. Výsledek zaokrouhli na desetiny cm</a:t>
            </a:r>
            <a:r>
              <a:rPr lang="cs-CZ" baseline="30000" dirty="0" smtClean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7544" y="2204864"/>
            <a:ext cx="3657600" cy="395128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344395" y="1916832"/>
            <a:ext cx="3657600" cy="639762"/>
          </a:xfrm>
        </p:spPr>
        <p:txBody>
          <a:bodyPr/>
          <a:lstStyle/>
          <a:p>
            <a:r>
              <a:rPr lang="cs-CZ" dirty="0" smtClean="0"/>
              <a:t>Urči povrch koule, jejíž průměr je 8 dm. Výsledek zaokrouhli na desetiny dm</a:t>
            </a:r>
            <a:r>
              <a:rPr lang="cs-CZ" baseline="30000" dirty="0" smtClean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1556562" y="3014664"/>
            <a:ext cx="513073" cy="54000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770619" y="3210500"/>
            <a:ext cx="11521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i="1" dirty="0" smtClean="0">
                <a:solidFill>
                  <a:schemeClr val="accent1">
                    <a:lumMod val="75000"/>
                  </a:schemeClr>
                </a:solidFill>
              </a:rPr>
              <a:t>r = 6 cm </a:t>
            </a:r>
            <a:endParaRPr lang="cs-CZ" sz="16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pSp>
        <p:nvGrpSpPr>
          <p:cNvPr id="25" name="Skupina 24"/>
          <p:cNvGrpSpPr/>
          <p:nvPr/>
        </p:nvGrpSpPr>
        <p:grpSpPr>
          <a:xfrm>
            <a:off x="4301246" y="2744726"/>
            <a:ext cx="1998193" cy="1764804"/>
            <a:chOff x="4283968" y="2328098"/>
            <a:chExt cx="1998193" cy="1764804"/>
          </a:xfrm>
        </p:grpSpPr>
        <p:pic>
          <p:nvPicPr>
            <p:cNvPr id="10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83968" y="2328098"/>
              <a:ext cx="1998193" cy="17648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3" name="Ovál 22"/>
            <p:cNvSpPr/>
            <p:nvPr/>
          </p:nvSpPr>
          <p:spPr>
            <a:xfrm>
              <a:off x="4932040" y="2960888"/>
              <a:ext cx="216024" cy="185172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2346683" y="4095838"/>
                <a:ext cx="153020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𝑆</m:t>
                      </m:r>
                      <m:r>
                        <a:rPr lang="cs-CZ" sz="2400" b="0" i="1" smtClean="0">
                          <a:latin typeface="Cambria Math"/>
                        </a:rPr>
                        <m:t>=4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6683" y="4095838"/>
                <a:ext cx="1530200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11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346683" y="4509530"/>
                <a:ext cx="225028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𝑆</m:t>
                      </m:r>
                      <m:r>
                        <a:rPr lang="cs-CZ" sz="2400" b="0" i="1" smtClean="0">
                          <a:latin typeface="Cambria Math"/>
                        </a:rPr>
                        <m:t>=4 . 3,14 . 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6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6683" y="4509530"/>
                <a:ext cx="2250280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8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346683" y="5028656"/>
                <a:ext cx="261032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𝑆</m:t>
                      </m:r>
                      <m:r>
                        <a:rPr lang="cs-CZ" sz="2400" b="0" i="1" smtClean="0">
                          <a:latin typeface="Cambria Math"/>
                        </a:rPr>
                        <m:t>=452,16 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𝑐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6683" y="5028656"/>
                <a:ext cx="2610320" cy="461665"/>
              </a:xfrm>
              <a:prstGeom prst="rect">
                <a:avLst/>
              </a:prstGeom>
              <a:blipFill rotWithShape="1">
                <a:blip r:embed="rId5"/>
                <a:stretch>
                  <a:fillRect l="-7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2345729" y="5490321"/>
                <a:ext cx="261032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u="sng" smtClean="0">
                          <a:latin typeface="Cambria Math"/>
                        </a:rPr>
                        <m:t>𝑆</m:t>
                      </m:r>
                      <m:r>
                        <a:rPr lang="cs-CZ" sz="2400" b="0" i="1" u="sng" smtClean="0">
                          <a:latin typeface="Cambria Math"/>
                          <a:ea typeface="Cambria Math"/>
                        </a:rPr>
                        <m:t>≐452,2 </m:t>
                      </m:r>
                      <m:r>
                        <a:rPr lang="cs-CZ" sz="2400" b="0" i="1" u="sng" smtClean="0">
                          <a:latin typeface="Cambria Math"/>
                          <a:ea typeface="Cambria Math"/>
                        </a:rPr>
                        <m:t>𝑐</m:t>
                      </m:r>
                      <m:sSup>
                        <m:sSupPr>
                          <m:ctrlPr>
                            <a:rPr lang="cs-CZ" sz="2400" b="0" i="1" u="sng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u="sng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400" b="0" i="1" u="sng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u="sng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5729" y="5490321"/>
                <a:ext cx="2610320" cy="461665"/>
              </a:xfrm>
              <a:prstGeom prst="rect">
                <a:avLst/>
              </a:prstGeom>
              <a:blipFill rotWithShape="1">
                <a:blip r:embed="rId6"/>
                <a:stretch>
                  <a:fillRect l="-7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1" name="Přímá spojnice 30"/>
          <p:cNvCxnSpPr/>
          <p:nvPr/>
        </p:nvCxnSpPr>
        <p:spPr>
          <a:xfrm>
            <a:off x="4495915" y="3549054"/>
            <a:ext cx="1548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83" name="TextovéPole 3082"/>
          <p:cNvSpPr txBox="1"/>
          <p:nvPr/>
        </p:nvSpPr>
        <p:spPr>
          <a:xfrm>
            <a:off x="4931086" y="3256777"/>
            <a:ext cx="124210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i="1" dirty="0" smtClean="0">
                <a:solidFill>
                  <a:schemeClr val="accent1">
                    <a:lumMod val="75000"/>
                  </a:schemeClr>
                </a:solidFill>
              </a:rPr>
              <a:t>d = 8 dm</a:t>
            </a:r>
            <a:endParaRPr lang="cs-CZ" sz="16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6063975" y="4116231"/>
                <a:ext cx="153020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𝑆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3975" y="4116231"/>
                <a:ext cx="1530200" cy="461665"/>
              </a:xfrm>
              <a:prstGeom prst="rect">
                <a:avLst/>
              </a:prstGeom>
              <a:blipFill rotWithShape="1">
                <a:blip r:embed="rId7"/>
                <a:stretch>
                  <a:fillRect l="-11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6043915" y="4577896"/>
                <a:ext cx="208823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𝑆</m:t>
                      </m:r>
                      <m:r>
                        <a:rPr lang="cs-CZ" sz="2400" b="0" i="1" smtClean="0">
                          <a:latin typeface="Cambria Math"/>
                        </a:rPr>
                        <m:t>=3,14 . 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8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3915" y="4577896"/>
                <a:ext cx="2088232" cy="461665"/>
              </a:xfrm>
              <a:prstGeom prst="rect">
                <a:avLst/>
              </a:prstGeom>
              <a:blipFill rotWithShape="1">
                <a:blip r:embed="rId8"/>
                <a:stretch>
                  <a:fillRect l="-5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6043915" y="5038292"/>
                <a:ext cx="252028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𝑆</m:t>
                      </m:r>
                      <m:r>
                        <a:rPr lang="cs-CZ" sz="2400" b="0" i="1" smtClean="0">
                          <a:latin typeface="Cambria Math"/>
                        </a:rPr>
                        <m:t>=200,96 </m:t>
                      </m:r>
                      <m:r>
                        <a:rPr lang="cs-CZ" sz="2400" b="0" i="1" smtClean="0">
                          <a:latin typeface="Cambria Math"/>
                        </a:rPr>
                        <m:t>𝑑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3915" y="5038292"/>
                <a:ext cx="2520280" cy="461665"/>
              </a:xfrm>
              <a:prstGeom prst="rect">
                <a:avLst/>
              </a:prstGeom>
              <a:blipFill rotWithShape="1">
                <a:blip r:embed="rId9"/>
                <a:stretch>
                  <a:fillRect l="-4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6043915" y="5499957"/>
                <a:ext cx="252028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u="sng" smtClean="0">
                          <a:latin typeface="Cambria Math"/>
                        </a:rPr>
                        <m:t>𝑆</m:t>
                      </m:r>
                      <m:r>
                        <a:rPr lang="cs-CZ" sz="2400" b="0" i="1" u="sng" smtClean="0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400" b="0" i="1" u="sng" smtClean="0">
                          <a:latin typeface="Cambria Math"/>
                        </a:rPr>
                        <m:t>201,0 </m:t>
                      </m:r>
                      <m:r>
                        <a:rPr lang="cs-CZ" sz="2400" b="0" i="1" u="sng" smtClean="0">
                          <a:latin typeface="Cambria Math"/>
                        </a:rPr>
                        <m:t>𝑑</m:t>
                      </m:r>
                      <m:sSup>
                        <m:sSupPr>
                          <m:ctrlPr>
                            <a:rPr lang="cs-CZ" sz="2400" b="0" i="1" u="sng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u="sng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400" b="0" i="1" u="sng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u="sng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3915" y="5499957"/>
                <a:ext cx="2520280" cy="461665"/>
              </a:xfrm>
              <a:prstGeom prst="rect">
                <a:avLst/>
              </a:prstGeom>
              <a:blipFill rotWithShape="1">
                <a:blip r:embed="rId10"/>
                <a:stretch>
                  <a:fillRect l="-4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84" name="TextovéPole 3083"/>
          <p:cNvSpPr txBox="1"/>
          <p:nvPr/>
        </p:nvSpPr>
        <p:spPr>
          <a:xfrm>
            <a:off x="2147133" y="2718952"/>
            <a:ext cx="817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890913" y="2692725"/>
            <a:ext cx="817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5375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7" grpId="0" build="p"/>
      <p:bldP spid="17" grpId="0"/>
      <p:bldP spid="26" grpId="0"/>
      <p:bldP spid="28" grpId="0"/>
      <p:bldP spid="29" grpId="0"/>
      <p:bldP spid="30" grpId="0"/>
      <p:bldP spid="3083" grpId="0"/>
      <p:bldP spid="44" grpId="0"/>
      <p:bldP spid="45" grpId="0"/>
      <p:bldP spid="46" grpId="0"/>
      <p:bldP spid="47" grpId="0"/>
      <p:bldP spid="3084" grpId="0"/>
      <p:bldP spid="4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 poloměr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1340768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Zjisti poloměr koule, která má povrch 360 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. Výsledek zaokrouhli na setiny metru.</a:t>
            </a:r>
            <a:endParaRPr lang="cs-CZ" sz="2400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673518" y="2220687"/>
            <a:ext cx="3024336" cy="714876"/>
            <a:chOff x="673518" y="2220687"/>
            <a:chExt cx="3024336" cy="714876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" name="TextovéPole 9"/>
                <p:cNvSpPr txBox="1"/>
                <p:nvPr/>
              </p:nvSpPr>
              <p:spPr>
                <a:xfrm>
                  <a:off x="673518" y="2220687"/>
                  <a:ext cx="3024336" cy="71487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000" b="1" i="1" smtClean="0">
                            <a:latin typeface="Cambria Math"/>
                          </a:rPr>
                          <m:t>𝑺</m:t>
                        </m:r>
                        <m:r>
                          <a:rPr lang="cs-CZ" sz="2000" b="1" i="1" smtClean="0">
                            <a:latin typeface="Cambria Math"/>
                          </a:rPr>
                          <m:t>=</m:t>
                        </m:r>
                        <m:r>
                          <a:rPr lang="cs-CZ" sz="2000" b="1" i="1" smtClean="0">
                            <a:latin typeface="Cambria Math"/>
                          </a:rPr>
                          <m:t>𝟑𝟔𝟎</m:t>
                        </m:r>
                        <m:r>
                          <a:rPr lang="cs-CZ" sz="2000" b="1" i="1" smtClean="0">
                            <a:latin typeface="Cambria Math"/>
                          </a:rPr>
                          <m:t> </m:t>
                        </m:r>
                        <m:sSup>
                          <m:sSupPr>
                            <m:ctrlPr>
                              <a:rPr lang="cs-CZ" sz="2000" b="1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1" i="1" smtClean="0">
                                <a:latin typeface="Cambria Math"/>
                              </a:rPr>
                              <m:t>𝒎</m:t>
                            </m:r>
                          </m:e>
                          <m:sup>
                            <m:r>
                              <a:rPr lang="cs-CZ" sz="2000" b="1" i="1" smtClean="0"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oMath>
                    </m:oMathPara>
                  </a14:m>
                  <a:endParaRPr lang="cs-CZ" sz="2000" b="1" dirty="0" smtClean="0"/>
                </a:p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000" b="1" i="1" smtClean="0">
                            <a:latin typeface="Cambria Math"/>
                          </a:rPr>
                          <m:t>𝒓</m:t>
                        </m:r>
                        <m:r>
                          <a:rPr lang="cs-CZ" sz="2000" b="1" i="1" smtClean="0">
                            <a:latin typeface="Cambria Math"/>
                          </a:rPr>
                          <m:t>= ?</m:t>
                        </m:r>
                      </m:oMath>
                    </m:oMathPara>
                  </a14:m>
                  <a:endParaRPr lang="cs-CZ" sz="2000" b="1" dirty="0"/>
                </a:p>
              </p:txBody>
            </p:sp>
          </mc:Choice>
          <mc:Fallback xmlns="">
            <p:sp>
              <p:nvSpPr>
                <p:cNvPr id="10" name="TextovéPole 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73518" y="2220687"/>
                  <a:ext cx="3024336" cy="714876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2" name="Přímá spojnice 11"/>
            <p:cNvCxnSpPr/>
            <p:nvPr/>
          </p:nvCxnSpPr>
          <p:spPr>
            <a:xfrm>
              <a:off x="673518" y="2926045"/>
              <a:ext cx="1800200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700606" y="3121992"/>
                <a:ext cx="1639146" cy="4700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𝑺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𝟒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𝝅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0606" y="3121992"/>
                <a:ext cx="1639146" cy="470000"/>
              </a:xfrm>
              <a:prstGeom prst="rect">
                <a:avLst/>
              </a:prstGeom>
              <a:blipFill rotWithShape="1">
                <a:blip r:embed="rId3"/>
                <a:stretch>
                  <a:fillRect l="-1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473496" y="3121992"/>
                <a:ext cx="19442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Times New Roman"/>
                    <a:cs typeface="Times New Roman"/>
                  </a:rPr>
                  <a:t>/</a:t>
                </a:r>
                <a14:m>
                  <m:oMath xmlns:m="http://schemas.openxmlformats.org/officeDocument/2006/math">
                    <m:r>
                      <a:rPr lang="cs-CZ" sz="2400" b="1" i="0" smtClean="0">
                        <a:latin typeface="Cambria Math"/>
                        <a:cs typeface="Times New Roman"/>
                      </a:rPr>
                      <m:t>:</m:t>
                    </m:r>
                    <m:r>
                      <a:rPr lang="cs-CZ" sz="2400" b="1" i="1" smtClean="0">
                        <a:latin typeface="Cambria Math"/>
                        <a:cs typeface="Times New Roman"/>
                      </a:rPr>
                      <m:t>𝟒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/>
                      </a:rPr>
                      <m:t>𝝅</m:t>
                    </m:r>
                  </m:oMath>
                </a14:m>
                <a:endParaRPr lang="cs-CZ" sz="2400" b="1" i="1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73496" y="3121992"/>
                <a:ext cx="1944216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5016" t="-11842" b="-27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34756" y="3660780"/>
                <a:ext cx="1650930" cy="7862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𝑺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𝟒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𝝅</m:t>
                          </m:r>
                        </m:den>
                      </m:f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756" y="3660780"/>
                <a:ext cx="1650930" cy="78624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39552" y="4447020"/>
                <a:ext cx="1650930" cy="11835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mbria Math"/>
                          <a:ea typeface="Cambria Math"/>
                        </a:rPr>
                        <m:t>𝒓</m:t>
                      </m:r>
                      <m:r>
                        <a:rPr lang="cs-CZ" sz="2400" b="1" i="1" smtClean="0">
                          <a:latin typeface="Cambria Math"/>
                        </a:rPr>
                        <m:t>= </m:t>
                      </m:r>
                      <m:rad>
                        <m:radPr>
                          <m:degHide m:val="on"/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sz="24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latin typeface="Cambria Math"/>
                                </a:rPr>
                                <m:t>𝑺</m:t>
                              </m:r>
                            </m:num>
                            <m:den>
                              <m:r>
                                <a:rPr lang="cs-CZ" sz="2400" b="1" i="1" smtClean="0">
                                  <a:latin typeface="Cambria Math"/>
                                </a:rPr>
                                <m:t>𝟒</m:t>
                              </m:r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4447020"/>
                <a:ext cx="1650930" cy="118352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356224" y="3000227"/>
                <a:ext cx="2520032" cy="11835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mbria Math"/>
                          <a:ea typeface="Cambria Math"/>
                        </a:rPr>
                        <m:t>𝒓</m:t>
                      </m:r>
                      <m:r>
                        <a:rPr lang="cs-CZ" sz="2400" b="1" i="1" smtClean="0">
                          <a:latin typeface="Cambria Math"/>
                        </a:rPr>
                        <m:t>= </m:t>
                      </m:r>
                      <m:rad>
                        <m:radPr>
                          <m:degHide m:val="on"/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sz="24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latin typeface="Cambria Math"/>
                                </a:rPr>
                                <m:t>𝟑𝟔𝟎</m:t>
                              </m:r>
                            </m:num>
                            <m:den>
                              <m:r>
                                <a:rPr lang="cs-CZ" sz="2400" b="1" i="1" smtClean="0">
                                  <a:latin typeface="Cambria Math"/>
                                </a:rPr>
                                <m:t>𝟒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 . 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𝟑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𝟏𝟒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6224" y="3000227"/>
                <a:ext cx="2520032" cy="118352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356224" y="4216188"/>
                <a:ext cx="299066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mbria Math"/>
                          <a:ea typeface="Cambria Math"/>
                        </a:rPr>
                        <m:t>𝒓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𝟓</m:t>
                      </m:r>
                      <m:r>
                        <a:rPr lang="cs-CZ" sz="2400" b="1" i="1" smtClean="0"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latin typeface="Cambria Math"/>
                        </a:rPr>
                        <m:t>𝟑𝟓𝟑𝟕𝟐</m:t>
                      </m:r>
                      <m:r>
                        <a:rPr lang="cs-CZ" sz="2400" b="1" i="1" smtClean="0">
                          <a:latin typeface="Cambria Math"/>
                        </a:rPr>
                        <m:t>…</m:t>
                      </m:r>
                      <m:r>
                        <a:rPr lang="cs-CZ" sz="2400" b="1" i="1" smtClean="0"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6224" y="4216188"/>
                <a:ext cx="2990665" cy="46166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356223" y="4815374"/>
                <a:ext cx="299066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mbria Math"/>
                          <a:ea typeface="Cambria Math"/>
                        </a:rPr>
                        <m:t>𝒓</m:t>
                      </m:r>
                      <m:r>
                        <a:rPr lang="cs-CZ" sz="2400" b="1" i="1">
                          <a:latin typeface="Cambria Math"/>
                        </a:rPr>
                        <m:t>≐</m:t>
                      </m:r>
                      <m:r>
                        <a:rPr lang="cs-CZ" sz="2400" b="1" i="1" smtClean="0">
                          <a:latin typeface="Cambria Math"/>
                        </a:rPr>
                        <m:t>𝟓</m:t>
                      </m:r>
                      <m:r>
                        <a:rPr lang="cs-CZ" sz="2400" b="1" i="1" smtClean="0"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latin typeface="Cambria Math"/>
                        </a:rPr>
                        <m:t>𝟑𝟓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r>
                        <a:rPr lang="cs-CZ" sz="2400" b="1" i="1" smtClean="0"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6223" y="4815374"/>
                <a:ext cx="2990665" cy="46166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99536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8861" y="320689"/>
            <a:ext cx="7848871" cy="7078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Tato práce je šířena pod licencí CC BY-SA 3.0. Odkazy a citace jsou platné k datu vytvoření této práce.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3" y="1028571"/>
            <a:ext cx="8285991" cy="7078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Texty jsou vlastní originální tvorbou </a:t>
            </a:r>
            <a:r>
              <a:rPr lang="cs-CZ" sz="20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autora.</a:t>
            </a:r>
            <a:endParaRPr lang="cs-CZ" sz="20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0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TextovéPole 6"/>
          <p:cNvSpPr txBox="1"/>
          <p:nvPr/>
        </p:nvSpPr>
        <p:spPr>
          <a:xfrm>
            <a:off x="321565" y="1736489"/>
            <a:ext cx="8066859" cy="437042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Citace: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0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obr. 1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/>
              <a:t>Koule - výřez. </a:t>
            </a:r>
            <a:r>
              <a:rPr lang="cs-CZ" i="1" dirty="0" err="1"/>
              <a:t>Datakabinet</a:t>
            </a:r>
            <a:r>
              <a:rPr lang="cs-CZ" dirty="0"/>
              <a:t> [online]. 2012 [cit. </a:t>
            </a:r>
            <a:r>
              <a:rPr lang="cs-CZ" dirty="0" smtClean="0"/>
              <a:t>2013-</a:t>
            </a:r>
            <a:r>
              <a:rPr lang="cs-CZ" dirty="0"/>
              <a:t>04-09</a:t>
            </a:r>
            <a:r>
              <a:rPr lang="cs-CZ" dirty="0" smtClean="0"/>
              <a:t>]. </a:t>
            </a:r>
            <a:r>
              <a:rPr lang="cs-CZ" dirty="0"/>
              <a:t>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www.datakabinet.cz/cs/Vyukove-materialy-a-data/Matematika-a-jeji-aplikace/Ilustrace-a-obrazky/Koule-vyrez.html</a:t>
            </a:r>
            <a:r>
              <a:rPr lang="cs-CZ" dirty="0" smtClean="0"/>
              <a:t> </a:t>
            </a:r>
            <a:endParaRPr lang="cs-CZ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Calibri"/>
              </a:rPr>
              <a:t>obr. 2</a:t>
            </a:r>
            <a:endParaRPr lang="cs-CZ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/>
              <a:t>Povrchy a objemy těles. </a:t>
            </a:r>
            <a:r>
              <a:rPr lang="cs-CZ" i="1" dirty="0" err="1"/>
              <a:t>Datakabinet</a:t>
            </a:r>
            <a:r>
              <a:rPr lang="cs-CZ" dirty="0"/>
              <a:t> [online]. 2012 [cit. </a:t>
            </a:r>
            <a:r>
              <a:rPr lang="cs-CZ" dirty="0" smtClean="0"/>
              <a:t>2013-</a:t>
            </a:r>
            <a:r>
              <a:rPr lang="cs-CZ" dirty="0" smtClean="0">
                <a:solidFill>
                  <a:srgbClr val="000000"/>
                </a:solidFill>
              </a:rPr>
              <a:t>04-09</a:t>
            </a:r>
            <a:r>
              <a:rPr lang="cs-CZ" dirty="0" smtClean="0"/>
              <a:t>]. </a:t>
            </a:r>
            <a:r>
              <a:rPr lang="cs-CZ" dirty="0"/>
              <a:t>Dostupné z: </a:t>
            </a:r>
            <a:r>
              <a:rPr lang="cs-CZ" dirty="0">
                <a:hlinkClick r:id="rId3"/>
              </a:rPr>
              <a:t>http://www.datakabinet.cz/cs/Vyukove-materialy-a-data/Matematika-a-jeji-aplikace/Vyukove-tabulky/Povrchy-a-objemy-teles.html</a:t>
            </a:r>
            <a:r>
              <a:rPr lang="cs-CZ" dirty="0"/>
              <a:t> </a:t>
            </a:r>
            <a:endParaRPr lang="cs-CZ" dirty="0">
              <a:solidFill>
                <a:srgbClr val="000000"/>
              </a:solidFill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obr. 3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/>
              <a:t>Koule s popisem. </a:t>
            </a:r>
            <a:r>
              <a:rPr lang="cs-CZ" i="1" dirty="0" err="1"/>
              <a:t>Datakabinet</a:t>
            </a:r>
            <a:r>
              <a:rPr lang="cs-CZ" dirty="0"/>
              <a:t> [online]. 2012 [cit. </a:t>
            </a:r>
            <a:r>
              <a:rPr lang="cs-CZ" dirty="0" smtClean="0"/>
              <a:t>2013-</a:t>
            </a:r>
            <a:r>
              <a:rPr lang="cs-CZ" dirty="0">
                <a:solidFill>
                  <a:srgbClr val="000000"/>
                </a:solidFill>
              </a:rPr>
              <a:t>04-09</a:t>
            </a:r>
            <a:r>
              <a:rPr lang="cs-CZ" dirty="0" smtClean="0"/>
              <a:t>]. </a:t>
            </a:r>
            <a:r>
              <a:rPr lang="cs-CZ" dirty="0"/>
              <a:t>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www.datakabinet.cz/cs/Vyukove-materialy-a-data/Matematika-a-jeji-aplikace/Ilustrace-a-obrazky/Koule-s-popisem.html</a:t>
            </a:r>
            <a:r>
              <a:rPr lang="cs-CZ" dirty="0" smtClean="0"/>
              <a:t> 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86150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908720"/>
            <a:ext cx="7620000" cy="549208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Škola: Základní škola Trávníky Otrokovice, příspěvková organizace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Číslo projektu: CZ.1.07/1.4.00/21.2637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Název výukového materiálu: </a:t>
            </a: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Koule a její  povrch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Autor: Mgr. Miroslava Málková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Vytvořeno: </a:t>
            </a: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9. 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dubna 2013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Ročník: 9.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Vzdělávací oblast: Matematika a její aplikace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Vzdělávací obor: Matematika a její aplikace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Tematický okruh: Geometrie v rovině a v prostoru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Téma: </a:t>
            </a: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Koule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Pomůcky: notebook, dataprojektor, sešit, psací potřeby, výukové tabulky a materiály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Datakabinetu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Anotace: Vzdělávací materiál je určen k výkladu učiva o </a:t>
            </a: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kouli. Je v ní uveden vzorec pro výpočet jejího povrchu</a:t>
            </a:r>
            <a:r>
              <a:rPr lang="cs-CZ" sz="1800" b="0" i="0" u="none" strike="noStrike" kern="1200" cap="none" spc="0" dirty="0" smtClean="0">
                <a:solidFill>
                  <a:srgbClr val="000000"/>
                </a:solidFill>
                <a:uFillTx/>
                <a:latin typeface="Calibri"/>
              </a:rPr>
              <a:t> a řešení několika příkladů na povrch koule. 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342900" marR="0" lvl="0" indent="-228600" algn="l" defTabSz="914400" rtl="0" fontAlgn="auto" hangingPunct="1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rgbClr val="4F81BD"/>
              </a:buClr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000" b="0" i="0" u="none" strike="noStrike" kern="1200" cap="none" spc="0" baseline="0" dirty="0" smtClean="0">
              <a:solidFill>
                <a:srgbClr val="000000"/>
              </a:solidFill>
              <a:uFillTx/>
              <a:latin typeface="Calibri"/>
            </a:endParaRPr>
          </a:p>
          <a:p>
            <a:pPr marL="114300" marR="0" lvl="0" algn="l" defTabSz="914400" rtl="0" fontAlgn="auto" hangingPunct="1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rgbClr val="4F81BD"/>
              </a:buClr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0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04767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129</TotalTime>
  <Words>418</Words>
  <Application>Microsoft Office PowerPoint</Application>
  <PresentationFormat>Předvádění na obrazovce (4:3)</PresentationFormat>
  <Paragraphs>69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KOULE  A JEJÍ POVRCH</vt:lpstr>
      <vt:lpstr>Koule</vt:lpstr>
      <vt:lpstr>Povrch koule</vt:lpstr>
      <vt:lpstr>Příklady:</vt:lpstr>
      <vt:lpstr>Urči poloměr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KOULE  A JEJÍ POVRCH</dc:title>
  <dc:creator>malkova</dc:creator>
  <cp:lastModifiedBy>malkova</cp:lastModifiedBy>
  <cp:revision>21</cp:revision>
  <dcterms:created xsi:type="dcterms:W3CDTF">2013-05-14T14:18:49Z</dcterms:created>
  <dcterms:modified xsi:type="dcterms:W3CDTF">2013-05-25T20:19:04Z</dcterms:modified>
</cp:coreProperties>
</file>