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32EF-2079-4EC7-AF46-944827598C85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84BE5-D923-4B8F-A236-D605DEC306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32EF-2079-4EC7-AF46-944827598C85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84BE5-D923-4B8F-A236-D605DEC306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32EF-2079-4EC7-AF46-944827598C85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84BE5-D923-4B8F-A236-D605DEC306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32EF-2079-4EC7-AF46-944827598C85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84BE5-D923-4B8F-A236-D605DEC306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32EF-2079-4EC7-AF46-944827598C85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84BE5-D923-4B8F-A236-D605DEC306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32EF-2079-4EC7-AF46-944827598C85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84BE5-D923-4B8F-A236-D605DEC306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32EF-2079-4EC7-AF46-944827598C85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84BE5-D923-4B8F-A236-D605DEC306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32EF-2079-4EC7-AF46-944827598C85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84BE5-D923-4B8F-A236-D605DEC3068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32EF-2079-4EC7-AF46-944827598C85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5E84BE5-D923-4B8F-A236-D605DEC3068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32EF-2079-4EC7-AF46-944827598C85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84BE5-D923-4B8F-A236-D605DEC306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32EF-2079-4EC7-AF46-944827598C85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84BE5-D923-4B8F-A236-D605DEC306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85E84BE5-D923-4B8F-A236-D605DEC30685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279332EF-2079-4EC7-AF46-944827598C85}" type="datetimeFigureOut">
              <a:rPr lang="cs-CZ" smtClean="0"/>
              <a:t>16.5.2013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takabinet.cz/cs/Vyukove-materialy-a-data/Matematika-a-jeji-aplikace/Ilustrace-a-obrazky/Koule-bez-popisu.html" TargetMode="External"/><Relationship Id="rId2" Type="http://schemas.openxmlformats.org/officeDocument/2006/relationships/hyperlink" Target="http://www.datakabinet.cz/cs/Vyukove-materialy-a-data/Matematika-a-jeji-aplikace/Vyukove-tabulky/Povrchy-a-objemy-teles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84784"/>
            <a:ext cx="7543800" cy="2593975"/>
          </a:xfrm>
        </p:spPr>
        <p:txBody>
          <a:bodyPr/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KOULE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Y:\Log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43604" y="0"/>
            <a:ext cx="5781678" cy="144779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1043604" y="5949278"/>
            <a:ext cx="2952332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VY_42_INOVACE_ </a:t>
            </a: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34_02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68934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koule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9729"/>
            <a:ext cx="4223742" cy="4739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51920" y="5860016"/>
            <a:ext cx="839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obr. 1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436096" y="2276872"/>
                <a:ext cx="2304000" cy="1131015"/>
              </a:xfrm>
              <a:prstGeom prst="rect">
                <a:avLst/>
              </a:prstGeom>
              <a:noFill/>
              <a:ln w="38100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i="1" smtClean="0">
                          <a:latin typeface="Cambria Math"/>
                        </a:rPr>
                        <m:t>𝑽</m:t>
                      </m:r>
                      <m:r>
                        <a:rPr lang="cs-CZ" sz="3600" b="1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36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3600" b="1" i="1" smtClean="0"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3600" b="1" i="1" smtClean="0"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sz="36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600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3600" b="1" i="1" smtClean="0">
                              <a:latin typeface="Cambria Math"/>
                              <a:ea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096" y="2276872"/>
                <a:ext cx="2304000" cy="113101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38100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5436096" y="3859538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…… objem koule</a:t>
            </a:r>
          </a:p>
          <a:p>
            <a:r>
              <a:rPr lang="cs-CZ" sz="2400" dirty="0" smtClean="0"/>
              <a:t>r ……. poloměr koule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09599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 animBg="1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340768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 objem koule o poloměru 7 dm. Výsledek zaokrouhli na desítky dm</a:t>
            </a:r>
            <a:r>
              <a:rPr lang="cs-CZ" sz="2400" baseline="30000" dirty="0" smtClean="0"/>
              <a:t>3.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359" y="2411374"/>
            <a:ext cx="2731348" cy="2622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15816" y="4586699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2280683" y="2924944"/>
            <a:ext cx="722558" cy="735434"/>
          </a:xfrm>
          <a:prstGeom prst="line">
            <a:avLst/>
          </a:prstGeom>
          <a:ln w="381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546703" y="3321824"/>
            <a:ext cx="12961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i="1" dirty="0" smtClean="0">
                <a:solidFill>
                  <a:schemeClr val="tx2">
                    <a:lumMod val="75000"/>
                  </a:schemeClr>
                </a:solidFill>
              </a:rPr>
              <a:t>r = 7 dm</a:t>
            </a:r>
            <a:endParaRPr lang="cs-CZ" sz="1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716016" y="2276872"/>
                <a:ext cx="1800200" cy="7848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𝑽</m:t>
                      </m:r>
                      <m:r>
                        <a:rPr lang="cs-CZ" sz="2400" b="1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2276872"/>
                <a:ext cx="1800200" cy="78483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716016" y="3098686"/>
                <a:ext cx="3240360" cy="7848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𝑽</m:t>
                      </m:r>
                      <m:r>
                        <a:rPr lang="cs-CZ" sz="2400" b="1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400" b="1" i="1" smtClean="0">
                          <a:latin typeface="Cambria Math"/>
                        </a:rPr>
                        <m:t> . </m:t>
                      </m:r>
                      <m:r>
                        <a:rPr lang="cs-CZ" sz="2400" b="1" i="1" smtClean="0">
                          <a:latin typeface="Cambria Math"/>
                        </a:rPr>
                        <m:t>𝟑</m:t>
                      </m:r>
                      <m:r>
                        <a:rPr lang="cs-CZ" sz="2400" b="1" i="1" smtClean="0"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latin typeface="Cambria Math"/>
                        </a:rPr>
                        <m:t>𝟏𝟒</m:t>
                      </m:r>
                      <m:r>
                        <a:rPr lang="cs-CZ" sz="2400" b="1" i="1" smtClean="0">
                          <a:latin typeface="Cambria Math"/>
                        </a:rPr>
                        <m:t> . 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𝟕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3098686"/>
                <a:ext cx="3240360" cy="78483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716016" y="3883516"/>
                <a:ext cx="3240360" cy="4700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𝑽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𝟏𝟒𝟑𝟔</m:t>
                      </m:r>
                      <m:r>
                        <a:rPr lang="cs-CZ" sz="2400" b="1" i="1" smtClean="0"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latin typeface="Cambria Math"/>
                        </a:rPr>
                        <m:t>𝟎𝟐</m:t>
                      </m:r>
                      <m:acc>
                        <m:accPr>
                          <m:chr m:val="̅"/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𝟔</m:t>
                          </m:r>
                        </m:e>
                      </m:acc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r>
                        <a:rPr lang="cs-CZ" sz="2400" b="1" i="1" smtClean="0">
                          <a:latin typeface="Cambria Math"/>
                        </a:rPr>
                        <m:t>𝒅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𝒎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3883516"/>
                <a:ext cx="3240360" cy="470000"/>
              </a:xfrm>
              <a:prstGeom prst="rect">
                <a:avLst/>
              </a:prstGeom>
              <a:blipFill rotWithShape="1">
                <a:blip r:embed="rId5"/>
                <a:stretch>
                  <a:fillRect l="-5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718506" y="4351699"/>
                <a:ext cx="3240360" cy="4700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u="sng" smtClean="0">
                          <a:latin typeface="Cambria Math"/>
                        </a:rPr>
                        <m:t>𝑽</m:t>
                      </m:r>
                      <m:r>
                        <a:rPr lang="cs-CZ" sz="2400" b="1" i="1" u="sng" smtClean="0">
                          <a:latin typeface="Cambria Math"/>
                        </a:rPr>
                        <m:t>=</m:t>
                      </m:r>
                      <m:r>
                        <a:rPr lang="cs-CZ" sz="2400" b="1" i="1" u="sng" smtClean="0">
                          <a:latin typeface="Cambria Math"/>
                        </a:rPr>
                        <m:t>𝟏𝟒𝟒𝟎</m:t>
                      </m:r>
                      <m:r>
                        <a:rPr lang="cs-CZ" sz="2400" b="1" i="1" u="sng" smtClean="0">
                          <a:latin typeface="Cambria Math"/>
                        </a:rPr>
                        <m:t> </m:t>
                      </m:r>
                      <m:r>
                        <a:rPr lang="cs-CZ" sz="2400" b="1" i="1" u="sng" smtClean="0">
                          <a:latin typeface="Cambria Math"/>
                        </a:rPr>
                        <m:t>𝒅</m:t>
                      </m:r>
                      <m:sSup>
                        <m:sSupPr>
                          <m:ctrlPr>
                            <a:rPr lang="cs-CZ" sz="2400" b="1" i="1" u="sng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u="sng" smtClean="0">
                              <a:latin typeface="Cambria Math"/>
                            </a:rPr>
                            <m:t>𝒎</m:t>
                          </m:r>
                        </m:e>
                        <m:sup>
                          <m:r>
                            <a:rPr lang="cs-CZ" sz="2400" b="1" i="1" u="sng" smtClean="0">
                              <a:latin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2000" b="1" u="sng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8506" y="4351699"/>
                <a:ext cx="3240360" cy="470000"/>
              </a:xfrm>
              <a:prstGeom prst="rect">
                <a:avLst/>
              </a:prstGeom>
              <a:blipFill rotWithShape="1">
                <a:blip r:embed="rId6"/>
                <a:stretch>
                  <a:fillRect l="-3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7894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13" grpId="0"/>
      <p:bldP spid="14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268278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 objem koule, jejíž povrch je 1810 cm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. Výsledek zaokrouhli na stovky cm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683568" y="2204864"/>
            <a:ext cx="2520280" cy="839332"/>
            <a:chOff x="683568" y="2204864"/>
            <a:chExt cx="2520280" cy="839332"/>
          </a:xfrm>
        </p:grpSpPr>
        <mc:AlternateContent xmlns:mc="http://schemas.openxmlformats.org/markup-compatibility/2006">
          <mc:Choice xmlns:a14="http://schemas.microsoft.com/office/drawing/2010/main" Requires="a14">
            <p:sp>
              <p:nvSpPr>
                <p:cNvPr id="5" name="TextovéPole 4"/>
                <p:cNvSpPr txBox="1"/>
                <p:nvPr/>
              </p:nvSpPr>
              <p:spPr>
                <a:xfrm>
                  <a:off x="683568" y="2204864"/>
                  <a:ext cx="2520280" cy="83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400" b="1" i="1" smtClean="0">
                            <a:latin typeface="Cambria Math"/>
                          </a:rPr>
                          <m:t>𝑺</m:t>
                        </m:r>
                        <m:r>
                          <a:rPr lang="cs-CZ" sz="2400" b="1" i="1" smtClean="0">
                            <a:latin typeface="Cambria Math"/>
                          </a:rPr>
                          <m:t>=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𝟏𝟖𝟏𝟎</m:t>
                        </m:r>
                        <m:r>
                          <a:rPr lang="cs-CZ" sz="2400" b="1" i="1" smtClean="0">
                            <a:latin typeface="Cambria Math"/>
                          </a:rPr>
                          <m:t> </m:t>
                        </m:r>
                        <m:sSup>
                          <m:sSupPr>
                            <m:ctrlPr>
                              <a:rPr lang="cs-CZ" sz="2400" b="1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1" i="1" smtClean="0">
                                <a:latin typeface="Cambria Math"/>
                              </a:rPr>
                              <m:t>𝒄𝒎</m:t>
                            </m:r>
                          </m:e>
                          <m:sup>
                            <m:r>
                              <a:rPr lang="cs-CZ" sz="2400" b="1" i="1" smtClean="0"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oMath>
                    </m:oMathPara>
                  </a14:m>
                  <a:endParaRPr lang="cs-CZ" sz="2400" b="1" dirty="0" smtClean="0"/>
                </a:p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400" b="1" i="1" smtClean="0">
                            <a:latin typeface="Cambria Math"/>
                          </a:rPr>
                          <m:t>𝑽</m:t>
                        </m:r>
                        <m:r>
                          <a:rPr lang="cs-CZ" sz="2400" b="1" i="1" smtClean="0">
                            <a:latin typeface="Cambria Math"/>
                          </a:rPr>
                          <m:t>=?</m:t>
                        </m:r>
                      </m:oMath>
                    </m:oMathPara>
                  </a14:m>
                  <a:endParaRPr lang="cs-CZ" sz="2400" b="1" dirty="0"/>
                </a:p>
              </p:txBody>
            </p:sp>
          </mc:Choice>
          <mc:Fallback>
            <p:sp>
              <p:nvSpPr>
                <p:cNvPr id="5" name="TextovéPole 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3568" y="2204864"/>
                  <a:ext cx="2520280" cy="839332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 l="-48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7" name="Přímá spojnice 6"/>
            <p:cNvCxnSpPr/>
            <p:nvPr/>
          </p:nvCxnSpPr>
          <p:spPr>
            <a:xfrm>
              <a:off x="755576" y="3044196"/>
              <a:ext cx="2016224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683568" y="3247902"/>
                <a:ext cx="1800200" cy="7848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𝑽</m:t>
                      </m:r>
                      <m:r>
                        <a:rPr lang="cs-CZ" sz="2400" b="1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2400" b="1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3247902"/>
                <a:ext cx="1800200" cy="78483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4464112" y="2188736"/>
                <a:ext cx="172819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𝒓</m:t>
                      </m:r>
                      <m:r>
                        <a:rPr lang="cs-CZ" sz="2400" b="1" i="1" smtClean="0">
                          <a:latin typeface="Cambria Math"/>
                        </a:rPr>
                        <m:t>= ?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4112" y="2188736"/>
                <a:ext cx="1728192" cy="461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4404064" y="2682814"/>
                <a:ext cx="1608096" cy="4700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𝑺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𝟒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2400" b="1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4064" y="2682814"/>
                <a:ext cx="1608096" cy="470000"/>
              </a:xfrm>
              <a:prstGeom prst="rect">
                <a:avLst/>
              </a:prstGeom>
              <a:blipFill rotWithShape="1">
                <a:blip r:embed="rId5"/>
                <a:stretch>
                  <a:fillRect l="-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ovéPole 11"/>
              <p:cNvSpPr txBox="1"/>
              <p:nvPr/>
            </p:nvSpPr>
            <p:spPr>
              <a:xfrm>
                <a:off x="6026450" y="2691149"/>
                <a:ext cx="160809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Times New Roman"/>
                    <a:cs typeface="Times New Roman"/>
                  </a:rPr>
                  <a:t>/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/>
                      </a:rPr>
                      <m:t>:</m:t>
                    </m:r>
                    <m:r>
                      <a:rPr lang="cs-CZ" sz="2400" b="1" i="1" smtClean="0">
                        <a:latin typeface="Cambria Math"/>
                        <a:cs typeface="Times New Roman"/>
                      </a:rPr>
                      <m:t>𝟒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/>
                      </a:rPr>
                      <m:t>𝝅</m:t>
                    </m:r>
                  </m:oMath>
                </a14:m>
                <a:endParaRPr lang="cs-CZ" sz="2400" b="1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6450" y="2691149"/>
                <a:ext cx="1608096" cy="461665"/>
              </a:xfrm>
              <a:prstGeom prst="rect">
                <a:avLst/>
              </a:prstGeom>
              <a:blipFill rotWithShape="1">
                <a:blip r:embed="rId6"/>
                <a:stretch>
                  <a:fillRect l="-6084" t="-11842" b="-27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ovéPole 12"/>
              <p:cNvSpPr txBox="1"/>
              <p:nvPr/>
            </p:nvSpPr>
            <p:spPr>
              <a:xfrm>
                <a:off x="4207058" y="3230638"/>
                <a:ext cx="1608096" cy="7862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𝑺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𝟒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𝝅</m:t>
                          </m:r>
                        </m:den>
                      </m:f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2400" b="1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07058" y="3230638"/>
                <a:ext cx="1608096" cy="78624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ovéPole 13"/>
              <p:cNvSpPr txBox="1"/>
              <p:nvPr/>
            </p:nvSpPr>
            <p:spPr>
              <a:xfrm>
                <a:off x="4404064" y="3930108"/>
                <a:ext cx="1728192" cy="11835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𝒓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latin typeface="Cambria Math"/>
                                </a:rPr>
                                <m:t>𝑺</m:t>
                              </m:r>
                            </m:num>
                            <m:den>
                              <m:r>
                                <a:rPr lang="cs-CZ" sz="2400" b="1" i="1">
                                  <a:latin typeface="Cambria Math"/>
                                </a:rPr>
                                <m:t>𝟒</m:t>
                              </m:r>
                              <m:r>
                                <a:rPr lang="cs-CZ" sz="2400" b="1" i="1"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cs-CZ" sz="2400" b="1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4064" y="3930108"/>
                <a:ext cx="1728192" cy="118352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ovéPole 14"/>
              <p:cNvSpPr txBox="1"/>
              <p:nvPr/>
            </p:nvSpPr>
            <p:spPr>
              <a:xfrm>
                <a:off x="4404064" y="5011523"/>
                <a:ext cx="2351309" cy="11835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𝒓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latin typeface="Cambria Math"/>
                                </a:rPr>
                                <m:t>𝟏𝟖𝟏𝟎</m:t>
                              </m:r>
                            </m:num>
                            <m:den>
                              <m:r>
                                <a:rPr lang="cs-CZ" sz="2400" b="1" i="1">
                                  <a:latin typeface="Cambria Math"/>
                                </a:rPr>
                                <m:t>𝟒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 . 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𝟑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𝟏𝟒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cs-CZ" sz="2400" b="1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4064" y="5011523"/>
                <a:ext cx="2351309" cy="118352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ovéPole 15"/>
              <p:cNvSpPr txBox="1"/>
              <p:nvPr/>
            </p:nvSpPr>
            <p:spPr>
              <a:xfrm>
                <a:off x="6655464" y="5403910"/>
                <a:ext cx="221398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𝒓</m:t>
                      </m:r>
                      <m:r>
                        <a:rPr lang="cs-CZ" sz="2400" b="1" i="1">
                          <a:solidFill>
                            <a:schemeClr val="tx1"/>
                          </a:solidFill>
                          <a:latin typeface="Cambria Math"/>
                        </a:rPr>
                        <m:t>≐</m:t>
                      </m:r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𝟏𝟐</m:t>
                      </m:r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𝒄𝒎</m:t>
                      </m:r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4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55464" y="5403910"/>
                <a:ext cx="2213986" cy="46166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ovéPole 16"/>
              <p:cNvSpPr txBox="1"/>
              <p:nvPr/>
            </p:nvSpPr>
            <p:spPr>
              <a:xfrm>
                <a:off x="683568" y="4149080"/>
                <a:ext cx="2609829" cy="7848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𝑽</m:t>
                      </m:r>
                      <m:r>
                        <a:rPr lang="cs-CZ" sz="2400" b="1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400" b="1" i="1" smtClean="0">
                          <a:latin typeface="Cambria Math"/>
                        </a:rPr>
                        <m:t>.  </m:t>
                      </m:r>
                      <m:r>
                        <a:rPr lang="cs-CZ" sz="2400" b="1" i="1" smtClean="0">
                          <a:latin typeface="Cambria Math"/>
                        </a:rPr>
                        <m:t>𝟑</m:t>
                      </m:r>
                      <m:r>
                        <a:rPr lang="cs-CZ" sz="2400" b="1" i="1" smtClean="0"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latin typeface="Cambria Math"/>
                        </a:rPr>
                        <m:t>𝟏𝟒</m:t>
                      </m:r>
                      <m:r>
                        <a:rPr lang="cs-CZ" sz="2400" b="1" i="1" smtClean="0">
                          <a:latin typeface="Cambria Math"/>
                        </a:rPr>
                        <m:t> .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𝟏𝟐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2400" b="1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4149080"/>
                <a:ext cx="2609829" cy="78483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683568" y="4933910"/>
                <a:ext cx="2824739" cy="4700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𝑽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>
                        <a:rPr lang="cs-CZ" sz="2400" b="1" i="0" smtClean="0">
                          <a:latin typeface="Cambria Math"/>
                        </a:rPr>
                        <m:t>𝟕𝟐𝟑𝟒</m:t>
                      </m:r>
                      <m:r>
                        <a:rPr lang="cs-CZ" sz="2400" b="1" i="0" smtClean="0">
                          <a:latin typeface="Cambria Math"/>
                        </a:rPr>
                        <m:t>,</m:t>
                      </m:r>
                      <m:r>
                        <a:rPr lang="cs-CZ" sz="2400" b="1" i="0" smtClean="0">
                          <a:latin typeface="Cambria Math"/>
                        </a:rPr>
                        <m:t>𝟓𝟔</m:t>
                      </m:r>
                      <m:r>
                        <a:rPr lang="cs-CZ" sz="2400" b="1" i="0" smtClean="0">
                          <a:latin typeface="Cambria Math"/>
                        </a:rPr>
                        <m:t> </m:t>
                      </m:r>
                      <m:r>
                        <a:rPr lang="cs-CZ" sz="2400" b="1" i="0" smtClean="0">
                          <a:latin typeface="Cambria Math"/>
                        </a:rPr>
                        <m:t>𝐜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𝒎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</a:rPr>
                            <m:t>𝟑</m:t>
                          </m:r>
                        </m:sup>
                      </m:sSup>
                      <m:r>
                        <a:rPr lang="cs-CZ" sz="2400" b="1" i="0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4933910"/>
                <a:ext cx="2824739" cy="470000"/>
              </a:xfrm>
              <a:prstGeom prst="rect">
                <a:avLst/>
              </a:prstGeom>
              <a:blipFill rotWithShape="1">
                <a:blip r:embed="rId12"/>
                <a:stretch>
                  <a:fillRect l="-4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683567" y="5487523"/>
                <a:ext cx="2824739" cy="4700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u="sng" smtClean="0">
                          <a:latin typeface="Cambria Math"/>
                        </a:rPr>
                        <m:t>𝑽</m:t>
                      </m:r>
                      <m:r>
                        <a:rPr lang="cs-CZ" sz="2400" b="1" i="1" u="sng" smtClean="0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400" b="1" i="0" u="sng" smtClean="0">
                          <a:latin typeface="Cambria Math"/>
                        </a:rPr>
                        <m:t>𝟕𝟐𝟎𝟎</m:t>
                      </m:r>
                      <m:r>
                        <a:rPr lang="cs-CZ" sz="2400" b="1" i="0" u="sng" smtClean="0">
                          <a:latin typeface="Cambria Math"/>
                        </a:rPr>
                        <m:t> </m:t>
                      </m:r>
                      <m:r>
                        <a:rPr lang="cs-CZ" sz="2400" b="1" i="0" u="sng" smtClean="0">
                          <a:latin typeface="Cambria Math"/>
                        </a:rPr>
                        <m:t>𝐜</m:t>
                      </m:r>
                      <m:sSup>
                        <m:sSupPr>
                          <m:ctrlPr>
                            <a:rPr lang="cs-CZ" sz="2400" b="1" i="1" u="sng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u="sng" smtClean="0">
                              <a:latin typeface="Cambria Math"/>
                            </a:rPr>
                            <m:t>𝒎</m:t>
                          </m:r>
                        </m:e>
                        <m:sup>
                          <m:r>
                            <a:rPr lang="cs-CZ" sz="2400" b="1" i="1" u="sng" smtClean="0">
                              <a:latin typeface="Cambria Math"/>
                            </a:rPr>
                            <m:t>𝟑</m:t>
                          </m:r>
                        </m:sup>
                      </m:sSup>
                      <m:r>
                        <a:rPr lang="cs-CZ" sz="2400" b="1" i="0" u="sng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400" b="1" u="sng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7" y="5487523"/>
                <a:ext cx="2824739" cy="470000"/>
              </a:xfrm>
              <a:prstGeom prst="rect">
                <a:avLst/>
              </a:prstGeom>
              <a:blipFill rotWithShape="1">
                <a:blip r:embed="rId13"/>
                <a:stretch>
                  <a:fillRect l="-4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83574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Slovní úloha: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340767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Vypočítej, kolik vody se vejde do akvária tvaru koule a průměru 40 cm. Výsledek zaokrouhli na desetiny litru.</a:t>
            </a:r>
            <a:endParaRPr lang="cs-CZ" sz="2400" dirty="0"/>
          </a:p>
        </p:txBody>
      </p:sp>
      <p:pic>
        <p:nvPicPr>
          <p:cNvPr id="1026" name="Picture 2" descr="C:\Users\malkova\AppData\Local\Microsoft\Windows\Temporary Internet Files\Content.IE5\0225UW69\MP9004310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067" y="2420888"/>
            <a:ext cx="3002067" cy="29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4184644" y="3320789"/>
                <a:ext cx="1800200" cy="7848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𝑽</m:t>
                      </m:r>
                      <m:r>
                        <a:rPr lang="cs-CZ" sz="2400" b="1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2000" b="1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4644" y="3320789"/>
                <a:ext cx="1800200" cy="78483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6" name="Skupina 15"/>
          <p:cNvGrpSpPr/>
          <p:nvPr/>
        </p:nvGrpSpPr>
        <p:grpSpPr>
          <a:xfrm>
            <a:off x="4211960" y="2344236"/>
            <a:ext cx="2808312" cy="830997"/>
            <a:chOff x="4211960" y="2344236"/>
            <a:chExt cx="2808312" cy="830997"/>
          </a:xfrm>
        </p:grpSpPr>
        <mc:AlternateContent xmlns:mc="http://schemas.openxmlformats.org/markup-compatibility/2006">
          <mc:Choice xmlns:a14="http://schemas.microsoft.com/office/drawing/2010/main" Requires="a14">
            <p:sp>
              <p:nvSpPr>
                <p:cNvPr id="6" name="TextovéPole 5"/>
                <p:cNvSpPr txBox="1"/>
                <p:nvPr/>
              </p:nvSpPr>
              <p:spPr>
                <a:xfrm>
                  <a:off x="4211960" y="2344236"/>
                  <a:ext cx="2808312" cy="83099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400" b="1" i="0" smtClean="0">
                            <a:latin typeface="Cambria Math"/>
                          </a:rPr>
                          <m:t>𝐝</m:t>
                        </m:r>
                        <m:r>
                          <a:rPr lang="cs-CZ" sz="2400" b="1" i="0" smtClean="0">
                            <a:latin typeface="Cambria Math"/>
                          </a:rPr>
                          <m:t>=</m:t>
                        </m:r>
                        <m:r>
                          <a:rPr lang="cs-CZ" sz="2400" b="1" i="0" smtClean="0">
                            <a:latin typeface="Cambria Math"/>
                          </a:rPr>
                          <m:t>𝟒𝟎</m:t>
                        </m:r>
                        <m:r>
                          <a:rPr lang="cs-CZ" sz="2400" b="1" i="0" smtClean="0">
                            <a:latin typeface="Cambria Math"/>
                          </a:rPr>
                          <m:t> </m:t>
                        </m:r>
                        <m:r>
                          <a:rPr lang="cs-CZ" sz="2400" b="1" i="0" smtClean="0">
                            <a:latin typeface="Cambria Math"/>
                          </a:rPr>
                          <m:t>𝐜𝐦</m:t>
                        </m:r>
                      </m:oMath>
                    </m:oMathPara>
                  </a14:m>
                  <a:endParaRPr lang="cs-CZ" sz="2400" b="1" dirty="0" smtClean="0"/>
                </a:p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400" b="1" i="0" smtClean="0">
                            <a:latin typeface="Cambria Math"/>
                          </a:rPr>
                          <m:t>𝐕</m:t>
                        </m:r>
                        <m:r>
                          <a:rPr lang="cs-CZ" sz="2400" b="1" i="0" smtClean="0">
                            <a:latin typeface="Cambria Math"/>
                          </a:rPr>
                          <m:t>= ?</m:t>
                        </m:r>
                      </m:oMath>
                    </m:oMathPara>
                  </a14:m>
                  <a:endParaRPr lang="cs-CZ" sz="2400" b="1" dirty="0"/>
                </a:p>
              </p:txBody>
            </p:sp>
          </mc:Choice>
          <mc:Fallback>
            <p:sp>
              <p:nvSpPr>
                <p:cNvPr id="6" name="TextovéPole 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211960" y="2344236"/>
                  <a:ext cx="2808312" cy="830997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l="-868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9" name="Přímá spojnice 8"/>
            <p:cNvCxnSpPr/>
            <p:nvPr/>
          </p:nvCxnSpPr>
          <p:spPr>
            <a:xfrm>
              <a:off x="4285656" y="3175233"/>
              <a:ext cx="1656184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6444208" y="2344235"/>
                <a:ext cx="1872208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𝒓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𝟐𝟎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r>
                        <a:rPr lang="cs-CZ" sz="2400" b="1" i="1" smtClean="0">
                          <a:latin typeface="Cambria Math"/>
                        </a:rPr>
                        <m:t>𝒄𝒎</m:t>
                      </m:r>
                    </m:oMath>
                  </m:oMathPara>
                </a14:m>
                <a:endParaRPr lang="cs-CZ" sz="24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𝒓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𝟐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r>
                        <a:rPr lang="cs-CZ" sz="2400" b="1" i="1" smtClean="0">
                          <a:latin typeface="Cambria Math"/>
                        </a:rPr>
                        <m:t>𝒅𝒎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4208" y="2344235"/>
                <a:ext cx="1872208" cy="83099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ovéPole 11"/>
              <p:cNvSpPr txBox="1"/>
              <p:nvPr/>
            </p:nvSpPr>
            <p:spPr>
              <a:xfrm>
                <a:off x="4184644" y="4073204"/>
                <a:ext cx="2448272" cy="7848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𝑽</m:t>
                      </m:r>
                      <m:r>
                        <a:rPr lang="cs-CZ" sz="2400" b="1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400" b="1" i="1" smtClean="0">
                          <a:latin typeface="Cambria Math"/>
                        </a:rPr>
                        <m:t> . </m:t>
                      </m:r>
                      <m:r>
                        <a:rPr lang="cs-CZ" sz="2400" b="1" i="1" smtClean="0">
                          <a:latin typeface="Cambria Math"/>
                        </a:rPr>
                        <m:t>𝟑</m:t>
                      </m:r>
                      <m:r>
                        <a:rPr lang="cs-CZ" sz="2400" b="1" i="1" smtClean="0"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latin typeface="Cambria Math"/>
                        </a:rPr>
                        <m:t>𝟏𝟒</m:t>
                      </m:r>
                      <m:r>
                        <a:rPr lang="cs-CZ" sz="2400" b="1" i="1" smtClean="0">
                          <a:latin typeface="Cambria Math"/>
                        </a:rPr>
                        <m:t> . 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2000" b="1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4644" y="4073204"/>
                <a:ext cx="2448272" cy="78483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ovéPole 12"/>
              <p:cNvSpPr txBox="1"/>
              <p:nvPr/>
            </p:nvSpPr>
            <p:spPr>
              <a:xfrm>
                <a:off x="4184644" y="4837267"/>
                <a:ext cx="2448272" cy="4700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𝑽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400" b="1" i="1" smtClean="0">
                          <a:latin typeface="Cambria Math"/>
                        </a:rPr>
                        <m:t>𝟑𝟑</m:t>
                      </m:r>
                      <m:r>
                        <a:rPr lang="cs-CZ" sz="2400" b="1" i="1" smtClean="0"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latin typeface="Cambria Math"/>
                        </a:rPr>
                        <m:t>𝟓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r>
                        <a:rPr lang="cs-CZ" sz="2400" b="1" i="1" smtClean="0">
                          <a:latin typeface="Cambria Math"/>
                        </a:rPr>
                        <m:t>𝒅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𝒎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2000" b="1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4644" y="4837267"/>
                <a:ext cx="2448272" cy="470000"/>
              </a:xfrm>
              <a:prstGeom prst="rect">
                <a:avLst/>
              </a:prstGeom>
              <a:blipFill rotWithShape="1">
                <a:blip r:embed="rId7"/>
                <a:stretch>
                  <a:fillRect l="-4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ovéPole 13"/>
              <p:cNvSpPr txBox="1"/>
              <p:nvPr/>
            </p:nvSpPr>
            <p:spPr>
              <a:xfrm>
                <a:off x="4211960" y="5307267"/>
                <a:ext cx="2448272" cy="4700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u="sng" smtClean="0">
                          <a:latin typeface="Cambria Math"/>
                        </a:rPr>
                        <m:t>𝑽</m:t>
                      </m:r>
                      <m:r>
                        <a:rPr lang="cs-CZ" sz="2400" b="1" i="1" u="sng" smtClean="0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400" b="1" i="1" u="sng" smtClean="0">
                          <a:latin typeface="Cambria Math"/>
                        </a:rPr>
                        <m:t>𝟑𝟑</m:t>
                      </m:r>
                      <m:r>
                        <a:rPr lang="cs-CZ" sz="2400" b="1" i="1" u="sng" smtClean="0">
                          <a:latin typeface="Cambria Math"/>
                        </a:rPr>
                        <m:t>,</m:t>
                      </m:r>
                      <m:r>
                        <a:rPr lang="cs-CZ" sz="2400" b="1" i="1" u="sng" smtClean="0">
                          <a:latin typeface="Cambria Math"/>
                        </a:rPr>
                        <m:t>𝟓</m:t>
                      </m:r>
                      <m:r>
                        <a:rPr lang="cs-CZ" sz="2400" b="1" i="1" u="sng" smtClean="0">
                          <a:latin typeface="Cambria Math"/>
                        </a:rPr>
                        <m:t> </m:t>
                      </m:r>
                      <m:r>
                        <a:rPr lang="cs-CZ" sz="2400" b="1" i="1" u="sng" smtClean="0">
                          <a:latin typeface="Cambria Math"/>
                        </a:rPr>
                        <m:t>𝒍</m:t>
                      </m:r>
                    </m:oMath>
                  </m:oMathPara>
                </a14:m>
                <a:endParaRPr lang="cs-CZ" sz="2000" b="1" u="sng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1960" y="5307267"/>
                <a:ext cx="2448272" cy="470000"/>
              </a:xfrm>
              <a:prstGeom prst="rect">
                <a:avLst/>
              </a:prstGeom>
              <a:blipFill rotWithShape="1">
                <a:blip r:embed="rId8"/>
                <a:stretch>
                  <a:fillRect l="-7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481067" y="5949280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Odpověď: V akváriu je 33, 5 litru vody.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5340972"/>
            <a:ext cx="999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4462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  <p:bldP spid="10" grpId="0"/>
      <p:bldP spid="12" grpId="0"/>
      <p:bldP spid="13" grpId="0"/>
      <p:bldP spid="14" grpId="0"/>
      <p:bldP spid="11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Slovní úloha: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3170" y="1268760"/>
            <a:ext cx="79372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Kolik mililitrů polévky se vejde do naběračky o průměru 9 cm. Výsledek zaokrouhli na celé mililitry.</a:t>
            </a:r>
            <a:endParaRPr lang="cs-CZ" sz="2400" dirty="0"/>
          </a:p>
        </p:txBody>
      </p:sp>
      <p:pic>
        <p:nvPicPr>
          <p:cNvPr id="2050" name="Picture 2" descr="C:\Users\malkova\AppData\Local\Microsoft\Windows\Temporary Internet Files\Content.IE5\J2XR94U8\MC900333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9219" y="1844824"/>
            <a:ext cx="2366800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2" name="Skupina 21"/>
          <p:cNvGrpSpPr/>
          <p:nvPr/>
        </p:nvGrpSpPr>
        <p:grpSpPr>
          <a:xfrm>
            <a:off x="532925" y="2201959"/>
            <a:ext cx="2680677" cy="830997"/>
            <a:chOff x="532925" y="2201959"/>
            <a:chExt cx="2680677" cy="830997"/>
          </a:xfrm>
        </p:grpSpPr>
        <mc:AlternateContent xmlns:mc="http://schemas.openxmlformats.org/markup-compatibility/2006">
          <mc:Choice xmlns:a14="http://schemas.microsoft.com/office/drawing/2010/main" Requires="a14">
            <p:sp>
              <p:nvSpPr>
                <p:cNvPr id="5" name="TextovéPole 4"/>
                <p:cNvSpPr txBox="1"/>
                <p:nvPr/>
              </p:nvSpPr>
              <p:spPr>
                <a:xfrm>
                  <a:off x="532925" y="2201959"/>
                  <a:ext cx="2680677" cy="83099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400" b="1" i="1" smtClean="0">
                            <a:latin typeface="Cambria Math"/>
                          </a:rPr>
                          <m:t>𝒅</m:t>
                        </m:r>
                        <m:r>
                          <a:rPr lang="cs-CZ" sz="2400" b="1" i="1" smtClean="0">
                            <a:latin typeface="Cambria Math"/>
                          </a:rPr>
                          <m:t>=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𝟗</m:t>
                        </m:r>
                        <m:r>
                          <a:rPr lang="cs-CZ" sz="2400" b="1" i="1" smtClean="0">
                            <a:latin typeface="Cambria Math"/>
                          </a:rPr>
                          <m:t> 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𝒄𝒎</m:t>
                        </m:r>
                      </m:oMath>
                    </m:oMathPara>
                  </a14:m>
                  <a:endParaRPr lang="cs-CZ" sz="2400" b="1" i="1" dirty="0" smtClean="0"/>
                </a:p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400" b="1" i="1" smtClean="0">
                            <a:latin typeface="Cambria Math"/>
                          </a:rPr>
                          <m:t>𝑽</m:t>
                        </m:r>
                        <m:r>
                          <a:rPr lang="cs-CZ" sz="2400" b="1" i="1" smtClean="0">
                            <a:latin typeface="Cambria Math"/>
                          </a:rPr>
                          <m:t>= ?</m:t>
                        </m:r>
                      </m:oMath>
                    </m:oMathPara>
                  </a14:m>
                  <a:endParaRPr lang="cs-CZ" sz="2400" b="1" i="1" dirty="0"/>
                </a:p>
              </p:txBody>
            </p:sp>
          </mc:Choice>
          <mc:Fallback>
            <p:sp>
              <p:nvSpPr>
                <p:cNvPr id="5" name="TextovéPole 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32925" y="2201959"/>
                  <a:ext cx="2680677" cy="830997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 l="-682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7" name="Přímá spojnice 6"/>
            <p:cNvCxnSpPr/>
            <p:nvPr/>
          </p:nvCxnSpPr>
          <p:spPr>
            <a:xfrm>
              <a:off x="532925" y="3032956"/>
              <a:ext cx="1734819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ovéPole 7"/>
          <p:cNvSpPr txBox="1"/>
          <p:nvPr/>
        </p:nvSpPr>
        <p:spPr>
          <a:xfrm>
            <a:off x="3364763" y="2201959"/>
            <a:ext cx="23962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polovina koule !</a:t>
            </a:r>
            <a:endParaRPr lang="cs-CZ" sz="2400" b="1" dirty="0"/>
          </a:p>
        </p:txBody>
      </p:sp>
      <p:cxnSp>
        <p:nvCxnSpPr>
          <p:cNvPr id="10" name="Přímá spojnice se šipkou 9"/>
          <p:cNvCxnSpPr>
            <a:stCxn id="8" idx="2"/>
          </p:cNvCxnSpPr>
          <p:nvPr/>
        </p:nvCxnSpPr>
        <p:spPr>
          <a:xfrm>
            <a:off x="4562888" y="2663624"/>
            <a:ext cx="1198124" cy="98140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ovéPole 14"/>
              <p:cNvSpPr txBox="1"/>
              <p:nvPr/>
            </p:nvSpPr>
            <p:spPr>
              <a:xfrm>
                <a:off x="532924" y="3154324"/>
                <a:ext cx="2166867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𝑽</m:t>
                      </m:r>
                      <m:r>
                        <a:rPr lang="cs-CZ" sz="2400" b="1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400" b="1" i="1" smtClean="0">
                          <a:latin typeface="Cambria Math"/>
                        </a:rPr>
                        <m:t> . </m:t>
                      </m:r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2000" b="1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924" y="3154324"/>
                <a:ext cx="2166867" cy="7861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ovéPole 15"/>
              <p:cNvSpPr txBox="1"/>
              <p:nvPr/>
            </p:nvSpPr>
            <p:spPr>
              <a:xfrm>
                <a:off x="523171" y="3940501"/>
                <a:ext cx="2166867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𝑽</m:t>
                      </m:r>
                      <m:r>
                        <a:rPr lang="cs-CZ" sz="2400" b="1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2000" b="1" dirty="0"/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171" y="3940501"/>
                <a:ext cx="2166867" cy="78617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ovéPole 13"/>
              <p:cNvSpPr txBox="1"/>
              <p:nvPr/>
            </p:nvSpPr>
            <p:spPr>
              <a:xfrm>
                <a:off x="2831691" y="4102756"/>
                <a:ext cx="18002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𝒓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𝟒</m:t>
                      </m:r>
                      <m:r>
                        <a:rPr lang="cs-CZ" sz="2400" b="1" i="1" smtClean="0"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latin typeface="Cambria Math"/>
                        </a:rPr>
                        <m:t>𝟓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r>
                        <a:rPr lang="cs-CZ" sz="2400" b="1" i="1" smtClean="0">
                          <a:latin typeface="Cambria Math"/>
                        </a:rPr>
                        <m:t>𝒄𝒎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1691" y="4102756"/>
                <a:ext cx="1800200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523833" y="4700058"/>
                <a:ext cx="2840930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𝑽</m:t>
                      </m:r>
                      <m:r>
                        <a:rPr lang="cs-CZ" sz="2400" b="1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400" b="1" i="1" smtClean="0">
                          <a:latin typeface="Cambria Math"/>
                        </a:rPr>
                        <m:t> . </m:t>
                      </m:r>
                      <m:r>
                        <a:rPr lang="cs-CZ" sz="2400" b="1" i="1" smtClean="0">
                          <a:latin typeface="Cambria Math"/>
                        </a:rPr>
                        <m:t>𝟑</m:t>
                      </m:r>
                      <m:r>
                        <a:rPr lang="cs-CZ" sz="2400" b="1" i="1" smtClean="0"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latin typeface="Cambria Math"/>
                        </a:rPr>
                        <m:t>𝟏𝟒</m:t>
                      </m:r>
                      <m:r>
                        <a:rPr lang="cs-CZ" sz="2400" b="1" i="1" smtClean="0">
                          <a:latin typeface="Cambria Math"/>
                        </a:rPr>
                        <m:t> .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𝟒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𝟓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2000" b="1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833" y="4700058"/>
                <a:ext cx="2840930" cy="78617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523169" y="5486235"/>
                <a:ext cx="2841593" cy="4700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𝑽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𝟏𝟗𝟎</m:t>
                      </m:r>
                      <m:r>
                        <a:rPr lang="cs-CZ" sz="2400" b="1" i="1" smtClean="0"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latin typeface="Cambria Math"/>
                        </a:rPr>
                        <m:t>𝟕𝟓𝟓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𝒄𝒎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2000" b="1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169" y="5486235"/>
                <a:ext cx="2841593" cy="470000"/>
              </a:xfrm>
              <a:prstGeom prst="rect">
                <a:avLst/>
              </a:prstGeom>
              <a:blipFill rotWithShape="1">
                <a:blip r:embed="rId8"/>
                <a:stretch>
                  <a:fillRect l="-6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ovéPole 19"/>
              <p:cNvSpPr txBox="1"/>
              <p:nvPr/>
            </p:nvSpPr>
            <p:spPr>
              <a:xfrm>
                <a:off x="523168" y="5964321"/>
                <a:ext cx="2841593" cy="4700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u="sng" smtClean="0">
                          <a:latin typeface="Cambria Math"/>
                        </a:rPr>
                        <m:t>𝑽</m:t>
                      </m:r>
                      <m:r>
                        <a:rPr lang="cs-CZ" sz="2400" b="1" i="1" u="sng" smtClean="0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400" b="1" i="1" u="sng" smtClean="0">
                          <a:latin typeface="Cambria Math"/>
                        </a:rPr>
                        <m:t>𝟏𝟗𝟏</m:t>
                      </m:r>
                      <m:r>
                        <a:rPr lang="cs-CZ" sz="2400" b="1" i="1" u="sng" smtClean="0">
                          <a:latin typeface="Cambria Math"/>
                        </a:rPr>
                        <m:t> </m:t>
                      </m:r>
                      <m:r>
                        <a:rPr lang="cs-CZ" sz="2400" b="1" i="1" u="sng" smtClean="0">
                          <a:latin typeface="Cambria Math"/>
                        </a:rPr>
                        <m:t>𝒎𝒍</m:t>
                      </m:r>
                    </m:oMath>
                  </m:oMathPara>
                </a14:m>
                <a:endParaRPr lang="cs-CZ" sz="2000" b="1" u="sng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168" y="5964321"/>
                <a:ext cx="2841593" cy="470000"/>
              </a:xfrm>
              <a:prstGeom prst="rect">
                <a:avLst/>
              </a:prstGeom>
              <a:blipFill rotWithShape="1">
                <a:blip r:embed="rId9"/>
                <a:stretch>
                  <a:fillRect l="-6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3755049" y="5486235"/>
            <a:ext cx="42733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Odpověď: Do naběračky se vejde 191 ml polévky. 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308304" y="435734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2648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/>
      <p:bldP spid="15" grpId="0"/>
      <p:bldP spid="16" grpId="0"/>
      <p:bldP spid="14" grpId="0"/>
      <p:bldP spid="18" grpId="0"/>
      <p:bldP spid="19" grpId="0"/>
      <p:bldP spid="20" grpId="0"/>
      <p:bldP spid="17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8861" y="320689"/>
            <a:ext cx="7848871" cy="7078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Tato práce je šířena pod licencí CC BY-SA 3.0. Odkazy a citace jsou platné k datu vytvoření této práce.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3" y="1028571"/>
            <a:ext cx="8285991" cy="7078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Texty jsou vlastní originální tvorbou </a:t>
            </a:r>
            <a:r>
              <a:rPr lang="cs-CZ" sz="20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autora.</a:t>
            </a:r>
            <a:endParaRPr lang="cs-CZ" sz="20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0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TextovéPole 6"/>
          <p:cNvSpPr txBox="1"/>
          <p:nvPr/>
        </p:nvSpPr>
        <p:spPr>
          <a:xfrm>
            <a:off x="321565" y="1736489"/>
            <a:ext cx="8066859" cy="464742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Citace: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0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Calibri"/>
              </a:rPr>
              <a:t>obr</a:t>
            </a:r>
            <a:r>
              <a:rPr lang="cs-CZ" dirty="0" smtClean="0">
                <a:solidFill>
                  <a:srgbClr val="000000"/>
                </a:solidFill>
                <a:latin typeface="Calibri"/>
              </a:rPr>
              <a:t>. </a:t>
            </a:r>
            <a:r>
              <a:rPr lang="cs-CZ" dirty="0" smtClean="0">
                <a:solidFill>
                  <a:srgbClr val="000000"/>
                </a:solidFill>
                <a:latin typeface="Calibri"/>
              </a:rPr>
              <a:t>1</a:t>
            </a:r>
            <a:endParaRPr lang="cs-CZ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/>
              <a:t>Povrchy a objemy těles. In: </a:t>
            </a:r>
            <a:r>
              <a:rPr lang="cs-CZ" i="1" dirty="0" err="1"/>
              <a:t>Datakabinet</a:t>
            </a:r>
            <a:r>
              <a:rPr lang="cs-CZ" dirty="0"/>
              <a:t> [online]. 2012 [cit. </a:t>
            </a:r>
            <a:r>
              <a:rPr lang="cs-CZ" dirty="0" smtClean="0"/>
              <a:t>2013-04-09]. </a:t>
            </a:r>
            <a:r>
              <a:rPr lang="cs-CZ" dirty="0"/>
              <a:t>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www.datakabinet.cz/cs/Vyukove-materialy-a-data/Matematika-a-jeji-aplikace/Vyukove-tabulky/Povrchy-a-objemy-teles.html</a:t>
            </a:r>
            <a:r>
              <a:rPr lang="cs-CZ" dirty="0" smtClean="0"/>
              <a:t> 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obr. </a:t>
            </a: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2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l-PL" dirty="0"/>
              <a:t>Koule bez popisu. In: </a:t>
            </a:r>
            <a:r>
              <a:rPr lang="pl-PL" i="1" dirty="0"/>
              <a:t>Datakabinet</a:t>
            </a:r>
            <a:r>
              <a:rPr lang="pl-PL" dirty="0"/>
              <a:t> [online]. 2012 [cit. </a:t>
            </a:r>
            <a:r>
              <a:rPr lang="pl-PL" dirty="0" smtClean="0"/>
              <a:t>2013-04-09]. </a:t>
            </a:r>
            <a:r>
              <a:rPr lang="pl-PL" dirty="0"/>
              <a:t>Dostupné z: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www.datakabinet.cz/cs/Vyukove-materialy-a-data/Matematika-a-jeji-aplikace/Ilustrace-a-obrazky/Koule-bez-popisu.html</a:t>
            </a:r>
            <a:r>
              <a:rPr lang="pl-PL" dirty="0" smtClean="0"/>
              <a:t> 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pl-PL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l-PL" dirty="0" smtClean="0">
                <a:solidFill>
                  <a:srgbClr val="000000"/>
                </a:solidFill>
                <a:latin typeface="Calibri"/>
              </a:rPr>
              <a:t>obr. 3, 4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/>
              <a:t>Všechny objekty použité k vytvoření </a:t>
            </a:r>
            <a:r>
              <a:rPr lang="cs-CZ" dirty="0" smtClean="0"/>
              <a:t>těchto obrázků jsou </a:t>
            </a:r>
            <a:r>
              <a:rPr lang="cs-CZ" dirty="0"/>
              <a:t>součástí softwaru Microsoft® Office.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 smtClean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52448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7620000" cy="5636096"/>
          </a:xfrm>
        </p:spPr>
        <p:txBody>
          <a:bodyPr>
            <a:normAutofit lnSpcReduction="10000"/>
          </a:bodyPr>
          <a:lstStyle/>
          <a:p>
            <a:pPr lvl="0" indent="0">
              <a:lnSpc>
                <a:spcPct val="90000"/>
              </a:lnSpc>
              <a:spcBef>
                <a:spcPts val="400"/>
              </a:spcBef>
              <a:buNone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dirty="0">
                <a:solidFill>
                  <a:srgbClr val="000000"/>
                </a:solidFill>
              </a:rPr>
              <a:t>Škola: Základní škola Trávníky Otrokovice, příspěvková organizace</a:t>
            </a:r>
          </a:p>
          <a:p>
            <a:pPr lvl="0" indent="0">
              <a:lnSpc>
                <a:spcPct val="90000"/>
              </a:lnSpc>
              <a:spcBef>
                <a:spcPts val="400"/>
              </a:spcBef>
              <a:buNone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dirty="0">
                <a:solidFill>
                  <a:srgbClr val="000000"/>
                </a:solidFill>
              </a:rPr>
              <a:t>Číslo projektu: CZ.1.07/1.4.00/21.2637</a:t>
            </a:r>
          </a:p>
          <a:p>
            <a:pPr lvl="0" indent="0">
              <a:lnSpc>
                <a:spcPct val="90000"/>
              </a:lnSpc>
              <a:spcBef>
                <a:spcPts val="400"/>
              </a:spcBef>
              <a:buNone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dirty="0">
                <a:solidFill>
                  <a:srgbClr val="000000"/>
                </a:solidFill>
              </a:rPr>
              <a:t>Název výukového materiálu: </a:t>
            </a:r>
            <a:r>
              <a:rPr lang="cs-CZ" sz="2400" dirty="0" smtClean="0">
                <a:solidFill>
                  <a:srgbClr val="000000"/>
                </a:solidFill>
              </a:rPr>
              <a:t>Objem koule</a:t>
            </a:r>
            <a:endParaRPr lang="cs-CZ" sz="2400" dirty="0">
              <a:solidFill>
                <a:srgbClr val="000000"/>
              </a:solidFill>
            </a:endParaRPr>
          </a:p>
          <a:p>
            <a:pPr lvl="0" indent="0">
              <a:lnSpc>
                <a:spcPct val="90000"/>
              </a:lnSpc>
              <a:spcBef>
                <a:spcPts val="400"/>
              </a:spcBef>
              <a:buNone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dirty="0">
                <a:solidFill>
                  <a:srgbClr val="000000"/>
                </a:solidFill>
              </a:rPr>
              <a:t>Autor: Mgr. Miroslava Málková</a:t>
            </a:r>
          </a:p>
          <a:p>
            <a:pPr lvl="0" indent="0">
              <a:lnSpc>
                <a:spcPct val="90000"/>
              </a:lnSpc>
              <a:spcBef>
                <a:spcPts val="400"/>
              </a:spcBef>
              <a:buNone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dirty="0">
                <a:solidFill>
                  <a:srgbClr val="000000"/>
                </a:solidFill>
              </a:rPr>
              <a:t>Vytvořeno: </a:t>
            </a:r>
            <a:r>
              <a:rPr lang="cs-CZ" sz="2400" dirty="0" smtClean="0">
                <a:solidFill>
                  <a:srgbClr val="000000"/>
                </a:solidFill>
              </a:rPr>
              <a:t>10. </a:t>
            </a:r>
            <a:r>
              <a:rPr lang="cs-CZ" sz="2400" dirty="0">
                <a:solidFill>
                  <a:srgbClr val="000000"/>
                </a:solidFill>
              </a:rPr>
              <a:t>dubna 2013</a:t>
            </a:r>
          </a:p>
          <a:p>
            <a:pPr lvl="0" indent="0">
              <a:lnSpc>
                <a:spcPct val="90000"/>
              </a:lnSpc>
              <a:spcBef>
                <a:spcPts val="400"/>
              </a:spcBef>
              <a:buNone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dirty="0">
                <a:solidFill>
                  <a:srgbClr val="000000"/>
                </a:solidFill>
              </a:rPr>
              <a:t>Ročník: 9.</a:t>
            </a:r>
          </a:p>
          <a:p>
            <a:pPr lvl="0" indent="0">
              <a:lnSpc>
                <a:spcPct val="90000"/>
              </a:lnSpc>
              <a:spcBef>
                <a:spcPts val="400"/>
              </a:spcBef>
              <a:buNone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dirty="0">
                <a:solidFill>
                  <a:srgbClr val="000000"/>
                </a:solidFill>
              </a:rPr>
              <a:t>Vzdělávací oblast: Matematika a její aplikace</a:t>
            </a:r>
          </a:p>
          <a:p>
            <a:pPr lvl="0" indent="0">
              <a:lnSpc>
                <a:spcPct val="90000"/>
              </a:lnSpc>
              <a:spcBef>
                <a:spcPts val="400"/>
              </a:spcBef>
              <a:buNone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dirty="0">
                <a:solidFill>
                  <a:srgbClr val="000000"/>
                </a:solidFill>
              </a:rPr>
              <a:t>Vzdělávací obor: Matematika a její aplikace</a:t>
            </a:r>
          </a:p>
          <a:p>
            <a:pPr lvl="0" indent="0">
              <a:lnSpc>
                <a:spcPct val="90000"/>
              </a:lnSpc>
              <a:spcBef>
                <a:spcPts val="400"/>
              </a:spcBef>
              <a:buNone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dirty="0">
                <a:solidFill>
                  <a:srgbClr val="000000"/>
                </a:solidFill>
              </a:rPr>
              <a:t>Tematický okruh: Geometrie v rovině a v prostoru</a:t>
            </a:r>
          </a:p>
          <a:p>
            <a:pPr lvl="0" indent="0">
              <a:lnSpc>
                <a:spcPct val="90000"/>
              </a:lnSpc>
              <a:spcBef>
                <a:spcPts val="400"/>
              </a:spcBef>
              <a:buNone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dirty="0">
                <a:solidFill>
                  <a:srgbClr val="000000"/>
                </a:solidFill>
              </a:rPr>
              <a:t>Téma: Koule</a:t>
            </a:r>
          </a:p>
          <a:p>
            <a:pPr lvl="0" indent="0">
              <a:lnSpc>
                <a:spcPct val="90000"/>
              </a:lnSpc>
              <a:spcBef>
                <a:spcPts val="400"/>
              </a:spcBef>
              <a:buNone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dirty="0">
                <a:solidFill>
                  <a:srgbClr val="000000"/>
                </a:solidFill>
              </a:rPr>
              <a:t>Pomůcky: notebook, dataprojektor, sešit, psací potřeby, výukové tabulky a materiály </a:t>
            </a:r>
            <a:r>
              <a:rPr lang="cs-CZ" sz="2400" dirty="0" err="1">
                <a:solidFill>
                  <a:srgbClr val="000000"/>
                </a:solidFill>
              </a:rPr>
              <a:t>Datakabinetu</a:t>
            </a:r>
            <a:endParaRPr lang="cs-CZ" sz="2400" dirty="0">
              <a:solidFill>
                <a:srgbClr val="000000"/>
              </a:solidFill>
            </a:endParaRPr>
          </a:p>
          <a:p>
            <a:pPr lvl="0" indent="0">
              <a:lnSpc>
                <a:spcPct val="90000"/>
              </a:lnSpc>
              <a:spcBef>
                <a:spcPts val="400"/>
              </a:spcBef>
              <a:buNone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dirty="0">
                <a:solidFill>
                  <a:srgbClr val="000000"/>
                </a:solidFill>
              </a:rPr>
              <a:t>Anotace: Vzdělávací materiál je určen k výkladu učiva o kouli. Je v ní uveden vzorec pro výpočet jejího </a:t>
            </a:r>
            <a:r>
              <a:rPr lang="cs-CZ" sz="2400" dirty="0" smtClean="0">
                <a:solidFill>
                  <a:srgbClr val="000000"/>
                </a:solidFill>
              </a:rPr>
              <a:t>objemu </a:t>
            </a:r>
            <a:r>
              <a:rPr lang="cs-CZ" sz="2400" dirty="0">
                <a:solidFill>
                  <a:srgbClr val="000000"/>
                </a:solidFill>
              </a:rPr>
              <a:t>a řešení několika příkladů na </a:t>
            </a:r>
            <a:r>
              <a:rPr lang="cs-CZ" sz="2400" dirty="0" smtClean="0">
                <a:solidFill>
                  <a:srgbClr val="000000"/>
                </a:solidFill>
              </a:rPr>
              <a:t>objem </a:t>
            </a:r>
            <a:r>
              <a:rPr lang="cs-CZ" sz="2400" dirty="0">
                <a:solidFill>
                  <a:srgbClr val="000000"/>
                </a:solidFill>
              </a:rPr>
              <a:t>koule. </a:t>
            </a:r>
          </a:p>
          <a:p>
            <a:pPr lvl="0">
              <a:lnSpc>
                <a:spcPct val="80000"/>
              </a:lnSpc>
              <a:spcBef>
                <a:spcPts val="500"/>
              </a:spcBef>
              <a:buClr>
                <a:srgbClr val="4F81BD"/>
              </a:buClr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616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158</TotalTime>
  <Words>580</Words>
  <Application>Microsoft Office PowerPoint</Application>
  <PresentationFormat>Předvádění na obrazovce (4:3)</PresentationFormat>
  <Paragraphs>79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Sousedství</vt:lpstr>
      <vt:lpstr>OBJEM KOULE</vt:lpstr>
      <vt:lpstr>Objem koule</vt:lpstr>
      <vt:lpstr>Příklad:</vt:lpstr>
      <vt:lpstr>Příklad:</vt:lpstr>
      <vt:lpstr>Slovní úloha:</vt:lpstr>
      <vt:lpstr>Slovní úloha: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OBJEM KOULE</dc:title>
  <dc:creator>malkova</dc:creator>
  <cp:lastModifiedBy>malkova</cp:lastModifiedBy>
  <cp:revision>18</cp:revision>
  <dcterms:created xsi:type="dcterms:W3CDTF">2013-05-14T17:28:32Z</dcterms:created>
  <dcterms:modified xsi:type="dcterms:W3CDTF">2013-05-16T18:37:14Z</dcterms:modified>
</cp:coreProperties>
</file>