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2" r:id="rId2"/>
    <p:sldId id="289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74" r:id="rId17"/>
    <p:sldId id="258" r:id="rId18"/>
    <p:sldId id="28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VY_32_INOVACE_08_07_Národní obrození 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VY_32_INOVACE_08_07_Národní obrození 2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671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jpeg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80130560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národním obrození. Obrázky řady osobností nejsou v učebnici k dispozici. Učitel tyto obrázky může využít i k podněcování diskuze se žáky. Prezentace obsahuje také citace některých děl. I k nim je možné vést s žáky diskuzi. </a:t>
            </a:r>
            <a:r>
              <a:rPr lang="cs-CZ" sz="2200" dirty="0"/>
              <a:t>Látka je úzce propojena s výukou literatury. Následuje </a:t>
            </a:r>
            <a:r>
              <a:rPr lang="cs-CZ" sz="2200" dirty="0" smtClean="0"/>
              <a:t>zápis. Po něm  si žáci ověří svoje znalosti spojováním obrázků osobností národního obrození s jejich jmény.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obrázky osobností národního obrození k jejich jménům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národní obrození, Jungmann, Palacký, </a:t>
            </a:r>
            <a:r>
              <a:rPr lang="cs-CZ" sz="2200" dirty="0" err="1" smtClean="0"/>
              <a:t>Kollar</a:t>
            </a:r>
            <a:r>
              <a:rPr lang="cs-CZ" sz="2200" dirty="0" smtClean="0"/>
              <a:t>, Šafařík, </a:t>
            </a:r>
            <a:r>
              <a:rPr lang="cs-CZ" sz="2200" dirty="0" err="1" smtClean="0"/>
              <a:t>Presl</a:t>
            </a:r>
            <a:r>
              <a:rPr lang="cs-CZ" sz="2200" dirty="0" smtClean="0"/>
              <a:t>, Mácha, Klicpera, Tyl,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404287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7200"/>
            <a:ext cx="8839200" cy="1143000"/>
          </a:xfrm>
        </p:spPr>
        <p:txBody>
          <a:bodyPr/>
          <a:lstStyle/>
          <a:p>
            <a:r>
              <a:rPr lang="cs-CZ" sz="4000"/>
              <a:t>ČESKÉ NÁRODNÍ OBROZENÍ</a:t>
            </a:r>
          </a:p>
        </p:txBody>
      </p:sp>
      <p:pic>
        <p:nvPicPr>
          <p:cNvPr id="7170" name="Picture 2" descr="Soubor:Ctin&amp;ecaron;ves, &amp;Rcaron;íp a obe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611888" cy="495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703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Josef Jungmann (1773-1847)</a:t>
            </a:r>
          </a:p>
        </p:txBody>
      </p:sp>
      <p:pic>
        <p:nvPicPr>
          <p:cNvPr id="2" name="Picture 2" descr="Soubor:Josef Jungmann C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7088" y="1699182"/>
            <a:ext cx="3287085" cy="417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754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04800"/>
            <a:ext cx="9144000" cy="1143000"/>
          </a:xfrm>
        </p:spPr>
        <p:txBody>
          <a:bodyPr/>
          <a:lstStyle/>
          <a:p>
            <a:r>
              <a:rPr lang="cs-CZ" dirty="0"/>
              <a:t>Slezské zemské muzeum v Opavě 1814</a:t>
            </a:r>
          </a:p>
        </p:txBody>
      </p:sp>
      <p:pic>
        <p:nvPicPr>
          <p:cNvPr id="18434" name="Picture 2" descr="Soubor:Historická výstavní budova v roce 20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6768751" cy="5134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560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763000" cy="1143000"/>
          </a:xfrm>
        </p:spPr>
        <p:txBody>
          <a:bodyPr/>
          <a:lstStyle/>
          <a:p>
            <a:r>
              <a:rPr lang="cs-CZ" dirty="0"/>
              <a:t>Moravské zemské muzeum 1817</a:t>
            </a:r>
          </a:p>
        </p:txBody>
      </p:sp>
      <p:pic>
        <p:nvPicPr>
          <p:cNvPr id="17410" name="Picture 2" descr="Soubor:Moravské zemské muzeu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069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540024"/>
          </a:xfrm>
        </p:spPr>
        <p:txBody>
          <a:bodyPr>
            <a:normAutofit/>
          </a:bodyPr>
          <a:lstStyle/>
          <a:p>
            <a:r>
              <a:rPr lang="cs-CZ" dirty="0"/>
              <a:t>Národní muzeum </a:t>
            </a:r>
            <a:r>
              <a:rPr lang="cs-CZ" dirty="0" smtClean="0"/>
              <a:t>1818</a:t>
            </a:r>
            <a:br>
              <a:rPr lang="cs-CZ" dirty="0" smtClean="0"/>
            </a:br>
            <a:r>
              <a:rPr lang="cs-CZ" sz="3200" dirty="0" smtClean="0"/>
              <a:t>foto kolem roku 1900</a:t>
            </a:r>
            <a:endParaRPr lang="cs-CZ" sz="3200" dirty="0"/>
          </a:p>
        </p:txBody>
      </p:sp>
      <p:pic>
        <p:nvPicPr>
          <p:cNvPr id="2" name="Picture 2" descr="Soubor:Prag Museum 19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6336704" cy="4665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548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143000"/>
          </a:xfrm>
        </p:spPr>
        <p:txBody>
          <a:bodyPr/>
          <a:lstStyle/>
          <a:p>
            <a:r>
              <a:rPr lang="cs-CZ"/>
              <a:t>František Palacký (1798-1876)</a:t>
            </a:r>
          </a:p>
        </p:txBody>
      </p:sp>
      <p:pic>
        <p:nvPicPr>
          <p:cNvPr id="15362" name="Picture 2" descr="Soubor:Jan Vilímek - František Palack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9359"/>
            <a:ext cx="3470972" cy="484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Soubor:PalackyLith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3172" y="1788728"/>
            <a:ext cx="3744416" cy="483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69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72400" cy="1143000"/>
          </a:xfrm>
        </p:spPr>
        <p:txBody>
          <a:bodyPr/>
          <a:lstStyle/>
          <a:p>
            <a:r>
              <a:rPr lang="cs-CZ" dirty="0"/>
              <a:t>Ján Kollár (1793-1852)</a:t>
            </a:r>
          </a:p>
        </p:txBody>
      </p:sp>
      <p:pic>
        <p:nvPicPr>
          <p:cNvPr id="14338" name="Picture 2" descr="Soubor:Kollar j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96752"/>
            <a:ext cx="4392488" cy="534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498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cs-CZ" dirty="0"/>
              <a:t>Pavel Jozef Šafařík (1795-1861)</a:t>
            </a:r>
          </a:p>
        </p:txBody>
      </p:sp>
      <p:pic>
        <p:nvPicPr>
          <p:cNvPr id="13314" name="Picture 2" descr="Soubor:Pavel Jozef Safari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4472" y="980728"/>
            <a:ext cx="46958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71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cs-CZ" dirty="0"/>
              <a:t>Jan Svatopluk </a:t>
            </a:r>
            <a:r>
              <a:rPr lang="cs-CZ" dirty="0" err="1"/>
              <a:t>Presl</a:t>
            </a:r>
            <a:r>
              <a:rPr lang="cs-CZ" dirty="0"/>
              <a:t> (1791-1849)</a:t>
            </a:r>
          </a:p>
        </p:txBody>
      </p:sp>
      <p:pic>
        <p:nvPicPr>
          <p:cNvPr id="12290" name="Picture 2" descr="Soubor:Jan Svatopluk Presl 1791-18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72816"/>
            <a:ext cx="3672408" cy="442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67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28600"/>
            <a:ext cx="3276600" cy="2667000"/>
          </a:xfrm>
        </p:spPr>
        <p:txBody>
          <a:bodyPr>
            <a:normAutofit fontScale="90000"/>
          </a:bodyPr>
          <a:lstStyle/>
          <a:p>
            <a:r>
              <a:rPr lang="cs-CZ" dirty="0"/>
              <a:t>Karel Hynek Mácha (1810-1836)</a:t>
            </a:r>
            <a:br>
              <a:rPr lang="cs-CZ" dirty="0"/>
            </a:br>
            <a:r>
              <a:rPr lang="cs-CZ" dirty="0"/>
              <a:t>Máj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05200" y="0"/>
            <a:ext cx="5638800" cy="6629400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cs-CZ" dirty="0"/>
              <a:t>Byl pozdní večer – první máj –</a:t>
            </a:r>
            <a:br>
              <a:rPr lang="cs-CZ" dirty="0"/>
            </a:br>
            <a:r>
              <a:rPr lang="cs-CZ" dirty="0"/>
              <a:t>večerní máj – byl lásky čas.</a:t>
            </a:r>
            <a:br>
              <a:rPr lang="cs-CZ" dirty="0"/>
            </a:br>
            <a:r>
              <a:rPr lang="cs-CZ" dirty="0"/>
              <a:t>Hrdliččin zval ku lásce hlas,</a:t>
            </a:r>
            <a:br>
              <a:rPr lang="cs-CZ" dirty="0"/>
            </a:br>
            <a:r>
              <a:rPr lang="cs-CZ" dirty="0"/>
              <a:t>kde borový zaváněl háj.</a:t>
            </a:r>
            <a:br>
              <a:rPr lang="cs-CZ" dirty="0"/>
            </a:br>
            <a:r>
              <a:rPr lang="cs-CZ" dirty="0"/>
              <a:t>O lásce šeptal tichý mech;</a:t>
            </a:r>
            <a:br>
              <a:rPr lang="cs-CZ" dirty="0"/>
            </a:br>
            <a:r>
              <a:rPr lang="cs-CZ" dirty="0" err="1"/>
              <a:t>květoucí</a:t>
            </a:r>
            <a:r>
              <a:rPr lang="cs-CZ" dirty="0"/>
              <a:t> strom lhal lásky žel,</a:t>
            </a:r>
            <a:br>
              <a:rPr lang="cs-CZ" dirty="0"/>
            </a:br>
            <a:r>
              <a:rPr lang="cs-CZ" dirty="0"/>
              <a:t>svou lásku slavík růži pěl,</a:t>
            </a:r>
            <a:br>
              <a:rPr lang="cs-CZ" dirty="0"/>
            </a:br>
            <a:r>
              <a:rPr lang="cs-CZ" dirty="0" err="1"/>
              <a:t>růžinu</a:t>
            </a:r>
            <a:r>
              <a:rPr lang="cs-CZ" dirty="0"/>
              <a:t> jevil vonný vzdech.</a:t>
            </a:r>
            <a:br>
              <a:rPr lang="cs-CZ" dirty="0"/>
            </a:br>
            <a:r>
              <a:rPr lang="cs-CZ" dirty="0"/>
              <a:t>Jezero hladké v křovích stinných</a:t>
            </a:r>
            <a:br>
              <a:rPr lang="cs-CZ" dirty="0"/>
            </a:br>
            <a:r>
              <a:rPr lang="cs-CZ" dirty="0"/>
              <a:t>zvučelo temně tajný bol,</a:t>
            </a:r>
            <a:br>
              <a:rPr lang="cs-CZ" dirty="0"/>
            </a:br>
            <a:r>
              <a:rPr lang="cs-CZ" dirty="0"/>
              <a:t>břeh je objímal kol a kol;</a:t>
            </a:r>
            <a:br>
              <a:rPr lang="cs-CZ" dirty="0"/>
            </a:br>
            <a:r>
              <a:rPr lang="cs-CZ" dirty="0"/>
              <a:t>a slunce jasná světů jiných</a:t>
            </a:r>
            <a:br>
              <a:rPr lang="cs-CZ" dirty="0"/>
            </a:br>
            <a:r>
              <a:rPr lang="cs-CZ" dirty="0"/>
              <a:t>bloudila blankytnými pásky,</a:t>
            </a:r>
            <a:br>
              <a:rPr lang="cs-CZ" dirty="0"/>
            </a:br>
            <a:r>
              <a:rPr lang="cs-CZ" dirty="0"/>
              <a:t>planoucí tam co slzy lásky. </a:t>
            </a:r>
          </a:p>
        </p:txBody>
      </p:sp>
      <p:pic>
        <p:nvPicPr>
          <p:cNvPr id="11266" name="Picture 2" descr="Soubor:Jan Vilímek - Karel Hynek Mách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946"/>
          <a:stretch/>
        </p:blipFill>
        <p:spPr bwMode="auto">
          <a:xfrm>
            <a:off x="251519" y="2879517"/>
            <a:ext cx="3068155" cy="397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500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dirty="0"/>
              <a:t>Václav Kliment Klicpera (1792-1859)</a:t>
            </a:r>
          </a:p>
        </p:txBody>
      </p:sp>
      <p:pic>
        <p:nvPicPr>
          <p:cNvPr id="10242" name="Picture 2" descr="Soubor:Vaclav Kliment Klicpera Vilim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40768"/>
            <a:ext cx="4533900" cy="44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631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495800" y="381000"/>
            <a:ext cx="4648200" cy="1143000"/>
          </a:xfrm>
        </p:spPr>
        <p:txBody>
          <a:bodyPr>
            <a:normAutofit fontScale="90000"/>
          </a:bodyPr>
          <a:lstStyle/>
          <a:p>
            <a:r>
              <a:rPr lang="cs-CZ"/>
              <a:t>Josef Kajetán Tyl (1808-1856)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228600" y="1052736"/>
            <a:ext cx="4343400" cy="521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Kde domov můj,</a:t>
            </a:r>
            <a:br>
              <a:rPr lang="cs-CZ" dirty="0"/>
            </a:br>
            <a:r>
              <a:rPr lang="cs-CZ" dirty="0"/>
              <a:t>kde domov můj?</a:t>
            </a:r>
            <a:br>
              <a:rPr lang="cs-CZ" dirty="0"/>
            </a:br>
            <a:r>
              <a:rPr lang="cs-CZ" dirty="0"/>
              <a:t>Voda hučí po lučinách,</a:t>
            </a:r>
            <a:br>
              <a:rPr lang="cs-CZ" dirty="0"/>
            </a:br>
            <a:r>
              <a:rPr lang="cs-CZ" dirty="0"/>
              <a:t>bory šumí po skalinách,</a:t>
            </a:r>
            <a:br>
              <a:rPr lang="cs-CZ" dirty="0"/>
            </a:br>
            <a:r>
              <a:rPr lang="cs-CZ" dirty="0"/>
              <a:t>v sadě skví se jara květ,</a:t>
            </a:r>
            <a:br>
              <a:rPr lang="cs-CZ" dirty="0"/>
            </a:br>
            <a:r>
              <a:rPr lang="cs-CZ" dirty="0"/>
              <a:t>zemský ráj to na pohled!</a:t>
            </a:r>
            <a:br>
              <a:rPr lang="cs-CZ" dirty="0"/>
            </a:br>
            <a:r>
              <a:rPr lang="cs-CZ" dirty="0"/>
              <a:t>A to je ta krásná země,</a:t>
            </a:r>
            <a:br>
              <a:rPr lang="cs-CZ" dirty="0"/>
            </a:br>
            <a:r>
              <a:rPr lang="cs-CZ" dirty="0"/>
              <a:t>země česká, domov můj,</a:t>
            </a:r>
            <a:br>
              <a:rPr lang="cs-CZ" dirty="0"/>
            </a:br>
            <a:r>
              <a:rPr lang="cs-CZ" dirty="0"/>
              <a:t>země česká, domov můj! </a:t>
            </a:r>
          </a:p>
          <a:p>
            <a:pPr>
              <a:spcBef>
                <a:spcPct val="50000"/>
              </a:spcBef>
            </a:pPr>
            <a:r>
              <a:rPr lang="cs-CZ" dirty="0"/>
              <a:t>Kde domov můj,</a:t>
            </a:r>
            <a:br>
              <a:rPr lang="cs-CZ" dirty="0"/>
            </a:br>
            <a:r>
              <a:rPr lang="cs-CZ" dirty="0"/>
              <a:t>kde domov můj?</a:t>
            </a:r>
            <a:br>
              <a:rPr lang="cs-CZ" dirty="0"/>
            </a:br>
            <a:r>
              <a:rPr lang="cs-CZ" dirty="0"/>
              <a:t>V kraji znáš-li Bohu milém,</a:t>
            </a:r>
            <a:br>
              <a:rPr lang="cs-CZ" dirty="0"/>
            </a:br>
            <a:r>
              <a:rPr lang="cs-CZ" dirty="0"/>
              <a:t>duše útlé v těle čilém,</a:t>
            </a:r>
            <a:br>
              <a:rPr lang="cs-CZ" dirty="0"/>
            </a:br>
            <a:r>
              <a:rPr lang="cs-CZ" dirty="0"/>
              <a:t>mysl jasnou, vznik a zdar,</a:t>
            </a:r>
            <a:br>
              <a:rPr lang="cs-CZ" dirty="0"/>
            </a:br>
            <a:r>
              <a:rPr lang="cs-CZ" dirty="0"/>
              <a:t>a tu sílu vzdoru zmar?</a:t>
            </a:r>
            <a:br>
              <a:rPr lang="cs-CZ" dirty="0"/>
            </a:br>
            <a:r>
              <a:rPr lang="cs-CZ" dirty="0"/>
              <a:t>To je Čechů slavné plémě,</a:t>
            </a:r>
            <a:br>
              <a:rPr lang="cs-CZ" dirty="0"/>
            </a:br>
            <a:r>
              <a:rPr lang="cs-CZ" dirty="0"/>
              <a:t>mezi Čechy domov můj,</a:t>
            </a:r>
            <a:br>
              <a:rPr lang="cs-CZ" dirty="0"/>
            </a:br>
            <a:r>
              <a:rPr lang="cs-CZ" dirty="0"/>
              <a:t>mezi Čechy domov můj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9218" name="Picture 2" descr="Soubor:Jan Vilímek - Josef Kajetán Tyl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297"/>
          <a:stretch/>
        </p:blipFill>
        <p:spPr bwMode="auto">
          <a:xfrm>
            <a:off x="4572000" y="1731450"/>
            <a:ext cx="4314825" cy="512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2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/>
              <a:t>II. fáze – jazyková</a:t>
            </a:r>
          </a:p>
          <a:p>
            <a:pPr marL="185738" indent="-185738">
              <a:lnSpc>
                <a:spcPct val="90000"/>
              </a:lnSpc>
            </a:pPr>
            <a:r>
              <a:rPr lang="cs-CZ" dirty="0"/>
              <a:t>snaha o pozdvižení českého jazyka na evropskou úroveň </a:t>
            </a:r>
            <a:r>
              <a:rPr lang="cs-CZ" dirty="0">
                <a:cs typeface="Times New Roman" pitchFamily="18" charset="0"/>
                <a:sym typeface="Symbol" pitchFamily="18" charset="2"/>
              </a:rPr>
              <a:t></a:t>
            </a:r>
            <a:r>
              <a:rPr lang="cs-CZ" dirty="0">
                <a:sym typeface="Symbol" pitchFamily="18" charset="2"/>
              </a:rPr>
              <a:t>jeho uplatnění ve vědě a umění</a:t>
            </a:r>
          </a:p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>
                <a:sym typeface="Symbol" pitchFamily="18" charset="2"/>
              </a:rPr>
              <a:t>Josef </a:t>
            </a:r>
            <a:r>
              <a:rPr lang="cs-CZ" dirty="0" err="1">
                <a:sym typeface="Symbol" pitchFamily="18" charset="2"/>
              </a:rPr>
              <a:t>Jungmann</a:t>
            </a:r>
            <a:r>
              <a:rPr lang="cs-CZ" dirty="0">
                <a:sym typeface="Symbol" pitchFamily="18" charset="2"/>
              </a:rPr>
              <a:t> – Slovník česko-německý – ukázka bohatství </a:t>
            </a:r>
            <a:r>
              <a:rPr lang="cs-CZ" dirty="0" err="1">
                <a:sym typeface="Symbol" pitchFamily="18" charset="2"/>
              </a:rPr>
              <a:t>čes</a:t>
            </a:r>
            <a:r>
              <a:rPr lang="cs-CZ" dirty="0">
                <a:sym typeface="Symbol" pitchFamily="18" charset="2"/>
              </a:rPr>
              <a:t>. jazyka</a:t>
            </a:r>
          </a:p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>
                <a:sym typeface="Symbol" pitchFamily="18" charset="2"/>
              </a:rPr>
              <a:t>vlastivědné ústavy – Slezské </a:t>
            </a:r>
            <a:r>
              <a:rPr lang="cs-CZ" dirty="0" smtClean="0">
                <a:sym typeface="Symbol" pitchFamily="18" charset="2"/>
              </a:rPr>
              <a:t>muzeum (</a:t>
            </a:r>
            <a:r>
              <a:rPr lang="cs-CZ" dirty="0">
                <a:sym typeface="Symbol" pitchFamily="18" charset="2"/>
              </a:rPr>
              <a:t>1814), Moravské </a:t>
            </a:r>
            <a:r>
              <a:rPr lang="cs-CZ" dirty="0" smtClean="0">
                <a:sym typeface="Symbol" pitchFamily="18" charset="2"/>
              </a:rPr>
              <a:t>muzeum (</a:t>
            </a:r>
            <a:r>
              <a:rPr lang="cs-CZ" dirty="0">
                <a:sym typeface="Symbol" pitchFamily="18" charset="2"/>
              </a:rPr>
              <a:t>1817), Národní muzeum(1818)</a:t>
            </a:r>
          </a:p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>
                <a:sym typeface="Symbol" pitchFamily="18" charset="2"/>
              </a:rPr>
              <a:t>Matice česká – vydavatelství </a:t>
            </a:r>
            <a:r>
              <a:rPr lang="cs-CZ" dirty="0" err="1">
                <a:sym typeface="Symbol" pitchFamily="18" charset="2"/>
              </a:rPr>
              <a:t>čes</a:t>
            </a:r>
            <a:r>
              <a:rPr lang="cs-CZ" dirty="0">
                <a:sym typeface="Symbol" pitchFamily="18" charset="2"/>
              </a:rPr>
              <a:t>. vědeckých knih</a:t>
            </a:r>
          </a:p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>
                <a:sym typeface="Symbol" pitchFamily="18" charset="2"/>
              </a:rPr>
              <a:t>František Palacký – přední představitel </a:t>
            </a:r>
            <a:r>
              <a:rPr lang="cs-CZ" dirty="0" err="1">
                <a:sym typeface="Symbol" pitchFamily="18" charset="2"/>
              </a:rPr>
              <a:t>čes</a:t>
            </a:r>
            <a:r>
              <a:rPr lang="cs-CZ" dirty="0">
                <a:sym typeface="Symbol" pitchFamily="18" charset="2"/>
              </a:rPr>
              <a:t>. </a:t>
            </a:r>
            <a:r>
              <a:rPr lang="cs-CZ" dirty="0" err="1">
                <a:sym typeface="Symbol" pitchFamily="18" charset="2"/>
              </a:rPr>
              <a:t>nár</a:t>
            </a:r>
            <a:r>
              <a:rPr lang="cs-CZ" dirty="0">
                <a:sym typeface="Symbol" pitchFamily="18" charset="2"/>
              </a:rPr>
              <a:t>. života</a:t>
            </a:r>
          </a:p>
          <a:p>
            <a:pPr marL="185738" indent="-185738">
              <a:lnSpc>
                <a:spcPct val="90000"/>
              </a:lnSpc>
            </a:pPr>
            <a:r>
              <a:rPr lang="cs-CZ" dirty="0">
                <a:sym typeface="Symbol" pitchFamily="18" charset="2"/>
              </a:rPr>
              <a:t>historik – Dějiny národu </a:t>
            </a:r>
            <a:r>
              <a:rPr lang="cs-CZ" dirty="0" err="1">
                <a:sym typeface="Symbol" pitchFamily="18" charset="2"/>
              </a:rPr>
              <a:t>čes</a:t>
            </a:r>
            <a:r>
              <a:rPr lang="cs-CZ" dirty="0">
                <a:sym typeface="Symbol" pitchFamily="18" charset="2"/>
              </a:rPr>
              <a:t>. v Čechách a v Moravě</a:t>
            </a:r>
          </a:p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>
                <a:sym typeface="Symbol" pitchFamily="18" charset="2"/>
              </a:rPr>
              <a:t>vědomí slovanské příslušnosti – J. </a:t>
            </a:r>
            <a:r>
              <a:rPr lang="cs-CZ" dirty="0" err="1">
                <a:sym typeface="Symbol" pitchFamily="18" charset="2"/>
              </a:rPr>
              <a:t>Kollár</a:t>
            </a:r>
            <a:r>
              <a:rPr lang="cs-CZ" dirty="0">
                <a:sym typeface="Symbol" pitchFamily="18" charset="2"/>
              </a:rPr>
              <a:t> a P.J. Šafařík</a:t>
            </a:r>
          </a:p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>
                <a:sym typeface="Symbol" pitchFamily="18" charset="2"/>
              </a:rPr>
              <a:t>přírodní vědy – Jan Svatopluk </a:t>
            </a:r>
            <a:r>
              <a:rPr lang="cs-CZ" dirty="0" err="1">
                <a:sym typeface="Symbol" pitchFamily="18" charset="2"/>
              </a:rPr>
              <a:t>Presl</a:t>
            </a:r>
            <a:endParaRPr lang="cs-CZ" dirty="0">
              <a:sym typeface="Symbol" pitchFamily="18" charset="2"/>
            </a:endParaRPr>
          </a:p>
          <a:p>
            <a:pPr marL="185738" indent="-185738">
              <a:lnSpc>
                <a:spcPct val="90000"/>
              </a:lnSpc>
              <a:buFontTx/>
              <a:buNone/>
            </a:pPr>
            <a:r>
              <a:rPr lang="cs-CZ" dirty="0">
                <a:sym typeface="Symbol" pitchFamily="18" charset="2"/>
              </a:rPr>
              <a:t>krásná literatura – </a:t>
            </a:r>
            <a:r>
              <a:rPr lang="cs-CZ" dirty="0" err="1">
                <a:sym typeface="Symbol" pitchFamily="18" charset="2"/>
              </a:rPr>
              <a:t>K</a:t>
            </a:r>
            <a:r>
              <a:rPr lang="cs-CZ" dirty="0">
                <a:sym typeface="Symbol" pitchFamily="18" charset="2"/>
              </a:rPr>
              <a:t>.</a:t>
            </a:r>
            <a:r>
              <a:rPr lang="cs-CZ" dirty="0" err="1">
                <a:sym typeface="Symbol" pitchFamily="18" charset="2"/>
              </a:rPr>
              <a:t>H.Mácha</a:t>
            </a:r>
            <a:r>
              <a:rPr lang="cs-CZ" dirty="0">
                <a:sym typeface="Symbol" pitchFamily="18" charset="2"/>
              </a:rPr>
              <a:t>, </a:t>
            </a:r>
            <a:r>
              <a:rPr lang="cs-CZ" dirty="0" err="1">
                <a:sym typeface="Symbol" pitchFamily="18" charset="2"/>
              </a:rPr>
              <a:t>V</a:t>
            </a:r>
            <a:r>
              <a:rPr lang="cs-CZ" dirty="0">
                <a:sym typeface="Symbol" pitchFamily="18" charset="2"/>
              </a:rPr>
              <a:t>.</a:t>
            </a:r>
            <a:r>
              <a:rPr lang="cs-CZ" dirty="0" err="1">
                <a:sym typeface="Symbol" pitchFamily="18" charset="2"/>
              </a:rPr>
              <a:t>K</a:t>
            </a:r>
            <a:r>
              <a:rPr lang="cs-CZ" dirty="0">
                <a:sym typeface="Symbol" pitchFamily="18" charset="2"/>
              </a:rPr>
              <a:t>.</a:t>
            </a:r>
            <a:r>
              <a:rPr lang="cs-CZ" dirty="0" err="1">
                <a:sym typeface="Symbol" pitchFamily="18" charset="2"/>
              </a:rPr>
              <a:t>Klicpera</a:t>
            </a:r>
            <a:r>
              <a:rPr lang="cs-CZ" dirty="0">
                <a:sym typeface="Symbol" pitchFamily="18" charset="2"/>
              </a:rPr>
              <a:t>, </a:t>
            </a:r>
            <a:r>
              <a:rPr lang="cs-CZ" dirty="0" err="1">
                <a:sym typeface="Symbol" pitchFamily="18" charset="2"/>
              </a:rPr>
              <a:t>J.K.Tyl</a:t>
            </a:r>
            <a:endParaRPr lang="cs-CZ" dirty="0">
              <a:sym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251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Josef Jungmann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898186" y="35256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Karel Hynek Mácha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11814" y="4950296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František Palacký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725606" y="4049489"/>
            <a:ext cx="4755122" cy="8966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20" idx="3"/>
          </p:cNvCxnSpPr>
          <p:nvPr/>
        </p:nvCxnSpPr>
        <p:spPr>
          <a:xfrm>
            <a:off x="1655676" y="937242"/>
            <a:ext cx="4637673" cy="906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23" idx="3"/>
          </p:cNvCxnSpPr>
          <p:nvPr/>
        </p:nvCxnSpPr>
        <p:spPr>
          <a:xfrm flipV="1">
            <a:off x="1694230" y="1462154"/>
            <a:ext cx="3885882" cy="412708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" name="Picture 2" descr="Soubor:Jan Vilímek - Josef Kajetán Tyl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297"/>
          <a:stretch/>
        </p:blipFill>
        <p:spPr bwMode="auto">
          <a:xfrm>
            <a:off x="395536" y="188640"/>
            <a:ext cx="1260140" cy="149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Soubor:Jan Vilímek - Karel Hynek Mácha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946"/>
          <a:stretch/>
        </p:blipFill>
        <p:spPr bwMode="auto">
          <a:xfrm>
            <a:off x="466686" y="1843258"/>
            <a:ext cx="1211932" cy="157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Soubor:Jan Vilímek - František Palacký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8144"/>
          <a:stretch/>
        </p:blipFill>
        <p:spPr bwMode="auto">
          <a:xfrm>
            <a:off x="395536" y="3430624"/>
            <a:ext cx="1290887" cy="165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Soubor:Josef Jungmann C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348" y="4774564"/>
            <a:ext cx="1281882" cy="162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"/>
          <p:cNvSpPr txBox="1">
            <a:spLocks noChangeArrowheads="1"/>
          </p:cNvSpPr>
          <p:nvPr/>
        </p:nvSpPr>
        <p:spPr>
          <a:xfrm>
            <a:off x="3757796" y="1843258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Josef Kajetán Tyl</a:t>
            </a:r>
            <a:endParaRPr lang="cs-CZ" sz="2400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1678618" y="2629016"/>
            <a:ext cx="4755122" cy="8966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07288" cy="5472608"/>
          </a:xfrm>
        </p:spPr>
        <p:txBody>
          <a:bodyPr>
            <a:normAutofit lnSpcReduction="10000"/>
          </a:bodyPr>
          <a:lstStyle/>
          <a:p>
            <a:r>
              <a:rPr lang="cs-CZ" sz="1200" dirty="0"/>
              <a:t>AKTRON.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http://upload.wikimedia.org/wikipedia/commons/thumb/f/f8/Ctin%C4%9Bves%2C_%C5%98%C3%ADp_a_obec.jpg/800px-Ctin%C4%9Bves%2C_%C5%98%C3%ADp_a_obec.jpg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http://upload.wikimedia.org/wikipedia/commons/c/c9/Josef_Jungmann_CT.jpg </a:t>
            </a:r>
            <a:endParaRPr lang="cs-CZ" sz="1200" dirty="0" smtClean="0"/>
          </a:p>
          <a:p>
            <a:r>
              <a:rPr lang="cs-CZ" sz="1200" dirty="0"/>
              <a:t>SLEZSKÉ ZEMSKÉ MUZEUM.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</a:t>
            </a:r>
            <a:r>
              <a:rPr lang="cs-CZ" sz="1200" dirty="0" smtClean="0"/>
              <a:t>upload.wikimedia.org/wikipedia/commons/thumb/8/88/Historick%C3%A1_v%C3%BDstavn%C3%AD_budova_v_roce_2012.jpg/791px-Historick%C3%A1_v%C3%BDstavn%C3%AD_budova_v_roce_2012.jpg</a:t>
            </a:r>
          </a:p>
          <a:p>
            <a:r>
              <a:rPr lang="en-US" sz="1200" dirty="0"/>
              <a:t>KIRK.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29.12.2012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</a:t>
            </a:r>
            <a:r>
              <a:rPr lang="en-US" sz="1200" dirty="0" smtClean="0"/>
              <a:t>upload.wikimedia.org/wikipedia/commons/thumb/a/a5/Moravsk%C3%A9_zemsk%C3%A9_muzeum.jpg/800px-Moravsk%C3%A9_zemsk%C3%A9_muzeum.jpg</a:t>
            </a:r>
            <a:endParaRPr lang="cs-CZ" sz="1200" dirty="0" smtClean="0"/>
          </a:p>
          <a:p>
            <a:r>
              <a:rPr lang="cs-CZ" sz="1200" dirty="0"/>
              <a:t>PHOTOGLOB AG, ZÜRICH, SWITZERLAND OR DETROIT PUBLISHING COMPANY, DETROIT, MICHIGAN.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</a:t>
            </a:r>
            <a:r>
              <a:rPr lang="cs-CZ" sz="1200" dirty="0" smtClean="0"/>
              <a:t>upload.wikimedia.org/wikipedia/commons/thumb/f/fa/Prag_Museum_1900.jpg/800px-Prag_Museum_1900.jpg</a:t>
            </a:r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http://upload.wikimedia.org/wikipedia/commons/thumb/5/5d/Jan_Vil%C3%ADmek_-_Franti%C5%A1ek_Palack%C3%BD.jpg/430px-Jan_Vil%C3%ADmek_-_</a:t>
            </a:r>
            <a:r>
              <a:rPr lang="cs-CZ" sz="1200" dirty="0" smtClean="0"/>
              <a:t>Franti%C5%A1ek_Palack%C3%BD.jpg</a:t>
            </a:r>
          </a:p>
          <a:p>
            <a:r>
              <a:rPr lang="cs-CZ" sz="1200" dirty="0"/>
              <a:t>ADOLF DAUTHAGE.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</a:t>
            </a:r>
            <a:r>
              <a:rPr lang="cs-CZ" sz="1200" dirty="0" smtClean="0"/>
              <a:t>upload.wikimedia.org/wikipedia/commons/thumb/6/69/PalackyLitho.jpg/464px-PalackyLitho.jpg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http://upload.wikimedia.org/wikipedia/commons/3/34/Kollar_jan.jpg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</a:t>
            </a:r>
            <a:r>
              <a:rPr lang="cs-CZ" sz="1200" dirty="0" smtClean="0"/>
              <a:t>upload.wikimedia.org/wikipedia/commons/thumb/8/82/Pavel_Jozef_Safarik.jpg/493px-Pavel_Jozef_Safarik.jpg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</a:t>
            </a:r>
            <a:r>
              <a:rPr lang="cs-CZ" sz="1200" dirty="0" smtClean="0"/>
              <a:t>upload.wikimedia.org/wikipedia/commons/9/91/Jan_Svatopluk_Presl_1791-1849.jpg</a:t>
            </a:r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http://upload.wikimedia.org/wikipedia/commons/thumb/e/e5/Jan_Vil%C3%ADmek_-_Karel_Hynek_M%C3%A1cha.jpg/416px-Jan_Vil%C3%ADmek_-_Karel_Hynek_M%C3%A1cha.jpg</a:t>
            </a: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07288" cy="5472608"/>
          </a:xfrm>
        </p:spPr>
        <p:txBody>
          <a:bodyPr>
            <a:normAutofit/>
          </a:bodyPr>
          <a:lstStyle/>
          <a:p>
            <a:r>
              <a:rPr lang="cs-CZ" sz="1200" dirty="0"/>
              <a:t>MÁCHA, Karel Hynek.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</a:t>
            </a:r>
            <a:r>
              <a:rPr lang="cs-CZ" sz="1200" dirty="0" smtClean="0"/>
              <a:t>29.12.2012</a:t>
            </a:r>
            <a:r>
              <a:rPr lang="cs-CZ" sz="1200" dirty="0"/>
              <a:t>]. Dostupný na WWW: http://cs.wikipedia.org/wiki/M%C3%A1j_%</a:t>
            </a:r>
            <a:r>
              <a:rPr lang="cs-CZ" sz="1200" dirty="0" smtClean="0"/>
              <a:t>28Karel_Hynek_M%C3%A1cha%29</a:t>
            </a:r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</a:t>
            </a:r>
            <a:r>
              <a:rPr lang="cs-CZ" sz="1200" dirty="0" smtClean="0"/>
              <a:t>[</a:t>
            </a:r>
            <a:r>
              <a:rPr lang="cs-CZ" sz="1200" dirty="0"/>
              <a:t>online]. [cit. 29.12.2012]. Dostupný na WWW</a:t>
            </a:r>
            <a:r>
              <a:rPr lang="cs-CZ" sz="1200"/>
              <a:t>: http://upload.wikimedia.org/wikipedia/commons/9/9b/Vaclav_Kliment_Klicpera_Vilimek.jpg </a:t>
            </a:r>
            <a:endParaRPr lang="cs-CZ" sz="1200" smtClean="0"/>
          </a:p>
          <a:p>
            <a:r>
              <a:rPr lang="cs-CZ" sz="1200" smtClean="0"/>
              <a:t>JAN </a:t>
            </a:r>
            <a:r>
              <a:rPr lang="cs-CZ" sz="1200" dirty="0"/>
              <a:t>VILÍMEK. </a:t>
            </a:r>
            <a:r>
              <a:rPr lang="cs-CZ" sz="1200" i="1" dirty="0" err="1"/>
              <a:t>Wikipedia</a:t>
            </a:r>
            <a:r>
              <a:rPr lang="cs-CZ" sz="1200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</a:t>
            </a:r>
            <a:r>
              <a:rPr lang="cs-CZ" sz="1200" dirty="0" smtClean="0"/>
              <a:t>[</a:t>
            </a:r>
            <a:r>
              <a:rPr lang="cs-CZ" sz="1200" dirty="0"/>
              <a:t>online]. [cit. 29.12.2012]. Dostupný na WWW: http://upload.wikimedia.org/wikipedia/commons/thumb/2/25/Jan_Vil%C3%ADmek_-_Josef_Kajet%C3%A1n_Tyl.jpg/453px-Jan_Vil%C3%ADmek_-_</a:t>
            </a:r>
            <a:r>
              <a:rPr lang="cs-CZ" sz="1200" dirty="0" smtClean="0"/>
              <a:t>Josef_Kajet%C3%A1n_Tyl.jpg</a:t>
            </a:r>
          </a:p>
          <a:p>
            <a:r>
              <a:rPr lang="cs-CZ" sz="1200" dirty="0"/>
              <a:t>TYL, Josef Kajetán.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29.12.2012]. Dostupný na WWW: http://</a:t>
            </a:r>
            <a:r>
              <a:rPr lang="cs-CZ" sz="1200" dirty="0" smtClean="0"/>
              <a:t>cs.wikipedia.org/wiki/Kde_domov_m%C5%AFj</a:t>
            </a:r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810142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698</TotalTime>
  <Words>723</Words>
  <Application>Microsoft Office PowerPoint</Application>
  <PresentationFormat>Předvádění na obrazovce (4:3)</PresentationFormat>
  <Paragraphs>62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ANOTACE</vt:lpstr>
      <vt:lpstr>ČESKÉ NÁRODNÍ OBROZENÍ</vt:lpstr>
      <vt:lpstr>Josef Jungmann (1773-1847)</vt:lpstr>
      <vt:lpstr>Slezské zemské muzeum v Opavě 1814</vt:lpstr>
      <vt:lpstr>Moravské zemské muzeum 1817</vt:lpstr>
      <vt:lpstr>Národní muzeum 1818 foto kolem roku 1900</vt:lpstr>
      <vt:lpstr>František Palacký (1798-1876)</vt:lpstr>
      <vt:lpstr>Ján Kollár (1793-1852)</vt:lpstr>
      <vt:lpstr>Pavel Jozef Šafařík (1795-1861)</vt:lpstr>
      <vt:lpstr>Jan Svatopluk Presl (1791-1849)</vt:lpstr>
      <vt:lpstr>Karel Hynek Mácha (1810-1836) Máj</vt:lpstr>
      <vt:lpstr>Václav Kliment Klicpera (1792-1859)</vt:lpstr>
      <vt:lpstr>Josef Kajetán Tyl (1808-1856)</vt:lpstr>
      <vt:lpstr>Snímek 15</vt:lpstr>
      <vt:lpstr>Josef Jungmann</vt:lpstr>
      <vt:lpstr>CITACE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65</cp:revision>
  <dcterms:created xsi:type="dcterms:W3CDTF">2011-06-20T10:40:08Z</dcterms:created>
  <dcterms:modified xsi:type="dcterms:W3CDTF">2013-06-24T17:51:01Z</dcterms:modified>
</cp:coreProperties>
</file>