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2" r:id="rId2"/>
    <p:sldId id="281" r:id="rId3"/>
    <p:sldId id="275" r:id="rId4"/>
    <p:sldId id="276" r:id="rId5"/>
    <p:sldId id="279" r:id="rId6"/>
    <p:sldId id="280" r:id="rId7"/>
    <p:sldId id="277" r:id="rId8"/>
    <p:sldId id="278" r:id="rId9"/>
    <p:sldId id="274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080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dirty="0" smtClean="0"/>
            <a:t>VY_32_INOVACE_08_08_Francie </a:t>
          </a:r>
          <a:r>
            <a:rPr lang="cs-CZ" sz="2000" dirty="0" smtClean="0"/>
            <a:t>1848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Nedvědice, okres Brno-venkov,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Petr Punčochář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baseline="0" dirty="0" smtClean="0"/>
            <a:t>Dějepis 8.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4431FE2-908C-49E6-A09D-15C3C0A416EF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87B8102-7E00-40AB-B58E-666A32E58766}" type="presOf" srcId="{D1D4F407-5343-4D3F-B5B9-D407B03CAEB4}" destId="{D005CE8C-CC26-4C3E-AC11-E15060ECD759}" srcOrd="0" destOrd="0" presId="urn:microsoft.com/office/officeart/2005/8/layout/target3"/>
    <dgm:cxn modelId="{0DAA166C-D621-4E5F-A1C5-0DD637132281}" type="presOf" srcId="{4C35D32F-0EAB-4CD7-82EE-45574DC2A586}" destId="{8BEBB6EC-1DAA-4CAC-8A25-BC0FCBD5DBD5}" srcOrd="0" destOrd="0" presId="urn:microsoft.com/office/officeart/2005/8/layout/target3"/>
    <dgm:cxn modelId="{E8C85B75-73AA-4E17-A5E0-C4813BF6C9A6}" type="presOf" srcId="{757F3AB3-0718-4624-B441-E567A8F0AB56}" destId="{333A1088-737F-45CB-B68E-254E46348037}" srcOrd="0" destOrd="0" presId="urn:microsoft.com/office/officeart/2005/8/layout/target3"/>
    <dgm:cxn modelId="{EC9A6405-CA61-4021-8E06-D096CD160250}" type="presOf" srcId="{D1B46980-6531-4606-95E6-44980827E919}" destId="{6140AFEC-043D-4C43-A2F9-D0F5331DF3A3}" srcOrd="0" destOrd="0" presId="urn:microsoft.com/office/officeart/2005/8/layout/target3"/>
    <dgm:cxn modelId="{54493D54-6B5F-47CB-8CC5-D7AB5CA0BF3C}" type="presOf" srcId="{D8197B8C-B260-4A16-BDF4-0947B075E274}" destId="{5A5FFA88-C948-4069-8E93-59FA12366E83}" srcOrd="1" destOrd="0" presId="urn:microsoft.com/office/officeart/2005/8/layout/target3"/>
    <dgm:cxn modelId="{72001432-A9D9-495A-8995-2CB8F4246AD8}" type="presOf" srcId="{4C35D32F-0EAB-4CD7-82EE-45574DC2A586}" destId="{890E4F0B-2866-4A3F-A3C7-2A14B1797930}" srcOrd="1" destOrd="0" presId="urn:microsoft.com/office/officeart/2005/8/layout/target3"/>
    <dgm:cxn modelId="{9A215171-21CA-4E2E-A178-AC98BA9AB210}" type="presOf" srcId="{B651F6E3-6281-48DB-9319-2AEAFDAE7572}" destId="{6BB5E863-4638-4E1D-BFDE-399D028AC4ED}" srcOrd="1" destOrd="0" presId="urn:microsoft.com/office/officeart/2005/8/layout/target3"/>
    <dgm:cxn modelId="{18ABAED0-E14D-4071-96B5-D9323C713935}" type="presOf" srcId="{D1B46980-6531-4606-95E6-44980827E919}" destId="{2BE915AB-18AA-4053-B92C-3BFC9ED204BB}" srcOrd="1" destOrd="0" presId="urn:microsoft.com/office/officeart/2005/8/layout/target3"/>
    <dgm:cxn modelId="{8F18FA4D-4BDF-4241-8A72-CD68FF560E6B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EEFF5A3-71E9-4C51-A190-830FDD2746AE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0809B2B-0A7C-437F-B012-93DC46A7ABAE}" type="presParOf" srcId="{333A1088-737F-45CB-B68E-254E46348037}" destId="{F5ABB229-8D3B-4694-996A-96F23CF14429}" srcOrd="0" destOrd="0" presId="urn:microsoft.com/office/officeart/2005/8/layout/target3"/>
    <dgm:cxn modelId="{321A396F-0853-47C4-9C50-22E4DD1989AA}" type="presParOf" srcId="{333A1088-737F-45CB-B68E-254E46348037}" destId="{F41139FD-01EE-4571-8B17-4FB00FC51163}" srcOrd="1" destOrd="0" presId="urn:microsoft.com/office/officeart/2005/8/layout/target3"/>
    <dgm:cxn modelId="{2563DDF6-1472-4965-9846-4FDE86FFD6D9}" type="presParOf" srcId="{333A1088-737F-45CB-B68E-254E46348037}" destId="{D005CE8C-CC26-4C3E-AC11-E15060ECD759}" srcOrd="2" destOrd="0" presId="urn:microsoft.com/office/officeart/2005/8/layout/target3"/>
    <dgm:cxn modelId="{DB1C42E8-659B-477A-BADB-5CD98671E709}" type="presParOf" srcId="{333A1088-737F-45CB-B68E-254E46348037}" destId="{2C702D82-9B77-49B7-9568-BB8EB47C3372}" srcOrd="3" destOrd="0" presId="urn:microsoft.com/office/officeart/2005/8/layout/target3"/>
    <dgm:cxn modelId="{67535EF3-A8E3-4CB4-8310-AB204E661B68}" type="presParOf" srcId="{333A1088-737F-45CB-B68E-254E46348037}" destId="{A52A0455-90FF-4808-ABD0-F02540D31D5A}" srcOrd="4" destOrd="0" presId="urn:microsoft.com/office/officeart/2005/8/layout/target3"/>
    <dgm:cxn modelId="{EA9409DD-F763-4DE4-B095-13008DB2828C}" type="presParOf" srcId="{333A1088-737F-45CB-B68E-254E46348037}" destId="{6140AFEC-043D-4C43-A2F9-D0F5331DF3A3}" srcOrd="5" destOrd="0" presId="urn:microsoft.com/office/officeart/2005/8/layout/target3"/>
    <dgm:cxn modelId="{B6D62A70-3271-43D6-86BF-68EED9D3AA67}" type="presParOf" srcId="{333A1088-737F-45CB-B68E-254E46348037}" destId="{9358AC05-5D7D-4327-9F80-1AD486AEA664}" srcOrd="6" destOrd="0" presId="urn:microsoft.com/office/officeart/2005/8/layout/target3"/>
    <dgm:cxn modelId="{FCB32DBB-D901-466E-9F75-4AE8E0E83FAE}" type="presParOf" srcId="{333A1088-737F-45CB-B68E-254E46348037}" destId="{313FC574-E1CD-4FB4-B054-0B805CE0447D}" srcOrd="7" destOrd="0" presId="urn:microsoft.com/office/officeart/2005/8/layout/target3"/>
    <dgm:cxn modelId="{6E1F546D-761F-45C1-AA84-477DACD25104}" type="presParOf" srcId="{333A1088-737F-45CB-B68E-254E46348037}" destId="{619D679B-A015-4ECF-8348-D1034C574F40}" srcOrd="8" destOrd="0" presId="urn:microsoft.com/office/officeart/2005/8/layout/target3"/>
    <dgm:cxn modelId="{143DC78A-EA65-48F4-BF7D-9D72AC39B715}" type="presParOf" srcId="{333A1088-737F-45CB-B68E-254E46348037}" destId="{322283A8-4A27-4CDA-BAE3-F381106A9174}" srcOrd="9" destOrd="0" presId="urn:microsoft.com/office/officeart/2005/8/layout/target3"/>
    <dgm:cxn modelId="{7E333147-A990-4CB4-A949-D10F1C775BBB}" type="presParOf" srcId="{333A1088-737F-45CB-B68E-254E46348037}" destId="{FFC9F71D-1B4F-4AD9-A4A6-86ADEFC8AF5C}" srcOrd="10" destOrd="0" presId="urn:microsoft.com/office/officeart/2005/8/layout/target3"/>
    <dgm:cxn modelId="{AF5CBF76-5B47-42E1-86BD-C986A1EE14CE}" type="presParOf" srcId="{333A1088-737F-45CB-B68E-254E46348037}" destId="{25B08C86-7E15-44DC-BE7F-FFB55DD49D12}" srcOrd="11" destOrd="0" presId="urn:microsoft.com/office/officeart/2005/8/layout/target3"/>
    <dgm:cxn modelId="{6D4A7293-774B-46A0-894E-B228D9949561}" type="presParOf" srcId="{333A1088-737F-45CB-B68E-254E46348037}" destId="{76644BE8-9D7C-4C09-B250-3D10AF48CBB7}" srcOrd="12" destOrd="0" presId="urn:microsoft.com/office/officeart/2005/8/layout/target3"/>
    <dgm:cxn modelId="{7A2DDCCB-A6ED-468B-9551-FB0A5FD08B54}" type="presParOf" srcId="{333A1088-737F-45CB-B68E-254E46348037}" destId="{EE85B701-7295-41C0-BA7A-34D3756A2AE6}" srcOrd="13" destOrd="0" presId="urn:microsoft.com/office/officeart/2005/8/layout/target3"/>
    <dgm:cxn modelId="{18DA1DE9-C3D9-4978-A389-8297EE970EB1}" type="presParOf" srcId="{333A1088-737F-45CB-B68E-254E46348037}" destId="{8BEBB6EC-1DAA-4CAC-8A25-BC0FCBD5DBD5}" srcOrd="14" destOrd="0" presId="urn:microsoft.com/office/officeart/2005/8/layout/target3"/>
    <dgm:cxn modelId="{795F38B1-CE28-4136-9948-F938EF7D62A2}" type="presParOf" srcId="{333A1088-737F-45CB-B68E-254E46348037}" destId="{AED2198E-93D5-4001-81B4-73124B309672}" srcOrd="15" destOrd="0" presId="urn:microsoft.com/office/officeart/2005/8/layout/target3"/>
    <dgm:cxn modelId="{2FF47E18-0F82-4CB5-87A2-13CF01AD75FC}" type="presParOf" srcId="{333A1088-737F-45CB-B68E-254E46348037}" destId="{2BE915AB-18AA-4053-B92C-3BFC9ED204BB}" srcOrd="16" destOrd="0" presId="urn:microsoft.com/office/officeart/2005/8/layout/target3"/>
    <dgm:cxn modelId="{7E7ACCDD-EB97-46C7-8D62-F30DF72EDF8E}" type="presParOf" srcId="{333A1088-737F-45CB-B68E-254E46348037}" destId="{6BB5E863-4638-4E1D-BFDE-399D028AC4ED}" srcOrd="17" destOrd="0" presId="urn:microsoft.com/office/officeart/2005/8/layout/target3"/>
    <dgm:cxn modelId="{C5BD62A0-5046-404D-B4A1-8E0900029004}" type="presParOf" srcId="{333A1088-737F-45CB-B68E-254E46348037}" destId="{5A5FFA88-C948-4069-8E93-59FA12366E83}" srcOrd="18" destOrd="0" presId="urn:microsoft.com/office/officeart/2005/8/layout/target3"/>
    <dgm:cxn modelId="{B463B3C4-385F-4846-9888-93FE5D5FD9B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462" y="0"/>
          <a:ext cx="671903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Nedvědice, okres Brno-venkov, příspěvková organizace</a:t>
          </a:r>
          <a:endParaRPr lang="cs-CZ" sz="1800" kern="1200" dirty="0"/>
        </a:p>
      </dsp:txBody>
      <dsp:txXfrm>
        <a:off x="1257462" y="0"/>
        <a:ext cx="671903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1903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Petr Punčochář</a:t>
          </a:r>
          <a:endParaRPr lang="cs-CZ" sz="2000" kern="1200" dirty="0"/>
        </a:p>
      </dsp:txBody>
      <dsp:txXfrm>
        <a:off x="1273857" y="407634"/>
        <a:ext cx="671903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71903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dirty="0" smtClean="0"/>
            <a:t>VY_32_INOVACE_08_08_Francie </a:t>
          </a:r>
          <a:r>
            <a:rPr lang="cs-CZ" sz="2000" kern="1200" dirty="0" smtClean="0"/>
            <a:t>1848</a:t>
          </a:r>
          <a:endParaRPr lang="cs-CZ" sz="2000" kern="1200" dirty="0"/>
        </a:p>
      </dsp:txBody>
      <dsp:txXfrm>
        <a:off x="1273857" y="815268"/>
        <a:ext cx="671903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71903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baseline="0" dirty="0" smtClean="0"/>
            <a:t>Dějepis 8. ročník</a:t>
          </a:r>
          <a:endParaRPr lang="cs-CZ" sz="2000" kern="1200" dirty="0"/>
        </a:p>
      </dsp:txBody>
      <dsp:txXfrm>
        <a:off x="1273857" y="1222902"/>
        <a:ext cx="671903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71903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 </a:t>
          </a:r>
          <a:endParaRPr lang="cs-CZ" sz="2000" kern="1200" dirty="0"/>
        </a:p>
      </dsp:txBody>
      <dsp:txXfrm>
        <a:off x="1273857" y="1630536"/>
        <a:ext cx="671903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82604143"/>
              </p:ext>
            </p:extLst>
          </p:nvPr>
        </p:nvGraphicFramePr>
        <p:xfrm>
          <a:off x="539552" y="908720"/>
          <a:ext cx="799288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6250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68312" y="1268760"/>
            <a:ext cx="8280151" cy="5184576"/>
          </a:xfrm>
        </p:spPr>
        <p:txBody>
          <a:bodyPr>
            <a:normAutofit fontScale="92500" lnSpcReduction="20000"/>
          </a:bodyPr>
          <a:lstStyle/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Výukový materiál je určen žákům </a:t>
            </a:r>
            <a:r>
              <a:rPr lang="cs-CZ" sz="2200" dirty="0"/>
              <a:t>8</a:t>
            </a:r>
            <a:r>
              <a:rPr lang="cs-CZ" sz="2200" dirty="0" smtClean="0"/>
              <a:t>. ročníku základní školy</a:t>
            </a:r>
            <a:r>
              <a:rPr lang="cs-CZ" sz="2200" dirty="0"/>
              <a:t> </a:t>
            </a:r>
            <a:r>
              <a:rPr lang="cs-CZ" sz="2200" dirty="0" smtClean="0"/>
              <a:t>jako názorná podpora výkladu učitele o </a:t>
            </a:r>
            <a:r>
              <a:rPr lang="cs-CZ" sz="2200" dirty="0" smtClean="0"/>
              <a:t>revoluci v roce 1848 ve Francii a událostech, které ji předcházely a které na ni navazovaly. </a:t>
            </a:r>
            <a:r>
              <a:rPr lang="cs-CZ" sz="2200" dirty="0" smtClean="0"/>
              <a:t>Obrázky </a:t>
            </a:r>
            <a:r>
              <a:rPr lang="cs-CZ" sz="2200" dirty="0" smtClean="0"/>
              <a:t>často nejsou </a:t>
            </a:r>
            <a:r>
              <a:rPr lang="cs-CZ" sz="2200" dirty="0" smtClean="0"/>
              <a:t>v učebnici k </a:t>
            </a:r>
            <a:r>
              <a:rPr lang="cs-CZ" sz="2200" dirty="0" smtClean="0"/>
              <a:t>dispozici nebo ve  špatné kvalitě. </a:t>
            </a:r>
            <a:r>
              <a:rPr lang="cs-CZ" sz="2200" dirty="0" smtClean="0"/>
              <a:t>Učitel tyto obrázky může využít i k podněcování diskuze se žáky. </a:t>
            </a:r>
            <a:r>
              <a:rPr lang="cs-CZ" sz="2200" dirty="0" smtClean="0"/>
              <a:t>Následuje </a:t>
            </a:r>
            <a:r>
              <a:rPr lang="cs-CZ" sz="2200" dirty="0" smtClean="0"/>
              <a:t>zápis. Po něm  si žáci ověří svoje znalosti spojováním obrázků osobností </a:t>
            </a:r>
            <a:r>
              <a:rPr lang="cs-CZ" sz="2200" dirty="0" smtClean="0"/>
              <a:t>s </a:t>
            </a:r>
            <a:r>
              <a:rPr lang="cs-CZ" sz="2200" dirty="0" smtClean="0"/>
              <a:t>jejich jmény. Správné odpovědi se zobrazí prostřednictvím animace.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 Autor: Mgr. Petr Punčochář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Jazyk: český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Očekávaný výstup: žák přiřadí obrázky osobností </a:t>
            </a:r>
            <a:r>
              <a:rPr lang="cs-CZ" sz="2200" dirty="0" smtClean="0"/>
              <a:t>Francie 19. století k </a:t>
            </a:r>
            <a:r>
              <a:rPr lang="cs-CZ" sz="2200" dirty="0" smtClean="0"/>
              <a:t>jejich jménům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Klíčová slova: dějepis, </a:t>
            </a:r>
            <a:r>
              <a:rPr lang="cs-CZ" sz="2200" dirty="0" smtClean="0"/>
              <a:t>Francie, Ludvík Filip, Ludvík Bonaparte, Napoleon III., </a:t>
            </a:r>
            <a:r>
              <a:rPr lang="cs-CZ" sz="2200" dirty="0" smtClean="0"/>
              <a:t>19. st.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Druh učebního materiálu: prezentace – využití interaktivní tabule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Klíčové kompetence: kompetence k učení, řešení problémů, komunikativní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Na výukový materiál reagovali žáci podle očekávání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1672320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>
          <a:xfrm>
            <a:off x="221958" y="0"/>
            <a:ext cx="8839200" cy="1143000"/>
          </a:xfrm>
        </p:spPr>
        <p:txBody>
          <a:bodyPr/>
          <a:lstStyle/>
          <a:p>
            <a:r>
              <a:rPr lang="cs-CZ" sz="4000" dirty="0"/>
              <a:t>REVOLUCE 1848</a:t>
            </a:r>
          </a:p>
        </p:txBody>
      </p:sp>
      <p:sp>
        <p:nvSpPr>
          <p:cNvPr id="2056" name="Text Box 8"/>
          <p:cNvSpPr txBox="1">
            <a:spLocks noChangeArrowheads="1"/>
          </p:cNvSpPr>
          <p:nvPr/>
        </p:nvSpPr>
        <p:spPr bwMode="auto">
          <a:xfrm>
            <a:off x="629750" y="931460"/>
            <a:ext cx="80010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indent="290513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60413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950913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>
              <a:spcBef>
                <a:spcPct val="50000"/>
              </a:spcBef>
              <a:buFontTx/>
              <a:buChar char="•"/>
            </a:pPr>
            <a:r>
              <a:rPr lang="cs-CZ" sz="3200" dirty="0"/>
              <a:t>téměř po celé Evropě (Francie, Německo, Itálie, Rakousko, Čechy a Uhry)</a:t>
            </a:r>
          </a:p>
        </p:txBody>
      </p:sp>
      <p:pic>
        <p:nvPicPr>
          <p:cNvPr id="4098" name="Picture 2" descr="File:Revolutions of 1848 in Europe (pasopt eng)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228551"/>
            <a:ext cx="6926558" cy="4396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3774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498178"/>
          </a:xfrm>
        </p:spPr>
        <p:txBody>
          <a:bodyPr>
            <a:normAutofit/>
          </a:bodyPr>
          <a:lstStyle/>
          <a:p>
            <a:r>
              <a:rPr lang="cs-CZ" dirty="0" smtClean="0"/>
              <a:t>Revoluce 1848 ve Francii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3074" name="Picture 2" descr="File:Louis-Philippe de Bourbo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08" y="1196752"/>
            <a:ext cx="3782403" cy="5472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2916233"/>
            <a:ext cx="27442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král Ludvík Filip</a:t>
            </a:r>
          </a:p>
        </p:txBody>
      </p:sp>
    </p:spTree>
    <p:extLst>
      <p:ext uri="{BB962C8B-B14F-4D97-AF65-F5344CB8AC3E}">
        <p14:creationId xmlns:p14="http://schemas.microsoft.com/office/powerpoint/2010/main" val="3457213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únor 1848 - Paříž</a:t>
            </a:r>
            <a:endParaRPr lang="cs-CZ" dirty="0"/>
          </a:p>
        </p:txBody>
      </p:sp>
      <p:pic>
        <p:nvPicPr>
          <p:cNvPr id="5122" name="Picture 2" descr="File:Lar9 philippo 001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971593"/>
            <a:ext cx="7620000" cy="3800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27111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2074242"/>
          </a:xfrm>
        </p:spPr>
        <p:txBody>
          <a:bodyPr>
            <a:normAutofit/>
          </a:bodyPr>
          <a:lstStyle/>
          <a:p>
            <a:r>
              <a:rPr lang="cs-CZ" dirty="0"/>
              <a:t>Ludvík </a:t>
            </a:r>
            <a:r>
              <a:rPr lang="cs-CZ" dirty="0" smtClean="0"/>
              <a:t>Bonaparte</a:t>
            </a:r>
            <a:br>
              <a:rPr lang="cs-CZ" dirty="0" smtClean="0"/>
            </a:br>
            <a:r>
              <a:rPr lang="cs-CZ" sz="3600" dirty="0" smtClean="0"/>
              <a:t>první francouzský prezident</a:t>
            </a:r>
            <a:br>
              <a:rPr lang="cs-CZ" sz="3600" dirty="0" smtClean="0"/>
            </a:br>
            <a:r>
              <a:rPr lang="cs-CZ" sz="3600" dirty="0" smtClean="0"/>
              <a:t>(1848 – 1851)</a:t>
            </a:r>
            <a:endParaRPr lang="cs-CZ" sz="3600" dirty="0"/>
          </a:p>
        </p:txBody>
      </p:sp>
      <p:pic>
        <p:nvPicPr>
          <p:cNvPr id="6146" name="Picture 2" descr="File:Napoleon-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564904"/>
            <a:ext cx="2718048" cy="3963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5696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Ludvík </a:t>
            </a:r>
            <a:r>
              <a:rPr lang="cs-CZ" dirty="0" smtClean="0"/>
              <a:t>Bonaparte se roku 1851</a:t>
            </a:r>
            <a:br>
              <a:rPr lang="cs-CZ" dirty="0" smtClean="0"/>
            </a:br>
            <a:r>
              <a:rPr lang="cs-CZ" dirty="0" smtClean="0"/>
              <a:t>prohlásil císařem – </a:t>
            </a:r>
            <a:r>
              <a:rPr lang="cs-CZ" dirty="0"/>
              <a:t>Napoleon III.</a:t>
            </a:r>
          </a:p>
        </p:txBody>
      </p:sp>
      <p:pic>
        <p:nvPicPr>
          <p:cNvPr id="2050" name="Picture 2" descr="File:Napoleon III Flandri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572124"/>
            <a:ext cx="3312367" cy="4835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6632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0"/>
            <a:ext cx="7772400" cy="1143000"/>
          </a:xfrm>
        </p:spPr>
        <p:txBody>
          <a:bodyPr/>
          <a:lstStyle/>
          <a:p>
            <a:r>
              <a:rPr lang="cs-CZ"/>
              <a:t>Revoluce ve Francii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990600"/>
            <a:ext cx="9144000" cy="5867400"/>
          </a:xfrm>
        </p:spPr>
        <p:txBody>
          <a:bodyPr/>
          <a:lstStyle/>
          <a:p>
            <a:pPr marL="185738" indent="-185738"/>
            <a:r>
              <a:rPr lang="cs-CZ" u="sng"/>
              <a:t>červencová monarchie</a:t>
            </a:r>
            <a:r>
              <a:rPr lang="cs-CZ"/>
              <a:t> (1830-1848)</a:t>
            </a:r>
          </a:p>
          <a:p>
            <a:pPr marL="185738" indent="-185738">
              <a:buFontTx/>
              <a:buNone/>
            </a:pPr>
            <a:r>
              <a:rPr lang="cs-CZ"/>
              <a:t>- král Ludvík Filip, vláda bohatých, konstituční monarchie</a:t>
            </a:r>
          </a:p>
          <a:p>
            <a:pPr marL="185738" indent="-185738"/>
            <a:r>
              <a:rPr lang="cs-CZ"/>
              <a:t>1846 neúroda – krize </a:t>
            </a:r>
          </a:p>
          <a:p>
            <a:pPr marL="185738" indent="-185738"/>
            <a:r>
              <a:rPr lang="cs-CZ"/>
              <a:t>únor 1848 – demonstrace za volební reformu – střet s vojskem = </a:t>
            </a:r>
            <a:r>
              <a:rPr lang="cs-CZ" u="sng"/>
              <a:t>únorová revoluce</a:t>
            </a:r>
            <a:r>
              <a:rPr lang="cs-CZ"/>
              <a:t> – republika (všeobecné volební právo)</a:t>
            </a:r>
          </a:p>
          <a:p>
            <a:pPr marL="185738" indent="-185738"/>
            <a:r>
              <a:rPr lang="cs-CZ"/>
              <a:t>červnové povstání dělnictva – potlačeno</a:t>
            </a:r>
          </a:p>
          <a:p>
            <a:pPr marL="185738" indent="-185738"/>
            <a:r>
              <a:rPr lang="cs-CZ"/>
              <a:t>prezidentem </a:t>
            </a:r>
            <a:r>
              <a:rPr lang="cs-CZ" u="sng"/>
              <a:t>Ludvík Bonaparte</a:t>
            </a:r>
            <a:r>
              <a:rPr lang="cs-CZ"/>
              <a:t> </a:t>
            </a:r>
            <a:r>
              <a:rPr lang="cs-CZ">
                <a:sym typeface="Symbol" pitchFamily="18" charset="2"/>
              </a:rPr>
              <a:t> 1851 převrat – stal se císařem </a:t>
            </a:r>
            <a:r>
              <a:rPr lang="cs-CZ" u="sng">
                <a:sym typeface="Symbol" pitchFamily="18" charset="2"/>
              </a:rPr>
              <a:t>Napoleonem III.</a:t>
            </a:r>
          </a:p>
        </p:txBody>
      </p:sp>
    </p:spTree>
    <p:extLst>
      <p:ext uri="{BB962C8B-B14F-4D97-AF65-F5344CB8AC3E}">
        <p14:creationId xmlns:p14="http://schemas.microsoft.com/office/powerpoint/2010/main" val="55675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3851920" y="692696"/>
            <a:ext cx="4896544" cy="72008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Ludvík Filip</a:t>
            </a:r>
            <a:endParaRPr lang="cs-CZ" sz="2400" dirty="0"/>
          </a:p>
        </p:txBody>
      </p:sp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3923928" y="2962397"/>
            <a:ext cx="5071107" cy="7553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 smtClean="0"/>
              <a:t>Ludvík Bonaparte jako prezident</a:t>
            </a:r>
            <a:endParaRPr lang="cs-CZ" sz="2400" dirty="0"/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>
          <a:xfrm>
            <a:off x="3898186" y="5589240"/>
            <a:ext cx="5337829" cy="6389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dirty="0"/>
              <a:t>Ludvík Bonaparte jako </a:t>
            </a:r>
            <a:r>
              <a:rPr lang="cs-CZ" sz="2400" dirty="0" smtClean="0"/>
              <a:t>císař Napoleon III:</a:t>
            </a:r>
            <a:endParaRPr lang="cs-CZ" sz="2400" dirty="0"/>
          </a:p>
        </p:txBody>
      </p:sp>
      <p:cxnSp>
        <p:nvCxnSpPr>
          <p:cNvPr id="12" name="Přímá spojnice 11"/>
          <p:cNvCxnSpPr>
            <a:stCxn id="11" idx="3"/>
          </p:cNvCxnSpPr>
          <p:nvPr/>
        </p:nvCxnSpPr>
        <p:spPr>
          <a:xfrm flipV="1">
            <a:off x="2105472" y="3340091"/>
            <a:ext cx="2322512" cy="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stCxn id="13" idx="3"/>
          </p:cNvCxnSpPr>
          <p:nvPr/>
        </p:nvCxnSpPr>
        <p:spPr>
          <a:xfrm>
            <a:off x="2186607" y="1462154"/>
            <a:ext cx="3105473" cy="427110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15" idx="3"/>
          </p:cNvCxnSpPr>
          <p:nvPr/>
        </p:nvCxnSpPr>
        <p:spPr>
          <a:xfrm flipV="1">
            <a:off x="2267780" y="1052736"/>
            <a:ext cx="3312332" cy="4365655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1" name="Picture 2" descr="File:Napoleon-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460804"/>
            <a:ext cx="1205880" cy="1758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File:Napoleon III Flandrin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456" y="463503"/>
            <a:ext cx="1368151" cy="1997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File:Louis-Philippe de Bourbon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428602"/>
            <a:ext cx="1368188" cy="1979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7008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507288" cy="5472608"/>
          </a:xfrm>
        </p:spPr>
        <p:txBody>
          <a:bodyPr>
            <a:normAutofit/>
          </a:bodyPr>
          <a:lstStyle/>
          <a:p>
            <a:r>
              <a:rPr lang="en-US" sz="1200" dirty="0"/>
              <a:t>DAHN. </a:t>
            </a:r>
            <a:r>
              <a:rPr lang="en-US" sz="1200" i="1" dirty="0"/>
              <a:t>Wikipedia Commons</a:t>
            </a:r>
            <a:r>
              <a:rPr lang="en-US" sz="1200" dirty="0"/>
              <a:t> [online]. [cit. </a:t>
            </a:r>
            <a:r>
              <a:rPr lang="cs-CZ" sz="1200" dirty="0"/>
              <a:t>29.12.2012</a:t>
            </a:r>
            <a:r>
              <a:rPr lang="en-US" sz="1200" dirty="0" smtClean="0"/>
              <a:t>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http://upload.wikimedia.org/wikipedia/commons/thumb/a/a9/Revolutions_of_1848_in_Europe_%28pasopt_eng%29.svg/512px-Revolutions_of_1848_in_Europe_%28pasopt_eng%29.svg.png </a:t>
            </a:r>
            <a:endParaRPr lang="cs-CZ" sz="1200" dirty="0" smtClean="0"/>
          </a:p>
          <a:p>
            <a:r>
              <a:rPr lang="cs-CZ" sz="1200" dirty="0" smtClean="0"/>
              <a:t>FRANZ </a:t>
            </a:r>
            <a:r>
              <a:rPr lang="cs-CZ" sz="1200" dirty="0"/>
              <a:t>XAVER WINTERHALTER.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29.12.2012]. Dostupný na WWW: http://upload.wikimedia.org/wikipedia/commons/thumb/1/13/Louis-Philippe_de_Bourbon.jpg/414px-Louis-Philippe_de_Bourbon.jpg </a:t>
            </a:r>
            <a:endParaRPr lang="cs-CZ" sz="1200" dirty="0" smtClean="0"/>
          </a:p>
          <a:p>
            <a:r>
              <a:rPr lang="cs-CZ" sz="1200" dirty="0"/>
              <a:t>HENRI FÉLIX EMMANUEL PHILIPPOTEAUX.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29.12.2012]. Dostupný na WWW: http://upload.wikimedia.org/wikipedia/commons/thumb/8/83/Lar9_philippo_001z.jpg/800px-Lar9_philippo_001z.jpg </a:t>
            </a:r>
          </a:p>
          <a:p>
            <a:r>
              <a:rPr lang="en-US" sz="1200" dirty="0" smtClean="0"/>
              <a:t>OFFICIAL </a:t>
            </a:r>
            <a:r>
              <a:rPr lang="en-US" sz="1200" dirty="0"/>
              <a:t>PORTRAIT AS PRESIDENT OF THE SECOND REPUBLIC OF FRANCE. </a:t>
            </a:r>
            <a:r>
              <a:rPr lang="en-US" sz="1200" i="1" dirty="0"/>
              <a:t>Wikipedia Commons</a:t>
            </a:r>
            <a:r>
              <a:rPr lang="en-US" sz="1200" dirty="0"/>
              <a:t> [online]. [cit. </a:t>
            </a:r>
            <a:r>
              <a:rPr lang="cs-CZ" sz="1200" dirty="0"/>
              <a:t>29.12.2012</a:t>
            </a:r>
            <a:r>
              <a:rPr lang="en-US" sz="1200" dirty="0" smtClean="0"/>
              <a:t>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http://upload.wikimedia.org/wikipedia/commons/3/30/Napoleon-3.jpg </a:t>
            </a:r>
            <a:endParaRPr lang="cs-CZ" sz="1200" dirty="0" smtClean="0"/>
          </a:p>
          <a:p>
            <a:r>
              <a:rPr lang="cs-CZ" sz="1200" dirty="0"/>
              <a:t>EAN HYPPOLITE FLANDRIN. </a:t>
            </a:r>
            <a:r>
              <a:rPr lang="cs-CZ" sz="1200" i="1" dirty="0" err="1"/>
              <a:t>Wikipedia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</a:t>
            </a:r>
            <a:r>
              <a:rPr lang="cs-CZ" sz="1200"/>
              <a:t>29.12.2012]. </a:t>
            </a:r>
            <a:r>
              <a:rPr lang="cs-CZ" sz="1200" dirty="0"/>
              <a:t>Dostupný na WWW: http://upload.wikimedia.org/wikipedia/commons/thumb/8/85/Napoleon_III_Flandrin.jpg/411px-Napoleon_III_Flandrin.jpg </a:t>
            </a:r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611</TotalTime>
  <Words>417</Words>
  <Application>Microsoft Office PowerPoint</Application>
  <PresentationFormat>Předvádění na obrazovce (4:3)</PresentationFormat>
  <Paragraphs>38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REVOLUCE 1848</vt:lpstr>
      <vt:lpstr>Revoluce 1848 ve Francii </vt:lpstr>
      <vt:lpstr>únor 1848 - Paříž</vt:lpstr>
      <vt:lpstr>Ludvík Bonaparte první francouzský prezident (1848 – 1851)</vt:lpstr>
      <vt:lpstr>Ludvík Bonaparte se roku 1851 prohlásil císařem – Napoleon III.</vt:lpstr>
      <vt:lpstr>Revoluce ve Francii</vt:lpstr>
      <vt:lpstr>Ludvík Filip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53</cp:revision>
  <dcterms:created xsi:type="dcterms:W3CDTF">2011-06-20T10:40:08Z</dcterms:created>
  <dcterms:modified xsi:type="dcterms:W3CDTF">2013-06-18T19:37:06Z</dcterms:modified>
</cp:coreProperties>
</file>