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notesSlides/notesSlide17.xml" ContentType="application/vnd.openxmlformats-officedocument.presentationml.notesSlide+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57" r:id="rId2"/>
    <p:sldId id="322" r:id="rId3"/>
    <p:sldId id="403" r:id="rId4"/>
    <p:sldId id="404" r:id="rId5"/>
    <p:sldId id="411" r:id="rId6"/>
    <p:sldId id="405" r:id="rId7"/>
    <p:sldId id="409" r:id="rId8"/>
    <p:sldId id="406" r:id="rId9"/>
    <p:sldId id="407" r:id="rId10"/>
    <p:sldId id="408" r:id="rId11"/>
    <p:sldId id="410" r:id="rId12"/>
    <p:sldId id="412" r:id="rId13"/>
    <p:sldId id="415" r:id="rId14"/>
    <p:sldId id="416" r:id="rId15"/>
    <p:sldId id="417" r:id="rId16"/>
    <p:sldId id="418" r:id="rId17"/>
    <p:sldId id="414" r:id="rId18"/>
    <p:sldId id="419" r:id="rId19"/>
    <p:sldId id="420" r:id="rId20"/>
    <p:sldId id="422" r:id="rId21"/>
    <p:sldId id="423" r:id="rId22"/>
    <p:sldId id="425" r:id="rId23"/>
    <p:sldId id="424" r:id="rId24"/>
    <p:sldId id="426" r:id="rId25"/>
    <p:sldId id="427" r:id="rId26"/>
    <p:sldId id="428" r:id="rId27"/>
    <p:sldId id="429" r:id="rId28"/>
    <p:sldId id="437" r:id="rId29"/>
    <p:sldId id="430" r:id="rId30"/>
    <p:sldId id="431" r:id="rId31"/>
    <p:sldId id="432" r:id="rId32"/>
    <p:sldId id="433" r:id="rId33"/>
    <p:sldId id="434" r:id="rId34"/>
    <p:sldId id="402" r:id="rId35"/>
    <p:sldId id="435" r:id="rId36"/>
    <p:sldId id="393" r:id="rId37"/>
  </p:sldIdLst>
  <p:sldSz cx="9144000" cy="6858000" type="screen4x3"/>
  <p:notesSz cx="7102475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A9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20593" autoAdjust="0"/>
    <p:restoredTop sz="92687" autoAdjust="0"/>
  </p:normalViewPr>
  <p:slideViewPr>
    <p:cSldViewPr>
      <p:cViewPr>
        <p:scale>
          <a:sx n="33" d="100"/>
          <a:sy n="33" d="100"/>
        </p:scale>
        <p:origin x="-1722" y="-1026"/>
      </p:cViewPr>
      <p:guideLst>
        <p:guide orient="horz" pos="2160"/>
        <p:guide pos="2880"/>
      </p:guideLst>
    </p:cSldViewPr>
  </p:slideViewPr>
  <p:notesTextViewPr>
    <p:cViewPr>
      <p:scale>
        <a:sx n="75" d="100"/>
        <a:sy n="75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511731"/>
          </a:xfrm>
          <a:prstGeom prst="rect">
            <a:avLst/>
          </a:prstGeom>
        </p:spPr>
        <p:txBody>
          <a:bodyPr vert="horz" lIns="99066" tIns="49533" rIns="99066" bIns="49533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2" y="0"/>
            <a:ext cx="3077739" cy="511731"/>
          </a:xfrm>
          <a:prstGeom prst="rect">
            <a:avLst/>
          </a:prstGeom>
        </p:spPr>
        <p:txBody>
          <a:bodyPr vert="horz" lIns="99066" tIns="49533" rIns="99066" bIns="49533" rtlCol="0"/>
          <a:lstStyle>
            <a:lvl1pPr algn="r">
              <a:defRPr sz="1300"/>
            </a:lvl1pPr>
          </a:lstStyle>
          <a:p>
            <a:fld id="{0A68E54C-D0A7-4906-8F19-EB782F4823C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3775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66" tIns="49533" rIns="99066" bIns="49533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61441"/>
            <a:ext cx="5681980" cy="4605576"/>
          </a:xfrm>
          <a:prstGeom prst="rect">
            <a:avLst/>
          </a:prstGeom>
        </p:spPr>
        <p:txBody>
          <a:bodyPr vert="horz" lIns="99066" tIns="49533" rIns="99066" bIns="49533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7739" cy="511731"/>
          </a:xfrm>
          <a:prstGeom prst="rect">
            <a:avLst/>
          </a:prstGeom>
        </p:spPr>
        <p:txBody>
          <a:bodyPr vert="horz" lIns="99066" tIns="49533" rIns="99066" bIns="49533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2" y="9721106"/>
            <a:ext cx="3077739" cy="511731"/>
          </a:xfrm>
          <a:prstGeom prst="rect">
            <a:avLst/>
          </a:prstGeom>
        </p:spPr>
        <p:txBody>
          <a:bodyPr vert="horz" lIns="99066" tIns="49533" rIns="99066" bIns="49533" rtlCol="0" anchor="b"/>
          <a:lstStyle>
            <a:lvl1pPr algn="r">
              <a:defRPr sz="1300"/>
            </a:lvl1pPr>
          </a:lstStyle>
          <a:p>
            <a:fld id="{DFD2D9A4-8EFB-409A-AB90-69741CAA5A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24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defTabSz="990661">
              <a:defRPr/>
            </a:pPr>
            <a:endParaRPr lang="cs-CZ" sz="7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27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28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29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30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31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32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33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36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168345-9025-4679-BE1B-0219CC608713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ojeskola.cz/Vyuka/Php/Learning/Chemie/chemie_krokem3.php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ach.upol.cz/ucebnice/roztoky5.htm" TargetMode="External"/><Relationship Id="rId4" Type="http://schemas.openxmlformats.org/officeDocument/2006/relationships/hyperlink" Target="http://www.nasprtej.cz/gymnazium-j-k-tyla/roztoky" TargetMode="Externa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chemie&amp;ex=1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85852" y="357166"/>
          <a:ext cx="6643734" cy="5864098"/>
        </p:xfrm>
        <a:graphic>
          <a:graphicData uri="http://schemas.openxmlformats.org/drawingml/2006/table">
            <a:tbl>
              <a:tblPr/>
              <a:tblGrid>
                <a:gridCol w="1571636"/>
                <a:gridCol w="5072098"/>
              </a:tblGrid>
              <a:tr h="612000">
                <a:tc gridSpan="2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Číslo projektu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CZ.1.07/1.5.00/34.0565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Číslo materiálu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smtClean="0">
                          <a:latin typeface="Calibri"/>
                          <a:ea typeface="Times New Roman"/>
                          <a:cs typeface="Calibri"/>
                        </a:rPr>
                        <a:t>VY_32_INOVACE_349_Roztok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Název školy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900" b="1" dirty="0" smtClean="0">
                          <a:latin typeface="Calibri"/>
                          <a:ea typeface="Times New Roman"/>
                          <a:cs typeface="Calibri"/>
                        </a:rPr>
                        <a:t>                Masarykova </a:t>
                      </a:r>
                      <a:r>
                        <a:rPr lang="cs-CZ" sz="900" b="1" dirty="0">
                          <a:latin typeface="Calibri"/>
                          <a:ea typeface="Times New Roman"/>
                          <a:cs typeface="Calibri"/>
                        </a:rPr>
                        <a:t>střední  škola zemědělská a Vyšší odborná škola, Opava, příspěvková organizace</a:t>
                      </a:r>
                      <a:endParaRPr lang="cs-CZ" sz="900" b="1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Autor </a:t>
                      </a: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Mgr. Hana Glatterová</a:t>
                      </a:r>
                      <a:endParaRPr lang="cs-CZ" sz="900" kern="12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Průřezové téma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Člověk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 a svět práce, informační a komunikační technologie, č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lověk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a životní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prostředí 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Tematický 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celek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</a:rPr>
                        <a:t>Chemie</a:t>
                      </a:r>
                      <a:endParaRPr lang="cs-CZ" sz="1200" b="1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Ročník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1.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Datum tvorby 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31. 10.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2012 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Datum a místo ověření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7.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11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.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2012 chemie 1.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Za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Druh učebního materiálu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Prezentace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5637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Anotace 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300"/>
                        </a:spcAft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Prezentace podporuje frontální výklad učitele. </a:t>
                      </a:r>
                    </a:p>
                    <a:p>
                      <a:pPr>
                        <a:spcAft>
                          <a:spcPts val="300"/>
                        </a:spcAft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Obsahuje čtyři modelové příklady výpočtů</a:t>
                      </a: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 z tematického úseku </a:t>
                      </a:r>
                      <a:r>
                        <a:rPr lang="cs-CZ" sz="9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roztok</a:t>
                      </a: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,</a:t>
                      </a: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 z toho dva na využití vzorce pro hmotnostní zlomek roztoku, dva na využití směšovací rovnice. Zdůrazněna je souvislost vzorce pro výpočet w(A) se vzorcem pro výpočet procent p=č/z a fakt, že w(vody) = 0 % a w(soli) = 100 %.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Výsledky vzdělávání: Žák vyjádří složení roztoku a zjistí, jak připravit roztok požadovaného složení.</a:t>
                      </a:r>
                      <a:endParaRPr lang="cs-CZ" sz="900" kern="1200" dirty="0">
                        <a:solidFill>
                          <a:schemeClr val="tx1"/>
                        </a:solidFill>
                        <a:latin typeface="+mn-lt"/>
                        <a:ea typeface="Times New Roman"/>
                        <a:cs typeface="Calibri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Klíčová slova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i="1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Roztok, koncentrace roztoku, hmotnostní zlomek roztoku, vody a soli, směšovací rovnice</a:t>
                      </a: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163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Metodický pokyn 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2000" indent="-72000">
                        <a:spcAft>
                          <a:spcPts val="300"/>
                        </a:spcAft>
                        <a:buFont typeface="Symbol" pitchFamily="18" charset="2"/>
                        <a:buChar char="·"/>
                      </a:pP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Snímky s informacemi určenými k zápisu jsou v pravém horním rohu označeny písmenem „z“.  </a:t>
                      </a:r>
                    </a:p>
                    <a:p>
                      <a:pPr marL="72000" indent="-72000">
                        <a:spcAft>
                          <a:spcPts val="300"/>
                        </a:spcAft>
                        <a:buFont typeface="Symbol" pitchFamily="18" charset="2"/>
                        <a:buChar char="·"/>
                      </a:pP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Ze zadání modelového PŘ.1 a PŘ.2 žáci opisují pouze černě zapsané části textu.  Širší zadání slovní úlohy slouží k většímu přiblížení situace reálnému životu.</a:t>
                      </a:r>
                    </a:p>
                    <a:p>
                      <a:pPr marL="72000" indent="-72000">
                        <a:spcAft>
                          <a:spcPts val="300"/>
                        </a:spcAft>
                        <a:buFont typeface="Symbol" pitchFamily="18" charset="2"/>
                        <a:buChar char="·"/>
                      </a:pP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Výpočty jsou částečně rozfázovány – žáci by měli daný úsek (po úvodní diskusi a rozboru úlohy) provést samostatně, teprve potom by se měl objevit text s modelovým výpočtem. </a:t>
                      </a:r>
                    </a:p>
                    <a:p>
                      <a:pPr marL="72000" marR="0" indent="-720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300"/>
                        </a:spcAft>
                        <a:buClrTx/>
                        <a:buSzTx/>
                        <a:buFont typeface="Symbol" pitchFamily="18" charset="2"/>
                        <a:buChar char="·"/>
                        <a:tabLst/>
                        <a:defRPr/>
                      </a:pP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Snímky 30 až 33 obsahují shrnutí.</a:t>
                      </a:r>
                      <a:endParaRPr lang="cs-CZ" sz="900" kern="1200" baseline="0" dirty="0" smtClean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  <a:p>
                      <a:pPr marL="72000" indent="-72000">
                        <a:spcAft>
                          <a:spcPts val="300"/>
                        </a:spcAft>
                        <a:buFont typeface="Symbol" pitchFamily="18" charset="2"/>
                        <a:buChar char="·"/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Snímky 34 a 35 obsahují text příkladů k domácímu procvičení a doporučené odkazy na webové stránky         s doplňuj</a:t>
                      </a: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ícími informacemi</a:t>
                      </a: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;</a:t>
                      </a: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tyto snímky jsou určeny k vytištění a rozdání žákům.</a:t>
                      </a:r>
                      <a:endParaRPr lang="cs-CZ" sz="900" kern="1200" dirty="0" smtClean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  <a:p>
                      <a:pPr marL="72000" indent="-72000">
                        <a:spcAft>
                          <a:spcPts val="600"/>
                        </a:spcAft>
                        <a:buFont typeface="Symbol" pitchFamily="18" charset="2"/>
                        <a:buChar char="·"/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Časová dotace: 1 vyučovací hodina</a:t>
                      </a: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00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Pokud není 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uvedeno </a:t>
                      </a: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jinak, je 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použitý materiál </a:t>
                      </a: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z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 vlastních zdrojů </a:t>
                      </a: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autora. 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3" name="Picture 1" descr="mszes_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1428736"/>
            <a:ext cx="285752" cy="280684"/>
          </a:xfrm>
          <a:prstGeom prst="rect">
            <a:avLst/>
          </a:prstGeom>
          <a:noFill/>
        </p:spPr>
      </p:pic>
      <p:pic>
        <p:nvPicPr>
          <p:cNvPr id="5" name="Obrázek 4" descr="OPVK_hor_zakladni_logolink_RGB_cz.jp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143240" y="285728"/>
            <a:ext cx="2880360" cy="6294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3571876"/>
            <a:ext cx="7772400" cy="1470025"/>
          </a:xfrm>
          <a:solidFill>
            <a:srgbClr val="FFFF00"/>
          </a:solidFill>
        </p:spPr>
        <p:txBody>
          <a:bodyPr/>
          <a:lstStyle/>
          <a:p>
            <a:pPr>
              <a:spcAft>
                <a:spcPts val="0"/>
              </a:spcAft>
            </a:pPr>
            <a:r>
              <a:rPr lang="cs-CZ" b="1" dirty="0" smtClean="0"/>
              <a:t>Roztok</a:t>
            </a:r>
            <a:endParaRPr lang="cs-CZ" b="1" dirty="0">
              <a:latin typeface="Times New Roman"/>
              <a:ea typeface="Times New Roman"/>
            </a:endParaRPr>
          </a:p>
        </p:txBody>
      </p:sp>
      <p:pic>
        <p:nvPicPr>
          <p:cNvPr id="4" name="Obrázek 3" descr="MC90028706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6116" y="428604"/>
            <a:ext cx="2793571" cy="30718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15206" y="1857364"/>
            <a:ext cx="139604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6" name="AutoShape 2"/>
          <p:cNvSpPr>
            <a:spLocks noChangeArrowheads="1"/>
          </p:cNvSpPr>
          <p:nvPr/>
        </p:nvSpPr>
        <p:spPr bwMode="auto">
          <a:xfrm>
            <a:off x="500034" y="1285860"/>
            <a:ext cx="6286544" cy="3714776"/>
          </a:xfrm>
          <a:prstGeom prst="wedgeRoundRectCallout">
            <a:avLst>
              <a:gd name="adj1" fmla="val 59378"/>
              <a:gd name="adj2" fmla="val -3918"/>
              <a:gd name="adj3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6000"/>
            <a:endParaRPr lang="cs-CZ" sz="3200" dirty="0" smtClean="0"/>
          </a:p>
          <a:p>
            <a:pPr marL="36000"/>
            <a:r>
              <a:rPr lang="cs-CZ" sz="3200" dirty="0" smtClean="0"/>
              <a:t>V tématu „</a:t>
            </a:r>
            <a:r>
              <a:rPr lang="cs-CZ" sz="3200" dirty="0" smtClean="0"/>
              <a:t>Roztok“ </a:t>
            </a:r>
            <a:r>
              <a:rPr lang="cs-CZ" sz="3200" dirty="0" smtClean="0"/>
              <a:t>se budeme věnovat dvěma problematikám:</a:t>
            </a:r>
          </a:p>
          <a:p>
            <a:pPr lvl="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200" b="1" dirty="0" smtClean="0"/>
              <a:t> hmotnostnímu zlomku roztoku,</a:t>
            </a:r>
          </a:p>
          <a:p>
            <a:pPr lvl="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200" b="1" dirty="0" smtClean="0"/>
              <a:t> mísení roztoků.</a:t>
            </a:r>
          </a:p>
          <a:p>
            <a:pPr lvl="0">
              <a:buFont typeface="Wingdings" pitchFamily="2" charset="2"/>
              <a:buChar char="Ø"/>
            </a:pP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Hmotnostní zlomek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/>
          <a:srcRect l="23185" t="27778" r="58504" b="28819"/>
          <a:stretch>
            <a:fillRect/>
          </a:stretch>
        </p:blipFill>
        <p:spPr bwMode="auto">
          <a:xfrm>
            <a:off x="2357422" y="1571612"/>
            <a:ext cx="4357718" cy="4572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Srovnejte!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 l="9605" t="27778" r="58504" b="28819"/>
          <a:stretch>
            <a:fillRect/>
          </a:stretch>
        </p:blipFill>
        <p:spPr bwMode="auto">
          <a:xfrm>
            <a:off x="642910" y="1571612"/>
            <a:ext cx="7826747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Modelový příklad 1</a:t>
            </a:r>
            <a:endParaRPr lang="cs-CZ" b="1" dirty="0"/>
          </a:p>
        </p:txBody>
      </p:sp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/>
          <a:srcRect l="15804" t="26562" r="56532" b="36111"/>
          <a:stretch>
            <a:fillRect/>
          </a:stretch>
        </p:blipFill>
        <p:spPr bwMode="auto">
          <a:xfrm>
            <a:off x="500034" y="1571612"/>
            <a:ext cx="8143932" cy="4863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Co je to salinita?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Najděte v informačních zdrojích a zapište si.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Modelový příklad 1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 l="9605" t="24305" r="58888" b="22743"/>
          <a:stretch>
            <a:fillRect/>
          </a:stretch>
        </p:blipFill>
        <p:spPr bwMode="auto">
          <a:xfrm>
            <a:off x="1428728" y="1571612"/>
            <a:ext cx="6286544" cy="467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785786" y="3429000"/>
            <a:ext cx="7786742" cy="2928958"/>
          </a:xfrm>
          <a:prstGeom prst="rect">
            <a:avLst/>
          </a:prstGeom>
          <a:solidFill>
            <a:srgbClr val="FFFA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7" name="Obrázek 6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768" y="3929066"/>
            <a:ext cx="139604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AutoShape 2"/>
          <p:cNvSpPr>
            <a:spLocks noChangeArrowheads="1"/>
          </p:cNvSpPr>
          <p:nvPr/>
        </p:nvSpPr>
        <p:spPr bwMode="auto">
          <a:xfrm>
            <a:off x="500034" y="4214818"/>
            <a:ext cx="6429420" cy="2214578"/>
          </a:xfrm>
          <a:prstGeom prst="wedgeRoundRectCallout">
            <a:avLst>
              <a:gd name="adj1" fmla="val 58983"/>
              <a:gd name="adj2" fmla="val -29543"/>
              <a:gd name="adj3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6000"/>
            <a:r>
              <a:rPr lang="cs-CZ" sz="2400" dirty="0" smtClean="0"/>
              <a:t>Pro výpočet máme k dispozici několik postupů (např. „trojčlenku“).</a:t>
            </a:r>
          </a:p>
          <a:p>
            <a:pPr marL="36000">
              <a:spcBef>
                <a:spcPts val="600"/>
              </a:spcBef>
            </a:pPr>
            <a:r>
              <a:rPr lang="cs-CZ" sz="2400" dirty="0" smtClean="0"/>
              <a:t>Použijme však nyní kratší zápis, zapišme si vztah mezi </a:t>
            </a:r>
            <a:r>
              <a:rPr lang="cs-CZ" sz="2400" b="1" i="1" dirty="0" smtClean="0"/>
              <a:t>m</a:t>
            </a:r>
            <a:r>
              <a:rPr lang="cs-CZ" sz="2400" dirty="0" smtClean="0"/>
              <a:t>,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m</a:t>
            </a:r>
            <a:r>
              <a:rPr lang="cs-CZ" sz="2400" b="1" i="1" dirty="0" smtClean="0"/>
              <a:t>(A) </a:t>
            </a:r>
            <a:r>
              <a:rPr lang="cs-CZ" sz="2400" dirty="0" smtClean="0"/>
              <a:t>do zlomku přímo. </a:t>
            </a:r>
            <a:r>
              <a:rPr lang="cs-CZ" sz="2400" b="1" dirty="0" smtClean="0"/>
              <a:t>Využijme w(A).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Modelový příklad 1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 l="9605" t="24305" r="58888" b="22743"/>
          <a:stretch>
            <a:fillRect/>
          </a:stretch>
        </p:blipFill>
        <p:spPr bwMode="auto">
          <a:xfrm>
            <a:off x="1428728" y="1571612"/>
            <a:ext cx="6286544" cy="467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785786" y="4643446"/>
            <a:ext cx="7786742" cy="1714512"/>
          </a:xfrm>
          <a:prstGeom prst="rect">
            <a:avLst/>
          </a:prstGeom>
          <a:solidFill>
            <a:srgbClr val="FFFA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Modelový příklad 1</a:t>
            </a:r>
            <a:endParaRPr lang="cs-CZ" dirty="0"/>
          </a:p>
        </p:txBody>
      </p:sp>
      <p:sp>
        <p:nvSpPr>
          <p:cNvPr id="6" name="Volný tvar 5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 l="9605" t="24305" r="58888" b="22743"/>
          <a:stretch>
            <a:fillRect/>
          </a:stretch>
        </p:blipFill>
        <p:spPr bwMode="auto">
          <a:xfrm>
            <a:off x="1428728" y="1571612"/>
            <a:ext cx="6286544" cy="467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Modelový příklad 1</a:t>
            </a:r>
            <a:endParaRPr lang="cs-CZ" dirty="0"/>
          </a:p>
        </p:txBody>
      </p:sp>
      <p:sp>
        <p:nvSpPr>
          <p:cNvPr id="6" name="Volný tvar 5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/>
          <a:srcRect l="9605" t="27778" r="60640" b="62571"/>
          <a:stretch>
            <a:fillRect/>
          </a:stretch>
        </p:blipFill>
        <p:spPr bwMode="auto">
          <a:xfrm>
            <a:off x="500033" y="1571612"/>
            <a:ext cx="8215371" cy="11793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/>
          <a:srcRect l="15753" t="26042" r="56967" b="59201"/>
          <a:stretch>
            <a:fillRect/>
          </a:stretch>
        </p:blipFill>
        <p:spPr bwMode="auto">
          <a:xfrm>
            <a:off x="500034" y="2643182"/>
            <a:ext cx="8215370" cy="1967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Modelový příklad 2</a:t>
            </a:r>
            <a:endParaRPr lang="cs-CZ" b="1" dirty="0"/>
          </a:p>
        </p:txBody>
      </p:sp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/>
          <a:srcRect l="16137" t="41673" r="56967" b="35590"/>
          <a:stretch>
            <a:fillRect/>
          </a:stretch>
        </p:blipFill>
        <p:spPr bwMode="auto">
          <a:xfrm>
            <a:off x="500034" y="1571612"/>
            <a:ext cx="8209463" cy="3071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Modelový příklad 2</a:t>
            </a:r>
            <a:endParaRPr lang="cs-CZ" b="1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/>
          <a:srcRect l="16137" t="30382" r="67341" b="16667"/>
          <a:stretch>
            <a:fillRect/>
          </a:stretch>
        </p:blipFill>
        <p:spPr bwMode="auto">
          <a:xfrm>
            <a:off x="2857488" y="1571612"/>
            <a:ext cx="3323642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785786" y="3286124"/>
            <a:ext cx="7786742" cy="3071834"/>
          </a:xfrm>
          <a:prstGeom prst="rect">
            <a:avLst/>
          </a:prstGeom>
          <a:solidFill>
            <a:srgbClr val="FFFA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Modelový příklad 2</a:t>
            </a:r>
            <a:endParaRPr lang="cs-CZ" b="1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/>
          <a:srcRect l="16137" t="30382" r="67341" b="16667"/>
          <a:stretch>
            <a:fillRect/>
          </a:stretch>
        </p:blipFill>
        <p:spPr bwMode="auto">
          <a:xfrm>
            <a:off x="2857488" y="1571612"/>
            <a:ext cx="3323642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785786" y="4143380"/>
            <a:ext cx="7786742" cy="2214578"/>
          </a:xfrm>
          <a:prstGeom prst="rect">
            <a:avLst/>
          </a:prstGeom>
          <a:solidFill>
            <a:srgbClr val="FFFA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Modelový příklad 2</a:t>
            </a:r>
            <a:endParaRPr lang="cs-CZ" b="1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/>
          <a:srcRect l="16137" t="30382" r="67341" b="16667"/>
          <a:stretch>
            <a:fillRect/>
          </a:stretch>
        </p:blipFill>
        <p:spPr bwMode="auto">
          <a:xfrm>
            <a:off x="2857488" y="1571612"/>
            <a:ext cx="3323642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Modelový příklad 2</a:t>
            </a:r>
            <a:endParaRPr lang="cs-CZ" b="1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/>
          <a:srcRect l="16137" t="60764" r="57351" b="21007"/>
          <a:stretch>
            <a:fillRect/>
          </a:stretch>
        </p:blipFill>
        <p:spPr bwMode="auto">
          <a:xfrm>
            <a:off x="785786" y="1571612"/>
            <a:ext cx="7511195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Volný tvar 5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mtClean="0"/>
              <a:t>!!!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 l="9990" t="24305" r="57735" b="37500"/>
          <a:stretch>
            <a:fillRect/>
          </a:stretch>
        </p:blipFill>
        <p:spPr bwMode="auto">
          <a:xfrm>
            <a:off x="500034" y="1571612"/>
            <a:ext cx="8156924" cy="42726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Směšovací rovnice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 l="12679" t="27777" r="49667" b="21875"/>
          <a:stretch>
            <a:fillRect/>
          </a:stretch>
        </p:blipFill>
        <p:spPr bwMode="auto">
          <a:xfrm>
            <a:off x="357158" y="1571612"/>
            <a:ext cx="844935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Modelový příklad 3</a:t>
            </a:r>
            <a:endParaRPr lang="cs-CZ" b="1" dirty="0"/>
          </a:p>
        </p:txBody>
      </p:sp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 l="19595" t="25457" r="60425" b="57649"/>
          <a:stretch>
            <a:fillRect/>
          </a:stretch>
        </p:blipFill>
        <p:spPr bwMode="auto">
          <a:xfrm>
            <a:off x="642910" y="1643050"/>
            <a:ext cx="7850558" cy="293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Modelový příklad 3</a:t>
            </a:r>
            <a:endParaRPr lang="cs-CZ" b="1" dirty="0"/>
          </a:p>
        </p:txBody>
      </p:sp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 l="19596" t="28646" r="61962" b="48918"/>
          <a:stretch>
            <a:fillRect/>
          </a:stretch>
        </p:blipFill>
        <p:spPr bwMode="auto">
          <a:xfrm>
            <a:off x="1785918" y="1571612"/>
            <a:ext cx="5572163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Modelový příklad 3</a:t>
            </a:r>
            <a:endParaRPr lang="cs-CZ" b="1" dirty="0"/>
          </a:p>
        </p:txBody>
      </p:sp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 l="19596" t="52484" r="61962" b="21875"/>
          <a:stretch>
            <a:fillRect/>
          </a:stretch>
        </p:blipFill>
        <p:spPr bwMode="auto">
          <a:xfrm>
            <a:off x="1785918" y="1571612"/>
            <a:ext cx="5572163" cy="3429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785786" y="2928934"/>
            <a:ext cx="7786742" cy="3429024"/>
          </a:xfrm>
          <a:prstGeom prst="rect">
            <a:avLst/>
          </a:prstGeom>
          <a:solidFill>
            <a:srgbClr val="FFFA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 l="3429" t="38798" r="74440" b="51389"/>
          <a:stretch>
            <a:fillRect/>
          </a:stretch>
        </p:blipFill>
        <p:spPr bwMode="auto">
          <a:xfrm>
            <a:off x="1785918" y="3143248"/>
            <a:ext cx="5572164" cy="1093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Modelový příklad 3</a:t>
            </a:r>
            <a:endParaRPr lang="cs-CZ" b="1" dirty="0"/>
          </a:p>
        </p:txBody>
      </p:sp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/>
          <a:srcRect l="19596" t="52484" r="61962" b="34161"/>
          <a:stretch>
            <a:fillRect/>
          </a:stretch>
        </p:blipFill>
        <p:spPr bwMode="auto">
          <a:xfrm>
            <a:off x="1785918" y="1571612"/>
            <a:ext cx="5572163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/>
          <a:srcRect l="19596" t="72249" r="61962" b="21875"/>
          <a:stretch>
            <a:fillRect/>
          </a:stretch>
        </p:blipFill>
        <p:spPr bwMode="auto">
          <a:xfrm>
            <a:off x="1785918" y="3857628"/>
            <a:ext cx="5572163" cy="7857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Modelový příklad 3</a:t>
            </a:r>
            <a:endParaRPr lang="cs-CZ" b="1" dirty="0"/>
          </a:p>
        </p:txBody>
      </p:sp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rcRect l="10374" t="28646" r="52741" b="44444"/>
          <a:stretch>
            <a:fillRect/>
          </a:stretch>
        </p:blipFill>
        <p:spPr bwMode="auto">
          <a:xfrm>
            <a:off x="1071538" y="1571612"/>
            <a:ext cx="6858048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mtClean="0"/>
              <a:t>!!!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 l="9990" t="34722" r="72720" b="42708"/>
          <a:stretch>
            <a:fillRect/>
          </a:stretch>
        </p:blipFill>
        <p:spPr bwMode="auto">
          <a:xfrm>
            <a:off x="3000364" y="1571612"/>
            <a:ext cx="3214710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Volný tvar 6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Modelový příklad 4</a:t>
            </a:r>
            <a:endParaRPr lang="cs-CZ" b="1" dirty="0"/>
          </a:p>
        </p:txBody>
      </p:sp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/>
          <a:srcRect l="9990" t="30382" r="50819" b="41840"/>
          <a:stretch>
            <a:fillRect/>
          </a:stretch>
        </p:blipFill>
        <p:spPr bwMode="auto">
          <a:xfrm>
            <a:off x="928662" y="1571612"/>
            <a:ext cx="7286644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Modelový příklad 4</a:t>
            </a:r>
            <a:endParaRPr lang="cs-CZ" b="1" dirty="0"/>
          </a:p>
        </p:txBody>
      </p:sp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/>
          <a:srcRect l="10758" t="19965" r="73488" b="41840"/>
          <a:stretch>
            <a:fillRect/>
          </a:stretch>
        </p:blipFill>
        <p:spPr bwMode="auto">
          <a:xfrm>
            <a:off x="500034" y="1571612"/>
            <a:ext cx="2928958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/>
          <a:srcRect l="10758" t="56424" r="62347" b="11458"/>
          <a:stretch>
            <a:fillRect/>
          </a:stretch>
        </p:blipFill>
        <p:spPr bwMode="auto">
          <a:xfrm>
            <a:off x="3643306" y="3500438"/>
            <a:ext cx="5000660" cy="264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Modelový příklad 4</a:t>
            </a:r>
            <a:endParaRPr lang="cs-CZ" b="1" dirty="0"/>
          </a:p>
        </p:txBody>
      </p:sp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/>
          <a:srcRect l="10374" t="25173" r="56198" b="15798"/>
          <a:stretch>
            <a:fillRect/>
          </a:stretch>
        </p:blipFill>
        <p:spPr bwMode="auto">
          <a:xfrm>
            <a:off x="1500166" y="1571612"/>
            <a:ext cx="6215106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785786" y="2714620"/>
            <a:ext cx="7786742" cy="3714776"/>
          </a:xfrm>
          <a:prstGeom prst="rect">
            <a:avLst/>
          </a:prstGeom>
          <a:solidFill>
            <a:srgbClr val="FFFA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Modelový příklad 4</a:t>
            </a:r>
            <a:endParaRPr lang="cs-CZ" b="1" dirty="0"/>
          </a:p>
        </p:txBody>
      </p:sp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/>
          <a:srcRect l="10374" t="25173" r="56198" b="15798"/>
          <a:stretch>
            <a:fillRect/>
          </a:stretch>
        </p:blipFill>
        <p:spPr bwMode="auto">
          <a:xfrm>
            <a:off x="1500166" y="1571612"/>
            <a:ext cx="6215106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Modelový příklad 4</a:t>
            </a:r>
            <a:endParaRPr lang="cs-CZ" b="1" dirty="0"/>
          </a:p>
        </p:txBody>
      </p:sp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/>
          <a:srcRect l="10374" t="35590" r="51588" b="26215"/>
          <a:stretch>
            <a:fillRect/>
          </a:stretch>
        </p:blipFill>
        <p:spPr bwMode="auto">
          <a:xfrm>
            <a:off x="1000100" y="1571612"/>
            <a:ext cx="7072362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/>
          <a:srcRect l="23185" t="27778" r="58504" b="28141"/>
          <a:stretch>
            <a:fillRect/>
          </a:stretch>
        </p:blipFill>
        <p:spPr bwMode="auto">
          <a:xfrm>
            <a:off x="2357422" y="1571612"/>
            <a:ext cx="4357718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ZOPAKUJME SI</a:t>
            </a:r>
            <a:endParaRPr lang="cs-CZ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2500298" y="1714488"/>
            <a:ext cx="4071966" cy="4357718"/>
          </a:xfrm>
          <a:prstGeom prst="roundRect">
            <a:avLst>
              <a:gd name="adj" fmla="val 13654"/>
            </a:avLst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ZOPAKUJME SI</a:t>
            </a:r>
            <a:endParaRPr lang="cs-CZ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/>
          <a:srcRect l="9990" t="24305" r="57735" b="37500"/>
          <a:stretch>
            <a:fillRect/>
          </a:stretch>
        </p:blipFill>
        <p:spPr bwMode="auto">
          <a:xfrm>
            <a:off x="500034" y="1571612"/>
            <a:ext cx="8156924" cy="42726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aoblený obdélník 6"/>
          <p:cNvSpPr/>
          <p:nvPr/>
        </p:nvSpPr>
        <p:spPr>
          <a:xfrm>
            <a:off x="642910" y="1714488"/>
            <a:ext cx="7858180" cy="4000528"/>
          </a:xfrm>
          <a:prstGeom prst="roundRect">
            <a:avLst>
              <a:gd name="adj" fmla="val 12540"/>
            </a:avLst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ZOPAKUJME SI</a:t>
            </a:r>
            <a:endParaRPr lang="cs-CZ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/>
          <a:srcRect l="12679" t="27777" r="49667" b="21875"/>
          <a:stretch>
            <a:fillRect/>
          </a:stretch>
        </p:blipFill>
        <p:spPr bwMode="auto">
          <a:xfrm>
            <a:off x="357158" y="1571612"/>
            <a:ext cx="844935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aoblený obdélník 6"/>
          <p:cNvSpPr/>
          <p:nvPr/>
        </p:nvSpPr>
        <p:spPr>
          <a:xfrm>
            <a:off x="571472" y="1714488"/>
            <a:ext cx="8001056" cy="4714908"/>
          </a:xfrm>
          <a:prstGeom prst="roundRect">
            <a:avLst>
              <a:gd name="adj" fmla="val 6800"/>
            </a:avLst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ZOPAKUJME SI</a:t>
            </a:r>
            <a:endParaRPr lang="cs-CZ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/>
          <a:srcRect l="9990" t="34722" r="72720" b="42708"/>
          <a:stretch>
            <a:fillRect/>
          </a:stretch>
        </p:blipFill>
        <p:spPr bwMode="auto">
          <a:xfrm>
            <a:off x="3000364" y="1571612"/>
            <a:ext cx="3214710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aoblený obdélník 6"/>
          <p:cNvSpPr/>
          <p:nvPr/>
        </p:nvSpPr>
        <p:spPr>
          <a:xfrm>
            <a:off x="3143240" y="1714488"/>
            <a:ext cx="2928958" cy="1571636"/>
          </a:xfrm>
          <a:prstGeom prst="roundRect">
            <a:avLst>
              <a:gd name="adj" fmla="val 12627"/>
            </a:avLst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DÚ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9F6E7-2208-4007-A8D6-68BFC4EC3ABD}" type="slidenum">
              <a:rPr lang="cs-CZ" smtClean="0"/>
              <a:pPr/>
              <a:t>34</a:t>
            </a:fld>
            <a:endParaRPr lang="cs-CZ" dirty="0"/>
          </a:p>
        </p:txBody>
      </p:sp>
      <p:sp>
        <p:nvSpPr>
          <p:cNvPr id="6" name="Volný tvar 5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/>
          <a:srcRect l="12295" t="30382" r="53509" b="31423"/>
          <a:stretch>
            <a:fillRect/>
          </a:stretch>
        </p:blipFill>
        <p:spPr bwMode="auto">
          <a:xfrm>
            <a:off x="1428728" y="1571612"/>
            <a:ext cx="6357982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285720" y="4857760"/>
            <a:ext cx="850112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Doporučené stránky s doplňujícími informacemi</a:t>
            </a:r>
          </a:p>
          <a:p>
            <a:r>
              <a:rPr lang="cs-CZ" dirty="0" smtClean="0"/>
              <a:t>Hmotnostní zlomek – w(A) nebo trojčlenkou: 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mojeskola.cz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Vyuka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Php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Learning</a:t>
            </a:r>
            <a:r>
              <a:rPr lang="cs-CZ" dirty="0" smtClean="0">
                <a:hlinkClick r:id="rId3"/>
              </a:rPr>
              <a:t>/Chemie/chemie_krokem3.php</a:t>
            </a: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nasprtej.cz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gymnazium</a:t>
            </a:r>
            <a:r>
              <a:rPr lang="cs-CZ" dirty="0" smtClean="0">
                <a:hlinkClick r:id="rId4"/>
              </a:rPr>
              <a:t>-j-k-tyla/roztoky</a:t>
            </a:r>
            <a:endParaRPr lang="cs-CZ" dirty="0" smtClean="0"/>
          </a:p>
          <a:p>
            <a:r>
              <a:rPr lang="cs-CZ" dirty="0" smtClean="0"/>
              <a:t>Mísení roztoků využitím směšovací rovnice nebo „křížového pravidla“: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>
                <a:hlinkClick r:id="rId5"/>
              </a:rPr>
              <a:t> http://ach.</a:t>
            </a:r>
            <a:r>
              <a:rPr lang="cs-CZ" dirty="0" err="1" smtClean="0">
                <a:hlinkClick r:id="rId5"/>
              </a:rPr>
              <a:t>upol.cz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ucebnice</a:t>
            </a:r>
            <a:r>
              <a:rPr lang="cs-CZ" dirty="0" smtClean="0">
                <a:hlinkClick r:id="rId5"/>
              </a:rPr>
              <a:t>/roztoky5.htm</a:t>
            </a:r>
            <a:endParaRPr lang="cs-CZ" dirty="0" smtClean="0">
              <a:hlinkClick r:id="rId4"/>
            </a:endParaRPr>
          </a:p>
          <a:p>
            <a:endParaRPr lang="cs-CZ" dirty="0"/>
          </a:p>
        </p:txBody>
      </p:sp>
    </p:spTree>
  </p:cSld>
  <p:clrMapOvr>
    <a:masterClrMapping/>
  </p:clrMapOvr>
  <p:transition advClick="0" advTm="2000"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DÚ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9F6E7-2208-4007-A8D6-68BFC4EC3ABD}" type="slidenum">
              <a:rPr lang="cs-CZ" smtClean="0"/>
              <a:pPr/>
              <a:t>35</a:t>
            </a:fld>
            <a:endParaRPr lang="cs-CZ" dirty="0"/>
          </a:p>
        </p:txBody>
      </p:sp>
      <p:sp>
        <p:nvSpPr>
          <p:cNvPr id="6" name="Volný tvar 5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 l="9221" t="24305" r="50820" b="18403"/>
          <a:stretch>
            <a:fillRect/>
          </a:stretch>
        </p:blipFill>
        <p:spPr bwMode="auto">
          <a:xfrm>
            <a:off x="928662" y="1571612"/>
            <a:ext cx="7429520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advClick="0" advTm="2000"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cs-CZ" sz="1200" b="1" dirty="0" smtClean="0"/>
              <a:t>Obrázek tematický</a:t>
            </a:r>
          </a:p>
          <a:p>
            <a:pPr marL="0">
              <a:spcBef>
                <a:spcPts val="0"/>
              </a:spcBef>
              <a:buNone/>
            </a:pPr>
            <a:r>
              <a:rPr lang="cs-CZ" sz="1200" dirty="0" smtClean="0"/>
              <a:t>AUTOR NEUVEDEN. </a:t>
            </a:r>
            <a:r>
              <a:rPr lang="cs-CZ" sz="1200" i="1" dirty="0" smtClean="0"/>
              <a:t>office.</a:t>
            </a:r>
            <a:r>
              <a:rPr lang="cs-CZ" sz="1200" i="1" dirty="0" err="1" smtClean="0"/>
              <a:t>microsoft.com</a:t>
            </a:r>
            <a:r>
              <a:rPr lang="cs-CZ" sz="1200" dirty="0" smtClean="0"/>
              <a:t> [online]. [cit. 31.8.2012]. Dostupný na WWW: </a:t>
            </a:r>
            <a:r>
              <a:rPr lang="cs-CZ" sz="1200" dirty="0" smtClean="0">
                <a:hlinkClick r:id="rId3"/>
              </a:rPr>
              <a:t>http://office.</a:t>
            </a:r>
            <a:r>
              <a:rPr lang="cs-CZ" sz="1200" dirty="0" err="1" smtClean="0">
                <a:hlinkClick r:id="rId3"/>
              </a:rPr>
              <a:t>microsoft.com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cs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images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results.aspx</a:t>
            </a:r>
            <a:r>
              <a:rPr lang="cs-CZ" sz="1200" dirty="0" smtClean="0">
                <a:hlinkClick r:id="rId3"/>
              </a:rPr>
              <a:t>?</a:t>
            </a:r>
            <a:r>
              <a:rPr lang="cs-CZ" sz="1200" dirty="0" err="1" smtClean="0">
                <a:hlinkClick r:id="rId3"/>
              </a:rPr>
              <a:t>qu</a:t>
            </a:r>
            <a:r>
              <a:rPr lang="cs-CZ" sz="1200" dirty="0" smtClean="0">
                <a:hlinkClick r:id="rId3"/>
              </a:rPr>
              <a:t>=chemie&amp;ex=1#</a:t>
            </a:r>
            <a:r>
              <a:rPr lang="cs-CZ" sz="1200" dirty="0" err="1" smtClean="0">
                <a:hlinkClick r:id="rId3"/>
              </a:rPr>
              <a:t>pg</a:t>
            </a:r>
            <a:r>
              <a:rPr lang="cs-CZ" sz="1200" dirty="0" smtClean="0">
                <a:hlinkClick r:id="rId3"/>
              </a:rPr>
              <a:t>:5|</a:t>
            </a: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r>
              <a:rPr lang="cs-CZ" sz="1200" b="1" dirty="0" smtClean="0"/>
              <a:t>Obrázek učitelky </a:t>
            </a: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r>
              <a:rPr lang="cs-CZ" sz="1200" dirty="0" smtClean="0"/>
              <a:t>AUTOR NEUVEDEN. Klipart Office Microsoft</a:t>
            </a:r>
          </a:p>
          <a:p>
            <a:pPr marL="0">
              <a:spcBef>
                <a:spcPts val="0"/>
              </a:spcBef>
              <a:buNone/>
            </a:pP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endParaRPr lang="cs-CZ" sz="1200" dirty="0" smtClean="0"/>
          </a:p>
          <a:p>
            <a:pPr marL="0">
              <a:spcBef>
                <a:spcPts val="0"/>
              </a:spcBef>
              <a:buNone/>
            </a:pPr>
            <a:endParaRPr lang="cs-CZ" sz="1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1842</TotalTime>
  <Words>538</Words>
  <Application>Microsoft Office PowerPoint</Application>
  <PresentationFormat>Předvádění na obrazovce (4:3)</PresentationFormat>
  <Paragraphs>136</Paragraphs>
  <Slides>36</Slides>
  <Notes>19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Motiv sady Office</vt:lpstr>
      <vt:lpstr>Snímek 1</vt:lpstr>
      <vt:lpstr>Roztok</vt:lpstr>
      <vt:lpstr>Snímek 3</vt:lpstr>
      <vt:lpstr>Hmotnostní zlomek</vt:lpstr>
      <vt:lpstr>Srovnejte!</vt:lpstr>
      <vt:lpstr>Modelový příklad 1</vt:lpstr>
      <vt:lpstr>Co je to salinita?</vt:lpstr>
      <vt:lpstr>Modelový příklad 1</vt:lpstr>
      <vt:lpstr>Modelový příklad 1</vt:lpstr>
      <vt:lpstr>Modelový příklad 1</vt:lpstr>
      <vt:lpstr>Modelový příklad 1</vt:lpstr>
      <vt:lpstr>Modelový příklad 2</vt:lpstr>
      <vt:lpstr>Modelový příklad 2</vt:lpstr>
      <vt:lpstr>Modelový příklad 2</vt:lpstr>
      <vt:lpstr>Modelový příklad 2</vt:lpstr>
      <vt:lpstr>Modelový příklad 2</vt:lpstr>
      <vt:lpstr>!!!</vt:lpstr>
      <vt:lpstr>Směšovací rovnice</vt:lpstr>
      <vt:lpstr>Modelový příklad 3</vt:lpstr>
      <vt:lpstr>Modelový příklad 3</vt:lpstr>
      <vt:lpstr>Modelový příklad 3</vt:lpstr>
      <vt:lpstr>Modelový příklad 3</vt:lpstr>
      <vt:lpstr>Modelový příklad 3</vt:lpstr>
      <vt:lpstr>!!!</vt:lpstr>
      <vt:lpstr>Modelový příklad 4</vt:lpstr>
      <vt:lpstr>Modelový příklad 4</vt:lpstr>
      <vt:lpstr>Modelový příklad 4</vt:lpstr>
      <vt:lpstr>Modelový příklad 4</vt:lpstr>
      <vt:lpstr>Modelový příklad 4</vt:lpstr>
      <vt:lpstr>ZOPAKUJME SI</vt:lpstr>
      <vt:lpstr>ZOPAKUJME SI</vt:lpstr>
      <vt:lpstr>ZOPAKUJME SI</vt:lpstr>
      <vt:lpstr>ZOPAKUJME SI</vt:lpstr>
      <vt:lpstr>DÚ</vt:lpstr>
      <vt:lpstr>DÚ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a třídění chemických látek</dc:title>
  <dc:creator>x</dc:creator>
  <cp:lastModifiedBy>x</cp:lastModifiedBy>
  <cp:revision>393</cp:revision>
  <dcterms:created xsi:type="dcterms:W3CDTF">2013-04-13T08:37:52Z</dcterms:created>
  <dcterms:modified xsi:type="dcterms:W3CDTF">2013-06-20T20:50:34Z</dcterms:modified>
</cp:coreProperties>
</file>