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84" r:id="rId3"/>
    <p:sldId id="275" r:id="rId4"/>
    <p:sldId id="276" r:id="rId5"/>
    <p:sldId id="279" r:id="rId6"/>
    <p:sldId id="280" r:id="rId7"/>
    <p:sldId id="281" r:id="rId8"/>
    <p:sldId id="282" r:id="rId9"/>
    <p:sldId id="283" r:id="rId10"/>
    <p:sldId id="27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VY_32_INOVACE_08_09_Národní obrození 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VY_32_INOVACE_08_09_Národní obrození 3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15354773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národním obrození. Obrázky řady osobností nejsou v učebnici k dispozici. Učitel tyto obrázky může využít i k podněcování diskuze se žáky. Prezentace obsahuje také citace některých děl. I k nim je možné vést s žáky diskuzi. Látka je úzce propojena s výukou literatury. Následuje zápis. Po něm  si žáci ověří svoje znalosti spojováním obrázků osobností národního obrození s jejich jmény.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obrázky osobností národního obrození k jejich jménům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národní obrození, Havlíček Borovský, Rieger, Sabina, 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179549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57200"/>
            <a:ext cx="8839200" cy="1143000"/>
          </a:xfrm>
        </p:spPr>
        <p:txBody>
          <a:bodyPr/>
          <a:lstStyle/>
          <a:p>
            <a:r>
              <a:rPr lang="cs-CZ" sz="4000"/>
              <a:t>ČESKÉ NÁRODNÍ OBROZENÍ</a:t>
            </a:r>
          </a:p>
        </p:txBody>
      </p:sp>
      <p:pic>
        <p:nvPicPr>
          <p:cNvPr id="7170" name="Picture 2" descr="Soubor:Ctin&amp;ecaron;ves, &amp;Rcaron;íp a obe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611888" cy="495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3703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1143000"/>
          </a:xfrm>
        </p:spPr>
        <p:txBody>
          <a:bodyPr/>
          <a:lstStyle/>
          <a:p>
            <a:r>
              <a:rPr lang="cs-CZ"/>
              <a:t>Karel Havlíček Borovský (1821-1856)</a:t>
            </a:r>
          </a:p>
        </p:txBody>
      </p:sp>
      <p:pic>
        <p:nvPicPr>
          <p:cNvPr id="8196" name="Picture 4" descr="Soubor:Jan Vilímek - Karel Havlí&amp;ccaron;ek Borovský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106"/>
          <a:stretch/>
        </p:blipFill>
        <p:spPr bwMode="auto">
          <a:xfrm>
            <a:off x="145869" y="1671282"/>
            <a:ext cx="4000759" cy="427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File:Karel Havlicek Borovs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84784"/>
            <a:ext cx="367240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1293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7772400" cy="762000"/>
          </a:xfrm>
        </p:spPr>
        <p:txBody>
          <a:bodyPr/>
          <a:lstStyle/>
          <a:p>
            <a:r>
              <a:rPr lang="cs-CZ" sz="3600"/>
              <a:t>Epigramy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685800"/>
            <a:ext cx="4495800" cy="5791200"/>
          </a:xfrm>
        </p:spPr>
        <p:txBody>
          <a:bodyPr/>
          <a:lstStyle/>
          <a:p>
            <a:pPr marL="0" indent="0" algn="ctr">
              <a:lnSpc>
                <a:spcPct val="90000"/>
              </a:lnSpc>
              <a:buFontTx/>
              <a:buNone/>
            </a:pPr>
            <a:r>
              <a:rPr lang="cs-CZ" b="1">
                <a:latin typeface="Georgia" pitchFamily="18" charset="0"/>
              </a:rPr>
              <a:t>Demokratický</a:t>
            </a:r>
            <a:endParaRPr lang="cs-CZ" b="1"/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Nechoď Vašku s pány na led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mnohý příklad máme, 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že pán sklouzne, 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a sedlák si za něj nohu zláme. </a:t>
            </a:r>
          </a:p>
          <a:p>
            <a:pPr marL="0" indent="0" algn="ctr">
              <a:lnSpc>
                <a:spcPct val="90000"/>
              </a:lnSpc>
              <a:buFontTx/>
              <a:buNone/>
            </a:pPr>
            <a:r>
              <a:rPr lang="cs-CZ" b="1">
                <a:latin typeface="Georgia" pitchFamily="18" charset="0"/>
              </a:rPr>
              <a:t>Verba docent, exempla trahunt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"Co sám nechceš, nečiň jinému!" 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žáku pravil kantor kdesi, třepaje ho za pačesy. 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343400" y="685800"/>
            <a:ext cx="4800600" cy="6172200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cs-CZ" b="1">
                <a:latin typeface="Georgia" pitchFamily="18" charset="0"/>
              </a:rPr>
              <a:t>Z historie literat. české</a:t>
            </a:r>
            <a:endParaRPr lang="cs-CZ" b="1"/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Českých knížek hubitelé lítí: plesnivina, moli, Jezoviti. 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 b="1">
                <a:latin typeface="Georgia" pitchFamily="18" charset="0"/>
              </a:rPr>
              <a:t>Etymologický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Odkud vzalo - zkouším žáky - jméno Rakous počátek? - "Od raků, neb oni taky chodí pořád nazpátek." 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 b="1">
                <a:latin typeface="Georgia" pitchFamily="18" charset="0"/>
              </a:rPr>
              <a:t>Preparanda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Vejklady kantora Doubravy snadno chápe hned 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každý žák, i třebas bez hlavy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>
                <a:latin typeface="Georgia" pitchFamily="18" charset="0"/>
              </a:rPr>
              <a:t>má-li jenom hřbet. </a:t>
            </a:r>
          </a:p>
        </p:txBody>
      </p:sp>
    </p:spTree>
    <p:extLst>
      <p:ext uri="{BB962C8B-B14F-4D97-AF65-F5344CB8AC3E}">
        <p14:creationId xmlns:p14="http://schemas.microsoft.com/office/powerpoint/2010/main" xmlns="" val="252475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52400"/>
            <a:ext cx="3505200" cy="6553200"/>
          </a:xfrm>
        </p:spPr>
        <p:txBody>
          <a:bodyPr/>
          <a:lstStyle/>
          <a:p>
            <a:pPr marL="0" indent="0" algn="ctr">
              <a:buFontTx/>
              <a:buNone/>
            </a:pPr>
            <a:r>
              <a:rPr lang="cs-CZ" b="1">
                <a:latin typeface="Georgia" pitchFamily="18" charset="0"/>
              </a:rPr>
              <a:t>Originálnost</a:t>
            </a:r>
            <a:endParaRPr lang="cs-CZ" b="1"/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Není nad původnost! Každý po ní touží: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lidé chodí přes most, 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to já půjdu louží.</a:t>
            </a:r>
            <a:r>
              <a:rPr lang="cs-CZ"/>
              <a:t> </a:t>
            </a:r>
          </a:p>
          <a:p>
            <a:pPr marL="0" indent="0">
              <a:buFontTx/>
              <a:buNone/>
            </a:pPr>
            <a:endParaRPr lang="cs-CZ"/>
          </a:p>
          <a:p>
            <a:pPr marL="0" indent="0" algn="ctr">
              <a:buFontTx/>
              <a:buNone/>
            </a:pPr>
            <a:r>
              <a:rPr lang="cs-CZ" b="1">
                <a:latin typeface="Georgia" pitchFamily="18" charset="0"/>
              </a:rPr>
              <a:t>Lenoš a řvi</a:t>
            </a:r>
            <a:endParaRPr lang="cs-CZ"/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Lenoš a řvi,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dají mzdu dví!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Pracuj a kuš, 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hubu suš!</a:t>
            </a:r>
            <a:r>
              <a:rPr lang="cs-CZ"/>
              <a:t> </a:t>
            </a:r>
          </a:p>
          <a:p>
            <a:pPr marL="0" indent="0">
              <a:buFontTx/>
              <a:buNone/>
            </a:pPr>
            <a:endParaRPr lang="cs-CZ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429000" y="152400"/>
            <a:ext cx="5715000" cy="6553200"/>
          </a:xfrm>
        </p:spPr>
        <p:txBody>
          <a:bodyPr/>
          <a:lstStyle/>
          <a:p>
            <a:pPr marL="0" indent="0" algn="ctr">
              <a:buFontTx/>
              <a:buNone/>
            </a:pPr>
            <a:r>
              <a:rPr lang="cs-CZ" b="1">
                <a:latin typeface="Georgia" pitchFamily="18" charset="0"/>
              </a:rPr>
              <a:t>Versus memoriales</a:t>
            </a:r>
            <a:endParaRPr lang="cs-CZ" b="1"/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Chceš-li v strachu, v nepokoji žít,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musíš k tomu vtip a rozum mít;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chceš-li dodělat se vezdejšího chleba, 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bývej hloupým, kde je toho třeba. </a:t>
            </a:r>
          </a:p>
          <a:p>
            <a:pPr marL="0" indent="0">
              <a:buFontTx/>
              <a:buNone/>
            </a:pPr>
            <a:endParaRPr lang="cs-CZ">
              <a:latin typeface="Georgia" pitchFamily="18" charset="0"/>
            </a:endParaRPr>
          </a:p>
          <a:p>
            <a:pPr marL="0" indent="0" algn="ctr">
              <a:buFontTx/>
              <a:buNone/>
            </a:pPr>
            <a:r>
              <a:rPr lang="cs-CZ" b="1">
                <a:latin typeface="Georgia" pitchFamily="18" charset="0"/>
              </a:rPr>
              <a:t>Zle, matičko, zle!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Poctivému hrozí jenom hlad, zloději zas jenom šibenice; 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český literát má trampot více, </a:t>
            </a:r>
          </a:p>
          <a:p>
            <a:pPr marL="0" indent="0">
              <a:buFontTx/>
              <a:buNone/>
            </a:pPr>
            <a:r>
              <a:rPr lang="cs-CZ">
                <a:latin typeface="Georgia" pitchFamily="18" charset="0"/>
              </a:rPr>
              <a:t>jemu hrozí hlad i šibenice. </a:t>
            </a:r>
          </a:p>
        </p:txBody>
      </p:sp>
    </p:spTree>
    <p:extLst>
      <p:ext uri="{BB962C8B-B14F-4D97-AF65-F5344CB8AC3E}">
        <p14:creationId xmlns:p14="http://schemas.microsoft.com/office/powerpoint/2010/main" xmlns="" val="50202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3352800" cy="5486400"/>
          </a:xfrm>
        </p:spPr>
        <p:txBody>
          <a:bodyPr/>
          <a:lstStyle/>
          <a:p>
            <a:r>
              <a:rPr lang="cs-CZ" dirty="0"/>
              <a:t>František Ladislav Rieger</a:t>
            </a:r>
            <a:br>
              <a:rPr lang="cs-CZ" dirty="0"/>
            </a:br>
            <a:r>
              <a:rPr lang="cs-CZ" dirty="0"/>
              <a:t>(</a:t>
            </a:r>
            <a:r>
              <a:rPr lang="cs-CZ" dirty="0" smtClean="0"/>
              <a:t>1818-1803</a:t>
            </a:r>
            <a:r>
              <a:rPr lang="cs-CZ" dirty="0"/>
              <a:t>)</a:t>
            </a:r>
          </a:p>
        </p:txBody>
      </p:sp>
      <p:pic>
        <p:nvPicPr>
          <p:cNvPr id="3074" name="Picture 2" descr="Soubor:František Ladislav Rieger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1863"/>
          <a:stretch/>
        </p:blipFill>
        <p:spPr bwMode="auto">
          <a:xfrm>
            <a:off x="4266481" y="836712"/>
            <a:ext cx="4114800" cy="5037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0021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Karel Sabina (1813-1877)</a:t>
            </a:r>
          </a:p>
        </p:txBody>
      </p:sp>
      <p:pic>
        <p:nvPicPr>
          <p:cNvPr id="2050" name="Picture 2" descr="Soubor:Karel Sabina 1871 Maixner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5797"/>
          <a:stretch/>
        </p:blipFill>
        <p:spPr bwMode="auto">
          <a:xfrm>
            <a:off x="2195736" y="1340768"/>
            <a:ext cx="4562475" cy="5383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0837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228600"/>
            <a:ext cx="9144000" cy="6629400"/>
          </a:xfrm>
        </p:spPr>
        <p:txBody>
          <a:bodyPr/>
          <a:lstStyle/>
          <a:p>
            <a:pPr marL="185738" indent="-185738">
              <a:buFontTx/>
              <a:buNone/>
            </a:pPr>
            <a:r>
              <a:rPr lang="cs-CZ"/>
              <a:t>III. fáze – národně-politická</a:t>
            </a:r>
          </a:p>
          <a:p>
            <a:pPr marL="185738" indent="-185738"/>
            <a:r>
              <a:rPr lang="cs-CZ"/>
              <a:t>snaha o získání politických práv pro český národ</a:t>
            </a:r>
            <a:endParaRPr lang="cs-CZ">
              <a:sym typeface="Symbol" pitchFamily="18" charset="2"/>
            </a:endParaRPr>
          </a:p>
          <a:p>
            <a:pPr marL="185738" indent="-185738">
              <a:buFontTx/>
              <a:buNone/>
            </a:pPr>
            <a:r>
              <a:rPr lang="cs-CZ">
                <a:sym typeface="Symbol" pitchFamily="18" charset="2"/>
              </a:rPr>
              <a:t>K. H. Borovský – novinář a spisovatel</a:t>
            </a:r>
          </a:p>
          <a:p>
            <a:pPr marL="185738" indent="-185738">
              <a:buFontTx/>
              <a:buNone/>
            </a:pPr>
            <a:r>
              <a:rPr lang="cs-CZ">
                <a:sym typeface="Symbol" pitchFamily="18" charset="2"/>
              </a:rPr>
              <a:t> - založil Národní listy, kritizoval poměry v Rakousku</a:t>
            </a:r>
          </a:p>
          <a:p>
            <a:pPr marL="185738" indent="-185738">
              <a:buFontTx/>
              <a:buNone/>
            </a:pPr>
            <a:r>
              <a:rPr lang="cs-CZ">
                <a:sym typeface="Symbol" pitchFamily="18" charset="2"/>
              </a:rPr>
              <a:t> - dílo – Tyrolské elegie, Král Lávra, Epigramy</a:t>
            </a:r>
          </a:p>
          <a:p>
            <a:pPr marL="185738" indent="-185738">
              <a:buFontTx/>
              <a:buNone/>
            </a:pPr>
            <a:r>
              <a:rPr lang="cs-CZ">
                <a:sym typeface="Symbol" pitchFamily="18" charset="2"/>
              </a:rPr>
              <a:t>F. L. Rieger – právník a politik (zeť Palackého)</a:t>
            </a:r>
          </a:p>
          <a:p>
            <a:pPr marL="185738" indent="-185738">
              <a:buFontTx/>
              <a:buNone/>
            </a:pPr>
            <a:r>
              <a:rPr lang="cs-CZ">
                <a:sym typeface="Symbol" pitchFamily="18" charset="2"/>
              </a:rPr>
              <a:t> - později vůdce staročechů</a:t>
            </a:r>
          </a:p>
          <a:p>
            <a:pPr marL="185738" indent="-185738">
              <a:buFontTx/>
              <a:buNone/>
            </a:pPr>
            <a:r>
              <a:rPr lang="cs-CZ">
                <a:sym typeface="Symbol" pitchFamily="18" charset="2"/>
              </a:rPr>
              <a:t>Karel Sabina – spisovatel a novinář</a:t>
            </a:r>
          </a:p>
          <a:p>
            <a:pPr marL="185738" indent="-185738">
              <a:buFontTx/>
              <a:buNone/>
            </a:pPr>
            <a:r>
              <a:rPr lang="cs-CZ">
                <a:sym typeface="Symbol" pitchFamily="18" charset="2"/>
              </a:rPr>
              <a:t> - radikálně smýšlející demokrat</a:t>
            </a:r>
          </a:p>
          <a:p>
            <a:pPr marL="185738" indent="-185738">
              <a:buFontTx/>
              <a:buNone/>
            </a:pPr>
            <a:r>
              <a:rPr lang="cs-CZ">
                <a:sym typeface="Symbol" pitchFamily="18" charset="2"/>
              </a:rPr>
              <a:t> - vězněn, chudoba ho přivedla k udavačství</a:t>
            </a:r>
          </a:p>
          <a:p>
            <a:pPr marL="185738" indent="-185738">
              <a:buFontTx/>
              <a:buNone/>
            </a:pPr>
            <a:r>
              <a:rPr lang="cs-CZ">
                <a:sym typeface="Symbol" pitchFamily="18" charset="2"/>
              </a:rPr>
              <a:t> - autor řady románů a libret (Prodaná nevěsta)</a:t>
            </a:r>
          </a:p>
        </p:txBody>
      </p:sp>
    </p:spTree>
    <p:extLst>
      <p:ext uri="{BB962C8B-B14F-4D97-AF65-F5344CB8AC3E}">
        <p14:creationId xmlns:p14="http://schemas.microsoft.com/office/powerpoint/2010/main" xmlns="" val="1975207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Karel Havlíček Borovský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923928" y="2962397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Karel Sabina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898186" y="5589240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František Ladislav Rieger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2105472" y="3340091"/>
            <a:ext cx="3186608" cy="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86607" y="1462154"/>
            <a:ext cx="3105473" cy="427110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267780" y="1462154"/>
            <a:ext cx="3312332" cy="395623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" name="Picture 2" descr="Soubor:Karel Sabina 1871 Maixner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5797"/>
          <a:stretch/>
        </p:blipFill>
        <p:spPr bwMode="auto">
          <a:xfrm>
            <a:off x="394448" y="2335654"/>
            <a:ext cx="1702450" cy="200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Soubor:František Ladislav Rieger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1863"/>
          <a:stretch/>
        </p:blipFill>
        <p:spPr bwMode="auto">
          <a:xfrm>
            <a:off x="394448" y="142113"/>
            <a:ext cx="1702450" cy="208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Soubor:Jan Vilímek - Karel Havlí&amp;ccaron;ek Borovský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00" r="10180" b="14106"/>
          <a:stretch/>
        </p:blipFill>
        <p:spPr bwMode="auto">
          <a:xfrm>
            <a:off x="394448" y="4344530"/>
            <a:ext cx="1702450" cy="228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5472608"/>
          </a:xfrm>
        </p:spPr>
        <p:txBody>
          <a:bodyPr>
            <a:normAutofit/>
          </a:bodyPr>
          <a:lstStyle/>
          <a:p>
            <a:r>
              <a:rPr lang="cs-CZ" sz="1200" dirty="0"/>
              <a:t>AKTRON.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http://upload.wikimedia.org/wikipedia/commons/thumb/f/f8/Ctin%C4%9Bves%2C_%C5%98%C3%ADp_a_obec.jpg/800px-Ctin%C4%9Bves%2C_%C5%98%C3%ADp_a_obec.jpg </a:t>
            </a:r>
            <a:endParaRPr lang="cs-CZ" sz="1200" dirty="0" smtClean="0"/>
          </a:p>
          <a:p>
            <a:r>
              <a:rPr lang="cs-CZ" sz="1200" dirty="0"/>
              <a:t>JAN VILÍMEK.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http://upload.wikimedia.org/wikipedia/commons/d/de/Jan_Vil%C3%ADmek_-_Karel_Havl%C3%AD%C4%8Dek_Borovsk%C3%BD.jpg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http://upload.wikimedia.org/wikipedia/commons/thumb/1/1d/Karel_Havlicek_Borovsky.JPG/450px-Karel_Havlicek_Borovsky.JPG </a:t>
            </a:r>
            <a:endParaRPr lang="cs-CZ" sz="1200" dirty="0" smtClean="0"/>
          </a:p>
          <a:p>
            <a:r>
              <a:rPr lang="cs-CZ" sz="1200" dirty="0"/>
              <a:t>KAREL HAVLÍČEK </a:t>
            </a:r>
            <a:r>
              <a:rPr lang="cs-CZ" sz="1200" dirty="0" smtClean="0"/>
              <a:t>BOROVSKÝ: Epigramy. In: ŠTEFÁNEK Josef : Jiskry z křemene. Praha 1990, str. 57 – 70.</a:t>
            </a:r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</a:t>
            </a:r>
            <a:r>
              <a:rPr lang="cs-CZ" sz="1200"/>
              <a:t>: http://</a:t>
            </a:r>
            <a:r>
              <a:rPr lang="cs-CZ" sz="1200" smtClean="0"/>
              <a:t>upload.wikimedia.org/wikipedia/commons/thumb/1/18/Franti%C5%A1ek_Ladislav_Rieger.jpg/432px-Franti%C5%A1ek_Ladislav_Rieger.jpg</a:t>
            </a:r>
          </a:p>
          <a:p>
            <a:r>
              <a:rPr lang="en-US" sz="1200" smtClean="0"/>
              <a:t>KAREL </a:t>
            </a:r>
            <a:r>
              <a:rPr lang="en-US" sz="1200" dirty="0"/>
              <a:t>MAIXNER.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29.12.2012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</a:t>
            </a:r>
            <a:r>
              <a:rPr lang="en-US" sz="1200" dirty="0" smtClean="0"/>
              <a:t>upload.wikimedia.org/wikipedia/commons/thumb/2/26/Karel_Sabina_1871_Maixner.jpg/479px-Karel_Sabina_1871_Maixner.jpg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665</TotalTime>
  <Words>646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ČESKÉ NÁRODNÍ OBROZENÍ</vt:lpstr>
      <vt:lpstr>Karel Havlíček Borovský (1821-1856)</vt:lpstr>
      <vt:lpstr>Epigramy</vt:lpstr>
      <vt:lpstr>Snímek 6</vt:lpstr>
      <vt:lpstr>František Ladislav Rieger (1818-1803)</vt:lpstr>
      <vt:lpstr>Karel Sabina (1813-1877)</vt:lpstr>
      <vt:lpstr>Snímek 9</vt:lpstr>
      <vt:lpstr>Karel Havlíček Borovský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U1</cp:lastModifiedBy>
  <cp:revision>63</cp:revision>
  <dcterms:created xsi:type="dcterms:W3CDTF">2011-06-20T10:40:08Z</dcterms:created>
  <dcterms:modified xsi:type="dcterms:W3CDTF">2013-06-24T17:53:38Z</dcterms:modified>
</cp:coreProperties>
</file>