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2" r:id="rId2"/>
    <p:sldId id="271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2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VY_32_INOVACE_08_10_Rozmach průmyslové revoluce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Nedvědice, okres Brno-venkov,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Petr Punčochář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baseline="0" dirty="0" smtClean="0"/>
            <a:t>Dějepis 8.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A215171-21CA-4E2E-A178-AC98BA9AB210}" type="presOf" srcId="{B651F6E3-6281-48DB-9319-2AEAFDAE7572}" destId="{6BB5E863-4638-4E1D-BFDE-399D028AC4ED}" srcOrd="1" destOrd="0" presId="urn:microsoft.com/office/officeart/2005/8/layout/target3"/>
    <dgm:cxn modelId="{8F18FA4D-4BDF-4241-8A72-CD68FF560E6B}" type="presOf" srcId="{D8197B8C-B260-4A16-BDF4-0947B075E274}" destId="{25B08C86-7E15-44DC-BE7F-FFB55DD49D12}" srcOrd="0" destOrd="0" presId="urn:microsoft.com/office/officeart/2005/8/layout/target3"/>
    <dgm:cxn modelId="{EC9A6405-CA61-4021-8E06-D096CD160250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4431FE2-908C-49E6-A09D-15C3C0A416EF}" type="presOf" srcId="{D1D4F407-5343-4D3F-B5B9-D407B03CAEB4}" destId="{AED2198E-93D5-4001-81B4-73124B309672}" srcOrd="1" destOrd="0" presId="urn:microsoft.com/office/officeart/2005/8/layout/target3"/>
    <dgm:cxn modelId="{B87B8102-7E00-40AB-B58E-666A32E58766}" type="presOf" srcId="{D1D4F407-5343-4D3F-B5B9-D407B03CAEB4}" destId="{D005CE8C-CC26-4C3E-AC11-E15060ECD759}" srcOrd="0" destOrd="0" presId="urn:microsoft.com/office/officeart/2005/8/layout/target3"/>
    <dgm:cxn modelId="{5EEFF5A3-71E9-4C51-A190-830FDD2746AE}" type="presOf" srcId="{B651F6E3-6281-48DB-9319-2AEAFDAE7572}" destId="{619D679B-A015-4ECF-8348-D1034C574F40}" srcOrd="0" destOrd="0" presId="urn:microsoft.com/office/officeart/2005/8/layout/target3"/>
    <dgm:cxn modelId="{E8C85B75-73AA-4E17-A5E0-C4813BF6C9A6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2001432-A9D9-495A-8995-2CB8F4246AD8}" type="presOf" srcId="{4C35D32F-0EAB-4CD7-82EE-45574DC2A586}" destId="{890E4F0B-2866-4A3F-A3C7-2A14B1797930}" srcOrd="1" destOrd="0" presId="urn:microsoft.com/office/officeart/2005/8/layout/target3"/>
    <dgm:cxn modelId="{0DAA166C-D621-4E5F-A1C5-0DD637132281}" type="presOf" srcId="{4C35D32F-0EAB-4CD7-82EE-45574DC2A586}" destId="{8BEBB6EC-1DAA-4CAC-8A25-BC0FCBD5DBD5}" srcOrd="0" destOrd="0" presId="urn:microsoft.com/office/officeart/2005/8/layout/target3"/>
    <dgm:cxn modelId="{54493D54-6B5F-47CB-8CC5-D7AB5CA0BF3C}" type="presOf" srcId="{D8197B8C-B260-4A16-BDF4-0947B075E274}" destId="{5A5FFA88-C948-4069-8E93-59FA12366E83}" srcOrd="1" destOrd="0" presId="urn:microsoft.com/office/officeart/2005/8/layout/target3"/>
    <dgm:cxn modelId="{18ABAED0-E14D-4071-96B5-D9323C713935}" type="presOf" srcId="{D1B46980-6531-4606-95E6-44980827E919}" destId="{2BE915AB-18AA-4053-B92C-3BFC9ED204BB}" srcOrd="1" destOrd="0" presId="urn:microsoft.com/office/officeart/2005/8/layout/target3"/>
    <dgm:cxn modelId="{30809B2B-0A7C-437F-B012-93DC46A7ABAE}" type="presParOf" srcId="{333A1088-737F-45CB-B68E-254E46348037}" destId="{F5ABB229-8D3B-4694-996A-96F23CF14429}" srcOrd="0" destOrd="0" presId="urn:microsoft.com/office/officeart/2005/8/layout/target3"/>
    <dgm:cxn modelId="{321A396F-0853-47C4-9C50-22E4DD1989AA}" type="presParOf" srcId="{333A1088-737F-45CB-B68E-254E46348037}" destId="{F41139FD-01EE-4571-8B17-4FB00FC51163}" srcOrd="1" destOrd="0" presId="urn:microsoft.com/office/officeart/2005/8/layout/target3"/>
    <dgm:cxn modelId="{2563DDF6-1472-4965-9846-4FDE86FFD6D9}" type="presParOf" srcId="{333A1088-737F-45CB-B68E-254E46348037}" destId="{D005CE8C-CC26-4C3E-AC11-E15060ECD759}" srcOrd="2" destOrd="0" presId="urn:microsoft.com/office/officeart/2005/8/layout/target3"/>
    <dgm:cxn modelId="{DB1C42E8-659B-477A-BADB-5CD98671E709}" type="presParOf" srcId="{333A1088-737F-45CB-B68E-254E46348037}" destId="{2C702D82-9B77-49B7-9568-BB8EB47C3372}" srcOrd="3" destOrd="0" presId="urn:microsoft.com/office/officeart/2005/8/layout/target3"/>
    <dgm:cxn modelId="{67535EF3-A8E3-4CB4-8310-AB204E661B68}" type="presParOf" srcId="{333A1088-737F-45CB-B68E-254E46348037}" destId="{A52A0455-90FF-4808-ABD0-F02540D31D5A}" srcOrd="4" destOrd="0" presId="urn:microsoft.com/office/officeart/2005/8/layout/target3"/>
    <dgm:cxn modelId="{EA9409DD-F763-4DE4-B095-13008DB2828C}" type="presParOf" srcId="{333A1088-737F-45CB-B68E-254E46348037}" destId="{6140AFEC-043D-4C43-A2F9-D0F5331DF3A3}" srcOrd="5" destOrd="0" presId="urn:microsoft.com/office/officeart/2005/8/layout/target3"/>
    <dgm:cxn modelId="{B6D62A70-3271-43D6-86BF-68EED9D3AA67}" type="presParOf" srcId="{333A1088-737F-45CB-B68E-254E46348037}" destId="{9358AC05-5D7D-4327-9F80-1AD486AEA664}" srcOrd="6" destOrd="0" presId="urn:microsoft.com/office/officeart/2005/8/layout/target3"/>
    <dgm:cxn modelId="{FCB32DBB-D901-466E-9F75-4AE8E0E83FAE}" type="presParOf" srcId="{333A1088-737F-45CB-B68E-254E46348037}" destId="{313FC574-E1CD-4FB4-B054-0B805CE0447D}" srcOrd="7" destOrd="0" presId="urn:microsoft.com/office/officeart/2005/8/layout/target3"/>
    <dgm:cxn modelId="{6E1F546D-761F-45C1-AA84-477DACD25104}" type="presParOf" srcId="{333A1088-737F-45CB-B68E-254E46348037}" destId="{619D679B-A015-4ECF-8348-D1034C574F40}" srcOrd="8" destOrd="0" presId="urn:microsoft.com/office/officeart/2005/8/layout/target3"/>
    <dgm:cxn modelId="{143DC78A-EA65-48F4-BF7D-9D72AC39B715}" type="presParOf" srcId="{333A1088-737F-45CB-B68E-254E46348037}" destId="{322283A8-4A27-4CDA-BAE3-F381106A9174}" srcOrd="9" destOrd="0" presId="urn:microsoft.com/office/officeart/2005/8/layout/target3"/>
    <dgm:cxn modelId="{7E333147-A990-4CB4-A949-D10F1C775BBB}" type="presParOf" srcId="{333A1088-737F-45CB-B68E-254E46348037}" destId="{FFC9F71D-1B4F-4AD9-A4A6-86ADEFC8AF5C}" srcOrd="10" destOrd="0" presId="urn:microsoft.com/office/officeart/2005/8/layout/target3"/>
    <dgm:cxn modelId="{AF5CBF76-5B47-42E1-86BD-C986A1EE14CE}" type="presParOf" srcId="{333A1088-737F-45CB-B68E-254E46348037}" destId="{25B08C86-7E15-44DC-BE7F-FFB55DD49D12}" srcOrd="11" destOrd="0" presId="urn:microsoft.com/office/officeart/2005/8/layout/target3"/>
    <dgm:cxn modelId="{6D4A7293-774B-46A0-894E-B228D9949561}" type="presParOf" srcId="{333A1088-737F-45CB-B68E-254E46348037}" destId="{76644BE8-9D7C-4C09-B250-3D10AF48CBB7}" srcOrd="12" destOrd="0" presId="urn:microsoft.com/office/officeart/2005/8/layout/target3"/>
    <dgm:cxn modelId="{7A2DDCCB-A6ED-468B-9551-FB0A5FD08B54}" type="presParOf" srcId="{333A1088-737F-45CB-B68E-254E46348037}" destId="{EE85B701-7295-41C0-BA7A-34D3756A2AE6}" srcOrd="13" destOrd="0" presId="urn:microsoft.com/office/officeart/2005/8/layout/target3"/>
    <dgm:cxn modelId="{18DA1DE9-C3D9-4978-A389-8297EE970EB1}" type="presParOf" srcId="{333A1088-737F-45CB-B68E-254E46348037}" destId="{8BEBB6EC-1DAA-4CAC-8A25-BC0FCBD5DBD5}" srcOrd="14" destOrd="0" presId="urn:microsoft.com/office/officeart/2005/8/layout/target3"/>
    <dgm:cxn modelId="{795F38B1-CE28-4136-9948-F938EF7D62A2}" type="presParOf" srcId="{333A1088-737F-45CB-B68E-254E46348037}" destId="{AED2198E-93D5-4001-81B4-73124B309672}" srcOrd="15" destOrd="0" presId="urn:microsoft.com/office/officeart/2005/8/layout/target3"/>
    <dgm:cxn modelId="{2FF47E18-0F82-4CB5-87A2-13CF01AD75FC}" type="presParOf" srcId="{333A1088-737F-45CB-B68E-254E46348037}" destId="{2BE915AB-18AA-4053-B92C-3BFC9ED204BB}" srcOrd="16" destOrd="0" presId="urn:microsoft.com/office/officeart/2005/8/layout/target3"/>
    <dgm:cxn modelId="{7E7ACCDD-EB97-46C7-8D62-F30DF72EDF8E}" type="presParOf" srcId="{333A1088-737F-45CB-B68E-254E46348037}" destId="{6BB5E863-4638-4E1D-BFDE-399D028AC4ED}" srcOrd="17" destOrd="0" presId="urn:microsoft.com/office/officeart/2005/8/layout/target3"/>
    <dgm:cxn modelId="{C5BD62A0-5046-404D-B4A1-8E0900029004}" type="presParOf" srcId="{333A1088-737F-45CB-B68E-254E46348037}" destId="{5A5FFA88-C948-4069-8E93-59FA12366E83}" srcOrd="18" destOrd="0" presId="urn:microsoft.com/office/officeart/2005/8/layout/target3"/>
    <dgm:cxn modelId="{B463B3C4-385F-4846-9888-93FE5D5FD9B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462" y="0"/>
          <a:ext cx="671903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Nedvědice, okres Brno-venkov, příspěvková organizace</a:t>
          </a:r>
          <a:endParaRPr lang="cs-CZ" sz="1800" kern="1200" dirty="0"/>
        </a:p>
      </dsp:txBody>
      <dsp:txXfrm>
        <a:off x="1257462" y="0"/>
        <a:ext cx="671903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1903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Petr Punčochář</a:t>
          </a:r>
          <a:endParaRPr lang="cs-CZ" sz="2000" kern="1200" dirty="0"/>
        </a:p>
      </dsp:txBody>
      <dsp:txXfrm>
        <a:off x="1273857" y="407634"/>
        <a:ext cx="671903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71903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VY_32_INOVACE_08_10_Rozmach průmyslové revoluce</a:t>
          </a:r>
          <a:endParaRPr lang="cs-CZ" sz="2000" kern="1200" dirty="0"/>
        </a:p>
      </dsp:txBody>
      <dsp:txXfrm>
        <a:off x="1273857" y="815268"/>
        <a:ext cx="671903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1903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baseline="0" dirty="0" smtClean="0"/>
            <a:t>Dějepis 8. ročník</a:t>
          </a:r>
          <a:endParaRPr lang="cs-CZ" sz="2000" kern="1200" dirty="0"/>
        </a:p>
      </dsp:txBody>
      <dsp:txXfrm>
        <a:off x="1273857" y="1222902"/>
        <a:ext cx="671903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71903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 </a:t>
          </a:r>
          <a:endParaRPr lang="cs-CZ" sz="2000" kern="1200" dirty="0"/>
        </a:p>
      </dsp:txBody>
      <dsp:txXfrm>
        <a:off x="1273857" y="1630536"/>
        <a:ext cx="671903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750336772"/>
              </p:ext>
            </p:extLst>
          </p:nvPr>
        </p:nvGraphicFramePr>
        <p:xfrm>
          <a:off x="539552" y="908720"/>
          <a:ext cx="799288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62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68313" y="1268760"/>
            <a:ext cx="8229600" cy="5184576"/>
          </a:xfrm>
        </p:spPr>
        <p:txBody>
          <a:bodyPr>
            <a:normAutofit fontScale="92500" lnSpcReduction="20000"/>
          </a:bodyPr>
          <a:lstStyle/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Výukový materiál je určen žákům </a:t>
            </a:r>
            <a:r>
              <a:rPr lang="cs-CZ" sz="2200" dirty="0"/>
              <a:t>8</a:t>
            </a:r>
            <a:r>
              <a:rPr lang="cs-CZ" sz="2200" dirty="0" smtClean="0"/>
              <a:t>. ročníku základní školy</a:t>
            </a:r>
            <a:r>
              <a:rPr lang="cs-CZ" sz="2200" dirty="0"/>
              <a:t> </a:t>
            </a:r>
            <a:r>
              <a:rPr lang="cs-CZ" sz="2200" dirty="0" smtClean="0"/>
              <a:t>jako názorná podpora výkladu učitele o rozvoji průmyslové revoluce. Řada obrázků není v učebnici k dispozici nebo jen ve špatné kvalitě. Učitel tyto obrázky může využít i k podněcování diskuze se žáky. Při vysvětlování některých procesů využívaných v době průmyslové revoluce je dobré vhodně propojit s chemií. Zápis si žáci píší průběžně. Na závěr si žáci ověří svoje znalosti spojováním pojmů s jejich definicemi. Správné odpovědi se zobrazí prostřednictvím animace.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 Autor: Mgr. Petr Punčochář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Jazyk: český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Očekávaný výstup: žák přiřadí pojmy spojené s rozmachem průmyslové revoluce s jejich definicemi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Klíčová slova: dějepis, průmyslová revoluce, tržní hospodářství, ocel, Anglie, Viktorie, Marx, </a:t>
            </a:r>
            <a:r>
              <a:rPr lang="cs-CZ" sz="2200" smtClean="0"/>
              <a:t>dělnické hnutí, 19</a:t>
            </a:r>
            <a:r>
              <a:rPr lang="cs-CZ" sz="2200" dirty="0" smtClean="0"/>
              <a:t>. st.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Druh učebního materiálu: prezentace – využití interaktivní tabule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Klíčové kompetence: kompetence k učení, řešení problémů, komunikativní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Na výukový materiál reagovali žáci podle očekávání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xmlns="" val="167232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ROZMACH PRŮMYSLOVÉ REVOLUCE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892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ve 2. pol. 19. st. </a:t>
            </a:r>
            <a:r>
              <a:rPr lang="cs-CZ" sz="2400" dirty="0" smtClean="0"/>
              <a:t>– dokončování </a:t>
            </a:r>
            <a:r>
              <a:rPr lang="cs-CZ" sz="2400" dirty="0" smtClean="0">
                <a:solidFill>
                  <a:srgbClr val="0000FF"/>
                </a:solidFill>
              </a:rPr>
              <a:t>průmyslové revoluce</a:t>
            </a:r>
            <a:r>
              <a:rPr lang="cs-CZ" sz="2400" dirty="0" smtClean="0"/>
              <a:t> v západní Evropě a USA</a:t>
            </a:r>
            <a:endParaRPr lang="cs-CZ" sz="2400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204864"/>
            <a:ext cx="4762500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5661248"/>
            <a:ext cx="9036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00FF"/>
                </a:solidFill>
              </a:rPr>
              <a:t>doba kapitalismu volné soutěže </a:t>
            </a:r>
            <a:r>
              <a:rPr lang="cs-CZ" sz="2400" dirty="0" smtClean="0"/>
              <a:t>– ničím neomezené svobodné podnikání jednotlivců = </a:t>
            </a:r>
            <a:r>
              <a:rPr lang="cs-CZ" sz="2400" dirty="0" smtClean="0">
                <a:solidFill>
                  <a:srgbClr val="0000FF"/>
                </a:solidFill>
              </a:rPr>
              <a:t>tržní hospodářství</a:t>
            </a:r>
            <a:endParaRPr lang="cs-CZ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460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05111" y="33265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00FF"/>
                </a:solidFill>
              </a:rPr>
              <a:t>věk oceli </a:t>
            </a:r>
            <a:r>
              <a:rPr lang="cs-CZ" sz="2400" dirty="0" smtClean="0"/>
              <a:t>– velkovýroba oceli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dřevěné uhlí nahrazeno koksem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nové metody – besemerování a tomasování </a:t>
            </a:r>
            <a:endParaRPr lang="cs-CZ" sz="2400" dirty="0"/>
          </a:p>
        </p:txBody>
      </p:sp>
      <p:pic>
        <p:nvPicPr>
          <p:cNvPr id="3076" name="Picture 4" descr="File:Bessemer 51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65438" y="1532985"/>
            <a:ext cx="6078252" cy="4558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987824" y="6171966"/>
            <a:ext cx="29908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Bessemerův konvertor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62320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upload.wikimedia.org/wikipedia/commons/6/6a/Converter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543800" cy="598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003" y="5983324"/>
            <a:ext cx="88409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besemerování – vhánění vzduchu při výrobě oceli ze surového železa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77286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548680"/>
            <a:ext cx="70154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00FF"/>
                </a:solidFill>
              </a:rPr>
              <a:t>rozvoj</a:t>
            </a:r>
            <a:r>
              <a:rPr lang="cs-CZ" sz="2400" dirty="0" smtClean="0"/>
              <a:t> strojírenství, dopravy, stavebnictví a zemědělství</a:t>
            </a:r>
            <a:endParaRPr lang="cs-CZ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3113" y="1662113"/>
            <a:ext cx="5057775" cy="353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39104" y="5718447"/>
            <a:ext cx="54657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/>
              <a:t>Stevensova lokomotiva </a:t>
            </a:r>
            <a:r>
              <a:rPr lang="pl-PL" sz="2400" dirty="0"/>
              <a:t>Rocket z roku 1829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09712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65594" y="519063"/>
            <a:ext cx="89599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zvyšování pracovního </a:t>
            </a:r>
            <a:r>
              <a:rPr lang="cs-CZ" sz="2400" dirty="0" smtClean="0">
                <a:solidFill>
                  <a:srgbClr val="0000FF"/>
                </a:solidFill>
              </a:rPr>
              <a:t>výkonu dělníků </a:t>
            </a:r>
            <a:r>
              <a:rPr lang="cs-CZ" sz="2400" dirty="0" smtClean="0"/>
              <a:t>– lepší stroje, kvalifikovaná práce</a:t>
            </a:r>
          </a:p>
          <a:p>
            <a:r>
              <a:rPr lang="cs-CZ" sz="2400" dirty="0" smtClean="0">
                <a:solidFill>
                  <a:srgbClr val="0000FF"/>
                </a:solidFill>
              </a:rPr>
              <a:t>krize z nadvýroby </a:t>
            </a:r>
            <a:r>
              <a:rPr lang="cs-CZ" sz="2400" dirty="0" smtClean="0"/>
              <a:t>– vyrobeno více zboží než si mohli lidé koupit</a:t>
            </a:r>
            <a:endParaRPr lang="cs-CZ" sz="2400" dirty="0"/>
          </a:p>
        </p:txBody>
      </p:sp>
      <p:pic>
        <p:nvPicPr>
          <p:cNvPr id="6146" name="Picture 2" descr="Soubor:Tyldesley miners outside the Miners Hall during the 1926 General Strik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4639" y="2492896"/>
            <a:ext cx="4781550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2934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908720"/>
            <a:ext cx="676236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Viktoriánská Anglie – královna Viktorie (1837 – 1901)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„dílna světa“ – nejvíce mechanizovaná výroba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největší koloniální panství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nejsilnější válečné loďstvo</a:t>
            </a:r>
            <a:endParaRPr lang="cs-CZ" sz="2400" dirty="0"/>
          </a:p>
        </p:txBody>
      </p:sp>
      <p:pic>
        <p:nvPicPr>
          <p:cNvPr id="7170" name="Picture 2" descr="Soubor:Queen Victoria by Bassan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305070"/>
            <a:ext cx="3040013" cy="4291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43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50254" y="260648"/>
            <a:ext cx="826630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00FF"/>
                </a:solidFill>
              </a:rPr>
              <a:t>Dělnické hnutí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1868</a:t>
            </a:r>
            <a:r>
              <a:rPr lang="cs-CZ" sz="2400" dirty="0" smtClean="0"/>
              <a:t> – v Londýně založena I. internacionála </a:t>
            </a:r>
          </a:p>
          <a:p>
            <a:r>
              <a:rPr lang="cs-CZ" sz="2400" dirty="0" smtClean="0"/>
              <a:t>(Mezinárodní dělnická organizace)</a:t>
            </a:r>
          </a:p>
          <a:p>
            <a:r>
              <a:rPr lang="cs-CZ" sz="2400" dirty="0" smtClean="0">
                <a:solidFill>
                  <a:srgbClr val="0000FF"/>
                </a:solidFill>
              </a:rPr>
              <a:t>marxisté</a:t>
            </a:r>
            <a:r>
              <a:rPr lang="cs-CZ" sz="2400" dirty="0" smtClean="0"/>
              <a:t> – prosazovali kolektivní vlastnictví výrobních prostředků</a:t>
            </a:r>
          </a:p>
          <a:p>
            <a:r>
              <a:rPr lang="cs-CZ" sz="2400" dirty="0" smtClean="0"/>
              <a:t>(továren a strojů) a boj dělnictva proti buržoazii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1869</a:t>
            </a:r>
            <a:r>
              <a:rPr lang="cs-CZ" sz="2400" dirty="0" smtClean="0"/>
              <a:t> – vznik Sociálně demokratické strany</a:t>
            </a:r>
          </a:p>
          <a:p>
            <a:r>
              <a:rPr lang="cs-CZ" sz="2400" dirty="0" smtClean="0"/>
              <a:t>v Německu</a:t>
            </a:r>
            <a:endParaRPr lang="cs-CZ" sz="2400" dirty="0"/>
          </a:p>
        </p:txBody>
      </p:sp>
      <p:pic>
        <p:nvPicPr>
          <p:cNvPr id="8194" name="Picture 2" descr="Soubor:Karl Marx 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5481" y="2492896"/>
            <a:ext cx="2920560" cy="416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424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3898186" y="871281"/>
            <a:ext cx="5184576" cy="720080"/>
          </a:xfrm>
        </p:spPr>
        <p:txBody>
          <a:bodyPr>
            <a:normAutofit fontScale="90000"/>
          </a:bodyPr>
          <a:lstStyle/>
          <a:p>
            <a:r>
              <a:rPr lang="cs-CZ" sz="2400" dirty="0"/>
              <a:t>prosazovali kolektivní vlastnictví výrobních </a:t>
            </a:r>
            <a:r>
              <a:rPr lang="cs-CZ" sz="2400" dirty="0" smtClean="0"/>
              <a:t>prostředků </a:t>
            </a:r>
            <a:r>
              <a:rPr lang="cs-CZ" sz="2400" dirty="0"/>
              <a:t>a boj dělnictva proti buržoazii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092824" y="3965251"/>
            <a:ext cx="5071107" cy="7553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/>
              <a:t>nové </a:t>
            </a:r>
            <a:r>
              <a:rPr lang="cs-CZ" sz="2400" dirty="0" smtClean="0"/>
              <a:t>metody výroby </a:t>
            </a:r>
            <a:r>
              <a:rPr lang="cs-CZ" sz="2400" dirty="0" smtClean="0"/>
              <a:t>oceli</a:t>
            </a:r>
            <a:endParaRPr lang="cs-CZ" sz="2400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427984" y="2491948"/>
            <a:ext cx="4401615" cy="6389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/>
              <a:t>ničím neomezené svobodné podnikání jednotlivců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2822098" y="4214174"/>
            <a:ext cx="1605886" cy="143504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203848" y="1462153"/>
            <a:ext cx="1728192" cy="134926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2267780" y="1700808"/>
            <a:ext cx="3024300" cy="371758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Obdélník 1"/>
          <p:cNvSpPr/>
          <p:nvPr/>
        </p:nvSpPr>
        <p:spPr>
          <a:xfrm>
            <a:off x="869517" y="1000488"/>
            <a:ext cx="2426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>
                <a:solidFill>
                  <a:srgbClr val="0000FF"/>
                </a:solidFill>
              </a:rPr>
              <a:t>tržní hospodářství</a:t>
            </a:r>
          </a:p>
        </p:txBody>
      </p:sp>
      <p:sp>
        <p:nvSpPr>
          <p:cNvPr id="3" name="Obdélník 2"/>
          <p:cNvSpPr/>
          <p:nvPr/>
        </p:nvSpPr>
        <p:spPr>
          <a:xfrm>
            <a:off x="308721" y="2636912"/>
            <a:ext cx="375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>
                <a:solidFill>
                  <a:srgbClr val="0000FF"/>
                </a:solidFill>
              </a:rPr>
              <a:t>besemerování</a:t>
            </a:r>
            <a:r>
              <a:rPr lang="cs-CZ" sz="2400" dirty="0"/>
              <a:t> </a:t>
            </a:r>
            <a:r>
              <a:rPr lang="cs-CZ" sz="2400" dirty="0">
                <a:solidFill>
                  <a:srgbClr val="0000FF"/>
                </a:solidFill>
              </a:rPr>
              <a:t>a </a:t>
            </a:r>
            <a:r>
              <a:rPr lang="cs-CZ" sz="2400" dirty="0" err="1">
                <a:solidFill>
                  <a:srgbClr val="0000FF"/>
                </a:solidFill>
              </a:rPr>
              <a:t>tomasování</a:t>
            </a:r>
            <a:r>
              <a:rPr lang="cs-CZ" sz="2400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4" name="Obdélník 3"/>
          <p:cNvSpPr/>
          <p:nvPr/>
        </p:nvSpPr>
        <p:spPr>
          <a:xfrm>
            <a:off x="539551" y="3973303"/>
            <a:ext cx="24157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>
                <a:solidFill>
                  <a:srgbClr val="0000FF"/>
                </a:solidFill>
              </a:rPr>
              <a:t>krize z nadvýroby 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755575" y="5418391"/>
            <a:ext cx="1327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>
                <a:solidFill>
                  <a:srgbClr val="0000FF"/>
                </a:solidFill>
              </a:rPr>
              <a:t>marxisté</a:t>
            </a:r>
            <a:r>
              <a:rPr lang="cs-CZ" sz="2400" dirty="0"/>
              <a:t> </a:t>
            </a:r>
          </a:p>
        </p:txBody>
      </p:sp>
      <p:sp>
        <p:nvSpPr>
          <p:cNvPr id="9" name="Obdélník 8"/>
          <p:cNvSpPr/>
          <p:nvPr/>
        </p:nvSpPr>
        <p:spPr>
          <a:xfrm>
            <a:off x="3584208" y="5661248"/>
            <a:ext cx="55597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vyrobeno více zboží než si mohli lidé koupit</a:t>
            </a:r>
          </a:p>
        </p:txBody>
      </p:sp>
      <p:cxnSp>
        <p:nvCxnSpPr>
          <p:cNvPr id="20" name="Přímá spojnice 19"/>
          <p:cNvCxnSpPr/>
          <p:nvPr/>
        </p:nvCxnSpPr>
        <p:spPr>
          <a:xfrm flipH="1" flipV="1">
            <a:off x="3926411" y="3098578"/>
            <a:ext cx="1509685" cy="110555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9511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507288" cy="4929411"/>
          </a:xfrm>
        </p:spPr>
        <p:txBody>
          <a:bodyPr>
            <a:normAutofit/>
          </a:bodyPr>
          <a:lstStyle/>
          <a:p>
            <a:r>
              <a:rPr lang="cs-CZ" sz="1200" dirty="0"/>
              <a:t>Kliparty Office </a:t>
            </a:r>
            <a:r>
              <a:rPr lang="cs-CZ" sz="1200" dirty="0" smtClean="0">
                <a:hlinkClick r:id="rId2"/>
              </a:rPr>
              <a:t>www.office.microsoft.com</a:t>
            </a:r>
            <a:endParaRPr lang="cs-CZ" sz="1200" dirty="0" smtClean="0"/>
          </a:p>
          <a:p>
            <a:r>
              <a:rPr lang="cs-CZ" sz="1200" dirty="0"/>
              <a:t>CHEMICAL ENGINEER. </a:t>
            </a:r>
            <a:r>
              <a:rPr lang="cs-CZ" sz="1200" i="1" dirty="0" smtClean="0"/>
              <a:t>Wikipedie</a:t>
            </a:r>
            <a:r>
              <a:rPr lang="cs-CZ" sz="1200" dirty="0" smtClean="0"/>
              <a:t> </a:t>
            </a:r>
            <a:r>
              <a:rPr lang="cs-CZ" sz="1200" dirty="0"/>
              <a:t>[online]. [cit. </a:t>
            </a:r>
            <a:r>
              <a:rPr lang="cs-CZ" sz="1200" dirty="0" smtClean="0"/>
              <a:t>26.1.2013</a:t>
            </a:r>
            <a:r>
              <a:rPr lang="cs-CZ" sz="1200" dirty="0"/>
              <a:t>]. Dostupný na WWW: http://upload.wikimedia.org/wikipedia/commons/3/3a/Bessemer_5180.JPG </a:t>
            </a:r>
            <a:endParaRPr lang="cs-CZ" sz="1200" dirty="0" smtClean="0"/>
          </a:p>
          <a:p>
            <a:r>
              <a:rPr lang="cs-CZ" sz="1200" dirty="0"/>
              <a:t>PETERLEWIS. </a:t>
            </a:r>
            <a:r>
              <a:rPr lang="cs-CZ" sz="1200" i="1" dirty="0" smtClean="0"/>
              <a:t>Wikipedie</a:t>
            </a:r>
            <a:r>
              <a:rPr lang="cs-CZ" sz="1200" dirty="0" smtClean="0"/>
              <a:t> </a:t>
            </a:r>
            <a:r>
              <a:rPr lang="cs-CZ" sz="1200" dirty="0"/>
              <a:t>[online]. [cit. 26.1.2013]. Dostupný na WWW: http://upload.wikimedia.org/wikipedia/commons/6/6a/ConverterB.jpg </a:t>
            </a:r>
            <a:endParaRPr lang="cs-CZ" sz="1200" dirty="0" smtClean="0"/>
          </a:p>
          <a:p>
            <a:r>
              <a:rPr lang="cs-CZ" sz="1200" dirty="0"/>
              <a:t>DUNCHARRIS. </a:t>
            </a:r>
            <a:r>
              <a:rPr lang="cs-CZ" sz="1200" i="1" dirty="0" smtClean="0"/>
              <a:t>Wikipedie </a:t>
            </a:r>
            <a:r>
              <a:rPr lang="cs-CZ" sz="1200" i="1" dirty="0"/>
              <a:t>Commons</a:t>
            </a:r>
            <a:r>
              <a:rPr lang="cs-CZ" sz="1200" dirty="0"/>
              <a:t> [online]. [cit. 26.1.2013]. Dostupný na WWW: http://upload.wikimedia.org/wikipedia/commons/3/3f/Stephenson%27s_Rocket_drawing.jpg </a:t>
            </a:r>
            <a:endParaRPr lang="cs-CZ" sz="1200" dirty="0" smtClean="0"/>
          </a:p>
          <a:p>
            <a:r>
              <a:rPr lang="cs-CZ" sz="1200" dirty="0"/>
              <a:t>ALEXANDER BASSANO. </a:t>
            </a:r>
            <a:r>
              <a:rPr lang="cs-CZ" sz="1200" i="1" dirty="0" smtClean="0"/>
              <a:t>Wikipedie </a:t>
            </a:r>
            <a:r>
              <a:rPr lang="cs-CZ" sz="1200" i="1" dirty="0"/>
              <a:t>Commons</a:t>
            </a:r>
            <a:r>
              <a:rPr lang="cs-CZ" sz="1200" dirty="0"/>
              <a:t> [online]. [cit. 26.1.2013]. Dostupný na WWW: http://cs.wikipedia.org/wiki/Soubor:Queen_Victoria_by_Bassano.jpg </a:t>
            </a:r>
            <a:endParaRPr lang="cs-CZ" sz="1200" dirty="0" smtClean="0"/>
          </a:p>
          <a:p>
            <a:r>
              <a:rPr lang="cs-CZ" sz="1200" dirty="0"/>
              <a:t>JOHN MAYALL JUN.. </a:t>
            </a:r>
            <a:r>
              <a:rPr lang="cs-CZ" sz="1200" i="1" dirty="0" err="1"/>
              <a:t>Wikipedia</a:t>
            </a:r>
            <a:r>
              <a:rPr lang="cs-CZ" sz="1200" i="1" dirty="0"/>
              <a:t> Commons</a:t>
            </a:r>
            <a:r>
              <a:rPr lang="cs-CZ" sz="1200" dirty="0"/>
              <a:t> [online]. [cit. 26.1.2013]. Dostupný na WWW: http://upload.wikimedia.org/wikipedia/commons/d/d4/Karl_Marx_001.jpg </a:t>
            </a:r>
          </a:p>
        </p:txBody>
      </p:sp>
    </p:spTree>
    <p:extLst>
      <p:ext uri="{BB962C8B-B14F-4D97-AF65-F5344CB8AC3E}">
        <p14:creationId xmlns:p14="http://schemas.microsoft.com/office/powerpoint/2010/main" xmlns="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500</Words>
  <Application>Microsoft Office PowerPoint</Application>
  <PresentationFormat>Předvádění na obrazovce (4:3)</PresentationFormat>
  <Paragraphs>53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ANOTACE</vt:lpstr>
      <vt:lpstr>ROZMACH PRŮMYSLOVÉ REVOLUCE</vt:lpstr>
      <vt:lpstr>Snímek 4</vt:lpstr>
      <vt:lpstr>Snímek 5</vt:lpstr>
      <vt:lpstr>Snímek 6</vt:lpstr>
      <vt:lpstr>Snímek 7</vt:lpstr>
      <vt:lpstr>Snímek 8</vt:lpstr>
      <vt:lpstr>Snímek 9</vt:lpstr>
      <vt:lpstr>prosazovali kolektivní vlastnictví výrobních prostředků a boj dělnictva proti buržoazii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U1</cp:lastModifiedBy>
  <cp:revision>45</cp:revision>
  <dcterms:created xsi:type="dcterms:W3CDTF">2011-06-20T10:40:08Z</dcterms:created>
  <dcterms:modified xsi:type="dcterms:W3CDTF">2013-06-24T17:55:45Z</dcterms:modified>
</cp:coreProperties>
</file>