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1" r:id="rId4"/>
    <p:sldId id="265" r:id="rId5"/>
    <p:sldId id="266" r:id="rId6"/>
    <p:sldId id="258" r:id="rId7"/>
    <p:sldId id="267" r:id="rId8"/>
    <p:sldId id="268" r:id="rId9"/>
    <p:sldId id="259" r:id="rId10"/>
    <p:sldId id="262" r:id="rId11"/>
    <p:sldId id="263" r:id="rId12"/>
    <p:sldId id="264" r:id="rId13"/>
    <p:sldId id="269" r:id="rId14"/>
    <p:sldId id="26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CC00"/>
    <a:srgbClr val="FFFF99"/>
    <a:srgbClr val="454C02"/>
    <a:srgbClr val="3D3C10"/>
    <a:srgbClr val="FFFF66"/>
    <a:srgbClr val="EBEDD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22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0CECEBE-7DE7-45EB-832F-E4F8D9D5999C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6483D45-73EA-4DB0-BD07-E44A65C5D3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CECEBE-7DE7-45EB-832F-E4F8D9D5999C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483D45-73EA-4DB0-BD07-E44A65C5D3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slow"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CECEBE-7DE7-45EB-832F-E4F8D9D5999C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483D45-73EA-4DB0-BD07-E44A65C5D3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CECEBE-7DE7-45EB-832F-E4F8D9D5999C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483D45-73EA-4DB0-BD07-E44A65C5D3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CECEBE-7DE7-45EB-832F-E4F8D9D5999C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483D45-73EA-4DB0-BD07-E44A65C5D3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CECEBE-7DE7-45EB-832F-E4F8D9D5999C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483D45-73EA-4DB0-BD07-E44A65C5D3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CECEBE-7DE7-45EB-832F-E4F8D9D5999C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483D45-73EA-4DB0-BD07-E44A65C5D3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0CECEBE-7DE7-45EB-832F-E4F8D9D5999C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483D45-73EA-4DB0-BD07-E44A65C5D3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0CECEBE-7DE7-45EB-832F-E4F8D9D5999C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6483D45-73EA-4DB0-BD07-E44A65C5D3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CECEBE-7DE7-45EB-832F-E4F8D9D5999C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483D45-73EA-4DB0-BD07-E44A65C5D3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CECEBE-7DE7-45EB-832F-E4F8D9D5999C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483D45-73EA-4DB0-BD07-E44A65C5D3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1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0CECEBE-7DE7-45EB-832F-E4F8D9D5999C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B6483D45-73EA-4DB0-BD07-E44A65C5D3B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wipe dir="r"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knihovnaslany.cz/wp-content/gallery/kalendarium/olbracht-ivan.jpg" TargetMode="External"/><Relationship Id="rId13" Type="http://schemas.openxmlformats.org/officeDocument/2006/relationships/hyperlink" Target="http://www.cesky-jazyk.cz/ctenarsky-denik/ivan-olbracht/o-mudrci-bidpajovi-a-jeho-zviratkach.html" TargetMode="External"/><Relationship Id="rId3" Type="http://schemas.openxmlformats.org/officeDocument/2006/relationships/hyperlink" Target="http://cs.wikipedia.org/wiki/Bajka" TargetMode="External"/><Relationship Id="rId7" Type="http://schemas.openxmlformats.org/officeDocument/2006/relationships/hyperlink" Target="http://t1.gstatic.com/images?q=tbn:ANd9GcRexljoddHC4ak7HuM59syC-7D9NEqwInveOOH4K-BD9jZftQMrTg" TargetMode="External"/><Relationship Id="rId12" Type="http://schemas.openxmlformats.org/officeDocument/2006/relationships/hyperlink" Target="%3c%20http:/t0.gstatic.com/images?q=tbn:ANd9GcTFNfYSxMTAQwe35bgNfVMewEpWk3Po_JmO_zpHW62Zm8O-7MH4mAdata:image/jpeg;base64,/9j/4AAQSkZJRgABAQAAAQABAAD/2wBDAAkGBwgHBgkI" TargetMode="External"/><Relationship Id="rId2" Type="http://schemas.openxmlformats.org/officeDocument/2006/relationships/hyperlink" Target="http://t0.gstatic.com/images?q=tbn:ANd9GcTsyrVmMcdN-i4yOncmehoEis8YJ0YSeX80S0B5fsG0etOrNy2rPA" TargetMode="External"/><Relationship Id="rId16" Type="http://schemas.openxmlformats.org/officeDocument/2006/relationships/hyperlink" Target="%3c%20http:/t2.gstatic.com/images?q=tbn:ANd9GcTu-C_Z3jadlDcwZ0i3nNbGXBUKB3oEcBp0UpA50wnz9P41gEU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Ivan_Andrejevi%C4%8D_Krylov" TargetMode="External"/><Relationship Id="rId11" Type="http://schemas.openxmlformats.org/officeDocument/2006/relationships/hyperlink" Target="http://www.jablko.cz/Pohadky/Pohadky/Pohad_14.htm" TargetMode="External"/><Relationship Id="rId5" Type="http://schemas.openxmlformats.org/officeDocument/2006/relationships/hyperlink" Target="http://cs.wikipedia.org/wiki/Ezop" TargetMode="External"/><Relationship Id="rId15" Type="http://schemas.openxmlformats.org/officeDocument/2006/relationships/hyperlink" Target="http://opice.wz.cz/MonkeyFace.jpg" TargetMode="External"/><Relationship Id="rId10" Type="http://schemas.openxmlformats.org/officeDocument/2006/relationships/hyperlink" Target="http://www.jablko.cz/Pohadky/Pohadky/img/Pohad_14_5.gif" TargetMode="External"/><Relationship Id="rId4" Type="http://schemas.openxmlformats.org/officeDocument/2006/relationships/hyperlink" Target="http://t1.gstatic.com/images?q=tbn:ANd9GcRZoaklvajyf8K69vBNr9UHNZD5d5qGs1htKhm25flXtQy7SStapg" TargetMode="External"/><Relationship Id="rId9" Type="http://schemas.openxmlformats.org/officeDocument/2006/relationships/hyperlink" Target="http://cs.wikipedia.org/wiki/Ivan_Olbracht" TargetMode="External"/><Relationship Id="rId14" Type="http://schemas.openxmlformats.org/officeDocument/2006/relationships/hyperlink" Target="http://t3.gstatic.com/images?q=tbn:ANd9GcQKXvWxjYrDbMaWX4k69E7COXyHxkOQlpoKhROElBSv1bOr9VjVr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92696"/>
            <a:ext cx="7772400" cy="1224135"/>
          </a:xfrm>
          <a:noFill/>
          <a:ln w="571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66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Bajka</a:t>
            </a:r>
            <a:endParaRPr lang="cs-CZ" sz="6600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5542384" cy="1199704"/>
          </a:xfrm>
        </p:spPr>
        <p:txBody>
          <a:bodyPr/>
          <a:lstStyle/>
          <a:p>
            <a:pPr algn="ctr"/>
            <a:r>
              <a:rPr lang="cs-CZ" sz="2800" b="1" dirty="0" smtClean="0">
                <a:solidFill>
                  <a:schemeClr val="accent1"/>
                </a:solidFill>
                <a:latin typeface="Arial Black" pitchFamily="34" charset="0"/>
              </a:rPr>
              <a:t>CHARAKTERISTIKA</a:t>
            </a:r>
          </a:p>
          <a:p>
            <a:pPr algn="ctr"/>
            <a:r>
              <a:rPr lang="cs-CZ" sz="2800" b="1" dirty="0" smtClean="0">
                <a:solidFill>
                  <a:schemeClr val="accent1"/>
                </a:solidFill>
                <a:latin typeface="Arial Black" pitchFamily="34" charset="0"/>
              </a:rPr>
              <a:t>VÝZNAMNÍ AUTOŘI</a:t>
            </a: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0" y="188641"/>
            <a:ext cx="9144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DUM / VYDMUCHOV / POLIAČÍKOVÁ/ JAZYK A  JAZYKOVÁ KOMUNIKACE/ 006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940152" y="6453336"/>
            <a:ext cx="30963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ING. JANA POLIAČÍKOVÁ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9512" y="2420888"/>
            <a:ext cx="8712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Arial Black" pitchFamily="34" charset="0"/>
              </a:rPr>
              <a:t>…když zvířata jednají jako lidé</a:t>
            </a:r>
            <a:endParaRPr lang="cs-CZ" sz="4000" b="1" dirty="0">
              <a:latin typeface="Arial Black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2924944"/>
            <a:ext cx="3405379" cy="3553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317500"/>
          </a:effectLst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481328"/>
            <a:ext cx="9144000" cy="537667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itchFamily="2" charset="2"/>
              <a:buChar char="v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literární útvar, který vznikl pravděpodobně v 6. stol. př. n. l.</a:t>
            </a:r>
          </a:p>
          <a:p>
            <a:pPr>
              <a:lnSpc>
                <a:spcPct val="90000"/>
              </a:lnSpc>
              <a:buFont typeface="Wingdings" pitchFamily="2" charset="2"/>
              <a:buChar char="v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jednoduchý alegorický příběh, který obvykle obsahuje mravní ponaučení</a:t>
            </a:r>
          </a:p>
          <a:p>
            <a:pPr>
              <a:lnSpc>
                <a:spcPct val="90000"/>
              </a:lnSpc>
              <a:buFont typeface="Wingdings" pitchFamily="2" charset="2"/>
              <a:buChar char="v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krátké veršované nebo prozaické vyprávění příběhu </a:t>
            </a:r>
          </a:p>
          <a:p>
            <a:pPr>
              <a:lnSpc>
                <a:spcPct val="90000"/>
              </a:lnSpc>
              <a:buFont typeface="Wingdings" pitchFamily="2" charset="2"/>
              <a:buChar char="v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zvířata, rostliny nebo i věci jednají a mluví jako lidé (představují lidské vlastnosti a povahy)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cílem je kritizovat společenské problémy, působit na lidi a vychovávat je – děje se tak humornou formou, pomocí ironie a satiry</a:t>
            </a:r>
          </a:p>
          <a:p>
            <a:pPr>
              <a:lnSpc>
                <a:spcPct val="90000"/>
              </a:lnSpc>
              <a:buNone/>
            </a:pPr>
            <a:endParaRPr lang="cs-CZ" sz="2800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ln w="57150">
            <a:solidFill>
              <a:schemeClr val="accent1"/>
            </a:solidFill>
          </a:ln>
        </p:spPr>
        <p:txBody>
          <a:bodyPr/>
          <a:lstStyle/>
          <a:p>
            <a:pPr algn="ctr"/>
            <a:r>
              <a:rPr lang="cs-CZ" sz="48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Co je to bajka?</a:t>
            </a:r>
            <a:endParaRPr lang="cs-CZ" sz="4800" dirty="0"/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4941168"/>
            <a:ext cx="3240360" cy="19168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317500"/>
          </a:effectLst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276872"/>
            <a:ext cx="5987008" cy="3730419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2800" dirty="0" smtClean="0"/>
              <a:t>považován za zakladatele řecké bajky</a:t>
            </a:r>
          </a:p>
          <a:p>
            <a:pPr>
              <a:buFontTx/>
              <a:buChar char="-"/>
            </a:pPr>
            <a:r>
              <a:rPr lang="cs-CZ" sz="2800" dirty="0" smtClean="0"/>
              <a:t>působil v Řecku asi v 6. stol. př. n. l.</a:t>
            </a:r>
          </a:p>
          <a:p>
            <a:pPr>
              <a:buFontTx/>
              <a:buChar char="-"/>
            </a:pPr>
            <a:r>
              <a:rPr lang="cs-CZ" sz="2800" dirty="0" smtClean="0"/>
              <a:t>o jeho životě se toho příliš neví</a:t>
            </a:r>
          </a:p>
          <a:p>
            <a:pPr>
              <a:buFontTx/>
              <a:buChar char="-"/>
            </a:pPr>
            <a:r>
              <a:rPr lang="cs-CZ" sz="2800" dirty="0" smtClean="0"/>
              <a:t>narodil se pravděpodobně jako otrok</a:t>
            </a:r>
          </a:p>
          <a:p>
            <a:pPr>
              <a:buFontTx/>
              <a:buChar char="-"/>
            </a:pPr>
            <a:r>
              <a:rPr lang="cs-CZ" sz="2800" dirty="0" smtClean="0"/>
              <a:t>své bajky přednášel ústně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noFill/>
          <a:ln w="571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54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 </a:t>
            </a:r>
            <a:r>
              <a:rPr lang="cs-CZ" sz="53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Nejznámější</a:t>
            </a:r>
            <a:r>
              <a:rPr lang="cs-CZ" sz="54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 bajkaři</a:t>
            </a:r>
            <a:endParaRPr lang="cs-CZ" sz="5400" dirty="0"/>
          </a:p>
        </p:txBody>
      </p:sp>
      <p:sp>
        <p:nvSpPr>
          <p:cNvPr id="5" name="Obdélník 4"/>
          <p:cNvSpPr/>
          <p:nvPr/>
        </p:nvSpPr>
        <p:spPr>
          <a:xfrm>
            <a:off x="899592" y="1628800"/>
            <a:ext cx="15841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Ezop</a:t>
            </a:r>
            <a:endParaRPr lang="cs-CZ" sz="36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7" name="Obrázek 6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2132856"/>
            <a:ext cx="2339752" cy="4104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268761"/>
            <a:ext cx="8712968" cy="2448271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Vrána a džbán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Byly horké letní dny. Všechny studánky a prameny v lese vyschly. Mnoho zvířat a ptáků bylo zemdleno žízní. Jen vrána se vydala z lesa blíž k lidem, jestli u nich nenajde kapku vody. U nejbližšího stavení stál opuštěný džbán a vrána se dychtivě  snesla k němu. Na dně džbánu se lesklo trochu vody. Vrána se zobákem pokoušela napít, ale džbán byl příliš vysoký a její zobák nedosáhl vody, hlavou se k ní dostat nemohla. Už si zoufala, když ji něco napadlo! Z posledních sil začala sbírat malé kaménky a házela je do džbánu. Pilně sbírala, až jimi skoro naplnila nádobu a voda vystoupila nahoru. Vrána se napila a její síly se postupně vracely.</a:t>
            </a:r>
          </a:p>
          <a:p>
            <a:pPr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  </a:t>
            </a:r>
          </a:p>
          <a:p>
            <a:pPr>
              <a:buNone/>
            </a:pPr>
            <a:endParaRPr lang="cs-CZ" sz="24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260648"/>
            <a:ext cx="4896544" cy="850106"/>
          </a:xfrm>
          <a:noFill/>
          <a:ln w="571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8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Ezopovy</a:t>
            </a:r>
            <a:r>
              <a:rPr lang="cs-CZ" sz="44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 bajky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63888" y="5949280"/>
            <a:ext cx="55801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Ponaučení: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Není nad chytrost.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5445224"/>
            <a:ext cx="822162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Jaké ponaučení plyne z této bajky?</a:t>
            </a:r>
          </a:p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563888" y="6021288"/>
            <a:ext cx="54006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0"/>
            <a:ext cx="1944216" cy="20287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317500"/>
          </a:effectLst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6" grpId="0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052737"/>
            <a:ext cx="9144000" cy="453650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Lev a myš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Král džungle-mocný lev odpočíval po jídle, 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když mu před nosem proběhla malá myška. Lev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vymrštil tlapu a myšku chytil. Chtěl ji rozmačkat za to, že rušila jeho 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klid. Myška začala prosit:"Nezabíjej mně, mocný lve, někdy ti třeba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pomůžu zase já." Lva pobavila její řeč, jak by mu malá liška mohla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pomoci! Ale myšku přece jen pustil. Zanedlouho přišli do džungle lovci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 chytili lva do sítě. Bezmocný lev se svíjel v síti na zemi. Zatímco lovci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poodešli, potichu přišla malá myška a řekla lvovi:"Neboj se, já ti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pomohu, jsem ti přece zavázána." Lev si jen smutně povzdechl, nevěřil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jí. Ale myška už svými ostrými zoubky hryzala síť a rychle se jí 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podařilo překousat několik provazů, až díra byla dostatečně velká a lev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přes ni mohl utéci.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260648"/>
            <a:ext cx="4680520" cy="778098"/>
          </a:xfrm>
          <a:noFill/>
          <a:ln w="571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44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Ezopovy</a:t>
            </a:r>
            <a:r>
              <a:rPr lang="cs-CZ" sz="40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 bajky</a:t>
            </a:r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0"/>
            <a:ext cx="2987958" cy="25649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317500"/>
          </a:effectLst>
        </p:spPr>
      </p:pic>
      <p:sp>
        <p:nvSpPr>
          <p:cNvPr id="6" name="TextovéPole 5"/>
          <p:cNvSpPr txBox="1"/>
          <p:nvPr/>
        </p:nvSpPr>
        <p:spPr>
          <a:xfrm>
            <a:off x="2771800" y="5877272"/>
            <a:ext cx="561662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Jaké ponaučení plyne z této bajky?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91880" y="6309321"/>
            <a:ext cx="5652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Ponaučení: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I slabý může pomoci silnému.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563888" y="6309320"/>
            <a:ext cx="5400600" cy="4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3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3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3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3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3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3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3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3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3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6" dur="5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6" grpId="0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348880"/>
            <a:ext cx="5050904" cy="4104456"/>
          </a:xfrm>
        </p:spPr>
        <p:txBody>
          <a:bodyPr>
            <a:normAutofit fontScale="85000" lnSpcReduction="10000"/>
          </a:bodyPr>
          <a:lstStyle/>
          <a:p>
            <a:pPr>
              <a:buFontTx/>
              <a:buChar char="-"/>
            </a:pPr>
            <a:r>
              <a:rPr lang="cs-CZ" sz="2800" dirty="0" smtClean="0"/>
              <a:t>nejznámější ruský autor bajek</a:t>
            </a:r>
          </a:p>
          <a:p>
            <a:pPr>
              <a:buFontTx/>
              <a:buChar char="-"/>
            </a:pPr>
            <a:r>
              <a:rPr lang="cs-CZ" sz="2800" dirty="0" smtClean="0"/>
              <a:t>pocházel z chudé důstojnické rodiny</a:t>
            </a:r>
          </a:p>
          <a:p>
            <a:pPr>
              <a:buFontTx/>
              <a:buChar char="-"/>
            </a:pPr>
            <a:r>
              <a:rPr lang="cs-CZ" sz="2800" dirty="0" smtClean="0"/>
              <a:t>od osmi let živil matku a sourozence</a:t>
            </a:r>
          </a:p>
          <a:p>
            <a:pPr>
              <a:buFontTx/>
              <a:buChar char="-"/>
            </a:pPr>
            <a:r>
              <a:rPr lang="cs-CZ" sz="2800" dirty="0" smtClean="0"/>
              <a:t>nikdy nedosáhl vyššího školního vzdělání</a:t>
            </a:r>
          </a:p>
          <a:p>
            <a:pPr>
              <a:buFontTx/>
              <a:buChar char="-"/>
            </a:pPr>
            <a:r>
              <a:rPr lang="cs-CZ" sz="2800" dirty="0" smtClean="0"/>
              <a:t>většinu života pracoval jako knihovník</a:t>
            </a:r>
          </a:p>
          <a:p>
            <a:pPr>
              <a:buFontTx/>
              <a:buChar char="-"/>
            </a:pPr>
            <a:r>
              <a:rPr lang="cs-CZ" sz="2800" dirty="0" smtClean="0"/>
              <a:t>napsal kolem dvou set bajek</a:t>
            </a:r>
          </a:p>
          <a:p>
            <a:pPr>
              <a:buFontTx/>
              <a:buChar char="-"/>
            </a:pPr>
            <a:endParaRPr lang="cs-CZ" sz="2800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noFill/>
          <a:ln w="571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8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  Nejznámější</a:t>
            </a:r>
            <a:r>
              <a:rPr lang="cs-CZ" sz="44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 bajkaři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1628801"/>
            <a:ext cx="7200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Ivan </a:t>
            </a:r>
            <a:r>
              <a:rPr lang="cs-CZ" sz="36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Andrejevič</a:t>
            </a:r>
            <a:r>
              <a:rPr lang="cs-CZ" sz="32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 Krylov</a:t>
            </a:r>
            <a:endParaRPr lang="cs-CZ" sz="32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endParaRPr lang="cs-CZ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2204864"/>
            <a:ext cx="3360373" cy="40324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4785"/>
            <a:ext cx="6203032" cy="3096343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Vlk a beránek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Hladový vlk spatřil malého beránka, jak pije u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potoka. Vlk potřeboval najít důvod, pro nějž by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mohl beránka sežrat. Vymýšlí si, že mu beránek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kalí vodu, že byl na něj drzý , ale beránek mu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jeho obvinění vyvrací. Vlk se rozzlobí a nehledá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již další obvinění: „Už tím jsi vinen, že mám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hlad,“ říká beránkovi a odnáší si ho v zubech.</a:t>
            </a:r>
            <a:endParaRPr lang="cs-CZ" sz="2800" i="1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274638"/>
            <a:ext cx="5400600" cy="922114"/>
          </a:xfrm>
          <a:noFill/>
          <a:ln w="571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4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 Bajky</a:t>
            </a:r>
            <a:r>
              <a:rPr lang="cs-CZ" sz="36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 </a:t>
            </a:r>
            <a:r>
              <a:rPr lang="cs-CZ" sz="44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Krylova</a:t>
            </a:r>
            <a:endParaRPr lang="cs-CZ" sz="4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5229201"/>
            <a:ext cx="77048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4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Ponaučení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Kdo je bohatý, mocný a silný, je vždy v právu – slabý a chudý se spravedlnosti nedovolá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4797153"/>
            <a:ext cx="525997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Jaké ponaučení plyne z této bajky?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36785" y="404664"/>
            <a:ext cx="2807215" cy="280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317500"/>
          </a:effectLst>
        </p:spPr>
      </p:pic>
      <p:sp>
        <p:nvSpPr>
          <p:cNvPr id="11" name="Obdélník 10"/>
          <p:cNvSpPr/>
          <p:nvPr/>
        </p:nvSpPr>
        <p:spPr>
          <a:xfrm>
            <a:off x="467544" y="5301208"/>
            <a:ext cx="7776864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8" grpId="0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3315823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None/>
            </a:pP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Statečný osel</a:t>
            </a:r>
          </a:p>
          <a:p>
            <a:pPr>
              <a:lnSpc>
                <a:spcPct val="80000"/>
              </a:lnSpc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Liška potkala osla. Osel vypráví, že jde od lva. </a:t>
            </a:r>
          </a:p>
          <a:p>
            <a:pPr>
              <a:lnSpc>
                <a:spcPct val="80000"/>
              </a:lnSpc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Lev byl dříve zlý, i osel se bál jeho řevu, ale teď </a:t>
            </a:r>
          </a:p>
          <a:p>
            <a:pPr>
              <a:lnSpc>
                <a:spcPct val="80000"/>
              </a:lnSpc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leží jako mrtvý a je s ním velmi zle. Všechna zvířata, která se </a:t>
            </a:r>
          </a:p>
          <a:p>
            <a:pPr>
              <a:lnSpc>
                <a:spcPct val="80000"/>
              </a:lnSpc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ho dříve bála, se sbíhají, aby se mu pomstila a mlátí </a:t>
            </a:r>
          </a:p>
          <a:p>
            <a:pPr>
              <a:lnSpc>
                <a:spcPct val="80000"/>
              </a:lnSpc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ho hlava nehlava. Liška se ptá, zda ho osel nechal </a:t>
            </a:r>
          </a:p>
          <a:p>
            <a:pPr>
              <a:lnSpc>
                <a:spcPct val="80000"/>
              </a:lnSpc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pokoji. Osel odpovídá, že je stejně odvážný jako </a:t>
            </a:r>
          </a:p>
          <a:p>
            <a:pPr>
              <a:lnSpc>
                <a:spcPct val="80000"/>
              </a:lnSpc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ostatní, a také ho pořádně kopl, aby poznal, jaká </a:t>
            </a:r>
          </a:p>
          <a:p>
            <a:pPr>
              <a:lnSpc>
                <a:spcPct val="80000"/>
              </a:lnSpc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jsou oslí kopyta.</a:t>
            </a:r>
            <a:endParaRPr lang="cs-CZ" sz="2400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274638"/>
            <a:ext cx="5040560" cy="922114"/>
          </a:xfrm>
          <a:noFill/>
          <a:ln w="571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44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Bajky Krylova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23928" y="5380672"/>
            <a:ext cx="18386283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Ponaučení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: Zbabělci si netroufnou 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na toho, kdo je právě u moci. Jestliže 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se však jeho osud změní, dovolí si 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na něj i ti nejzbabělejší a nejhloupější.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4797152"/>
            <a:ext cx="4824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Jaké ponaučení plyne z této bajky?</a:t>
            </a:r>
            <a:endParaRPr lang="cs-CZ" sz="24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02108" y="-171400"/>
            <a:ext cx="2741892" cy="29969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317500"/>
          </a:effectLst>
        </p:spPr>
      </p:pic>
      <p:sp>
        <p:nvSpPr>
          <p:cNvPr id="7" name="Obdélník 6"/>
          <p:cNvSpPr/>
          <p:nvPr/>
        </p:nvSpPr>
        <p:spPr>
          <a:xfrm>
            <a:off x="3851920" y="5373216"/>
            <a:ext cx="5112568" cy="14847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5" grpId="0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276872"/>
            <a:ext cx="5410944" cy="3730419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dirty="0" smtClean="0"/>
              <a:t>český spisovatel</a:t>
            </a:r>
          </a:p>
          <a:p>
            <a:pPr>
              <a:buFontTx/>
              <a:buChar char="-"/>
            </a:pPr>
            <a:r>
              <a:rPr lang="cs-CZ" dirty="0" smtClean="0"/>
              <a:t>vlastním jménem Kamil Zeman</a:t>
            </a:r>
          </a:p>
          <a:p>
            <a:pPr>
              <a:buFontTx/>
              <a:buChar char="-"/>
            </a:pPr>
            <a:r>
              <a:rPr lang="cs-CZ" dirty="0" smtClean="0"/>
              <a:t>narodil se v Semilech jako syn spisovatele Antala Staška</a:t>
            </a:r>
          </a:p>
          <a:p>
            <a:pPr>
              <a:buFontTx/>
              <a:buChar char="-"/>
            </a:pPr>
            <a:r>
              <a:rPr lang="cs-CZ" dirty="0" smtClean="0"/>
              <a:t>nedokončil studia práv a filozofie</a:t>
            </a:r>
          </a:p>
          <a:p>
            <a:pPr>
              <a:buFontTx/>
              <a:buChar char="-"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noFill/>
          <a:ln w="571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4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   Nejznámější</a:t>
            </a:r>
            <a:r>
              <a:rPr lang="cs-CZ" sz="40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 bajkaři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1556792"/>
            <a:ext cx="4536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Ivan</a:t>
            </a:r>
            <a:r>
              <a:rPr lang="cs-CZ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 </a:t>
            </a:r>
            <a:r>
              <a:rPr lang="cs-CZ" sz="36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Olbracht</a:t>
            </a:r>
            <a:endParaRPr lang="cs-CZ" sz="36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2060848"/>
            <a:ext cx="3171768" cy="40324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  <a:buNone/>
            </a:pPr>
            <a:r>
              <a:rPr lang="cs-CZ" sz="24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 žabím koni</a:t>
            </a:r>
          </a:p>
          <a:p>
            <a:pPr>
              <a:lnSpc>
                <a:spcPct val="80000"/>
              </a:lnSpc>
              <a:buNone/>
            </a:pPr>
            <a:endParaRPr lang="cs-CZ" sz="24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80000"/>
              </a:lnSpc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Plazil se had po cestě u rybníka a viděl žábu. </a:t>
            </a:r>
          </a:p>
          <a:p>
            <a:pPr>
              <a:lnSpc>
                <a:spcPct val="80000"/>
              </a:lnSpc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Had vypadal strašně zbědovaně. Žába se ho ptala, </a:t>
            </a:r>
          </a:p>
          <a:p>
            <a:pPr>
              <a:lnSpc>
                <a:spcPct val="80000"/>
              </a:lnSpc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co mu je a had řekl, že to může říct jen žabímu králi. Tak ho</a:t>
            </a:r>
          </a:p>
          <a:p>
            <a:pPr>
              <a:lnSpc>
                <a:spcPct val="80000"/>
              </a:lnSpc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žába k němu dovedla. Had povídal královi, proč je tak </a:t>
            </a:r>
          </a:p>
          <a:p>
            <a:pPr>
              <a:lnSpc>
                <a:spcPct val="80000"/>
              </a:lnSpc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zbědovaný - přítel had, kterého omylem kousl místo žáby, ho</a:t>
            </a:r>
          </a:p>
          <a:p>
            <a:pPr>
              <a:lnSpc>
                <a:spcPct val="80000"/>
              </a:lnSpc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proklel, takže sám nemůže lovit, a jídlo dostane jen </a:t>
            </a:r>
          </a:p>
          <a:p>
            <a:pPr>
              <a:lnSpc>
                <a:spcPct val="80000"/>
              </a:lnSpc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tehdy, když bude na hřbetě vozit žabího krále. A tak krále</a:t>
            </a:r>
          </a:p>
          <a:p>
            <a:pPr>
              <a:lnSpc>
                <a:spcPct val="80000"/>
              </a:lnSpc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poprosil, jestli by mohl být jeho kůň. Král svolil a tak had </a:t>
            </a:r>
          </a:p>
          <a:p>
            <a:pPr>
              <a:lnSpc>
                <a:spcPct val="80000"/>
              </a:lnSpc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dostával potravu a dál žil.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274638"/>
            <a:ext cx="6120680" cy="922114"/>
          </a:xfrm>
          <a:noFill/>
          <a:ln w="571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49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Olbrachtovy</a:t>
            </a:r>
            <a:r>
              <a:rPr lang="cs-CZ" sz="40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 bajky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5589240"/>
            <a:ext cx="47933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Jaké ponaučení plyne z této bajky?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35896" y="6021288"/>
            <a:ext cx="58326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Ponaučení:</a:t>
            </a:r>
            <a:r>
              <a:rPr lang="cs-CZ" dirty="0" smtClean="0"/>
              <a:t>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Kvůli přežití se člověk dokáže ponížit i před úhlavním nepřítelem.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Obrázek 6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476672"/>
            <a:ext cx="2699792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317500"/>
          </a:effectLst>
        </p:spPr>
      </p:pic>
      <p:sp>
        <p:nvSpPr>
          <p:cNvPr id="8" name="Obdélník 7"/>
          <p:cNvSpPr/>
          <p:nvPr/>
        </p:nvSpPr>
        <p:spPr>
          <a:xfrm>
            <a:off x="3707904" y="6093296"/>
            <a:ext cx="5436096" cy="7647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5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481329"/>
            <a:ext cx="8507288" cy="2163696"/>
          </a:xfrm>
        </p:spPr>
        <p:txBody>
          <a:bodyPr/>
          <a:lstStyle/>
          <a:p>
            <a:pPr>
              <a:lnSpc>
                <a:spcPct val="80000"/>
              </a:lnSpc>
              <a:buNone/>
            </a:pPr>
            <a:r>
              <a:rPr lang="cs-CZ" sz="28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 opici a tesařovi</a:t>
            </a:r>
            <a:endParaRPr lang="cs-CZ" sz="28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80000"/>
              </a:lnSpc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Tesař jednou tesal do klády dvojím klínem a viděla ho přitom</a:t>
            </a:r>
          </a:p>
          <a:p>
            <a:pPr>
              <a:lnSpc>
                <a:spcPct val="80000"/>
              </a:lnSpc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opice. Když tesař odešel, opice si sedla na kládu a začala klíny</a:t>
            </a:r>
          </a:p>
          <a:p>
            <a:pPr>
              <a:lnSpc>
                <a:spcPct val="80000"/>
              </a:lnSpc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vytahovat. Klíny vyskočily, kláda se sevřela a přivřela opici </a:t>
            </a:r>
          </a:p>
          <a:p>
            <a:pPr>
              <a:lnSpc>
                <a:spcPct val="80000"/>
              </a:lnSpc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ocas. Opice zavřeštěla a tesař ihned přiběhnul. Nelitoval tu </a:t>
            </a:r>
          </a:p>
          <a:p>
            <a:pPr>
              <a:lnSpc>
                <a:spcPct val="80000"/>
              </a:lnSpc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opici, naopak, ještě jí dal na zadek.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274638"/>
            <a:ext cx="6768752" cy="1143000"/>
          </a:xfrm>
          <a:ln w="57150">
            <a:solidFill>
              <a:schemeClr val="accent2"/>
            </a:solidFill>
          </a:ln>
        </p:spPr>
        <p:txBody>
          <a:bodyPr>
            <a:noAutofit/>
          </a:bodyPr>
          <a:lstStyle/>
          <a:p>
            <a:r>
              <a:rPr lang="cs-CZ" sz="44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 Olbrachtovy bajky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4005064"/>
            <a:ext cx="4968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Jaké ponaučení plyne z této bajky?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35696" y="5792489"/>
            <a:ext cx="69847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Ponaučení: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Kdo jinému jámu kopá, sám do ní padá.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619672" y="5805264"/>
            <a:ext cx="727280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3212975"/>
            <a:ext cx="3058982" cy="27363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317500"/>
          </a:effectLst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412776"/>
            <a:ext cx="5652120" cy="489654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1. Bajka je</a:t>
            </a:r>
          </a:p>
          <a:p>
            <a:pPr>
              <a:buNone/>
            </a:pP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a)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vymyšlený příběh 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b)  skutečný příběh</a:t>
            </a:r>
          </a:p>
          <a:p>
            <a:pPr>
              <a:buNone/>
            </a:pPr>
            <a:endParaRPr lang="cs-CZ" sz="24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2.V bajce zvířata s lidskými vlastnostmi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a)  nevystupují</a:t>
            </a:r>
          </a:p>
          <a:p>
            <a:pPr>
              <a:buNone/>
            </a:pP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b)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vystupují</a:t>
            </a: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3. Úkolem bajek bývá</a:t>
            </a:r>
          </a:p>
          <a:p>
            <a:pPr>
              <a:buNone/>
            </a:pP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a)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ponaučení, kritika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b)  informování</a:t>
            </a: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624078" indent="-51435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624078" indent="-51435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624078" indent="-514350">
              <a:buAutoNum type="alphaLcParenR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07288" cy="778098"/>
          </a:xfrm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40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   1. </a:t>
            </a:r>
            <a:r>
              <a:rPr lang="cs-CZ" sz="44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Práce ve dvojicích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196752"/>
            <a:ext cx="8748464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Pokud jste  dávali dobrý pozor, bude pro vás tento testík</a:t>
            </a:r>
          </a:p>
          <a:p>
            <a:pPr algn="ctr">
              <a:buNone/>
            </a:pP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jednoduchý. 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80112" y="2204864"/>
            <a:ext cx="381642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4. Bajky začaly vznikat </a:t>
            </a:r>
          </a:p>
          <a:p>
            <a:pPr marL="624078" indent="-514350">
              <a:buNone/>
            </a:pP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a)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v 6. století př.n.l.</a:t>
            </a:r>
          </a:p>
          <a:p>
            <a:pPr marL="624078" indent="-51435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b) v 8. století př.n.l.</a:t>
            </a:r>
          </a:p>
          <a:p>
            <a:pPr marL="624078" indent="-51435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624078" indent="-51435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624078" indent="-514350">
              <a:buNone/>
            </a:pP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80112" y="3789040"/>
            <a:ext cx="3240360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24078" indent="-51435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5. Zakladatelem bajek byl</a:t>
            </a:r>
          </a:p>
          <a:p>
            <a:pPr marL="624078" indent="-51435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a)  Ivan Olbracht</a:t>
            </a:r>
          </a:p>
          <a:p>
            <a:pPr marL="624078" indent="-514350">
              <a:buNone/>
            </a:pP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b)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Ezop</a:t>
            </a:r>
          </a:p>
          <a:p>
            <a:endParaRPr lang="cs-CZ" dirty="0"/>
          </a:p>
        </p:txBody>
      </p:sp>
      <p:sp>
        <p:nvSpPr>
          <p:cNvPr id="9" name="Veselý obličej 8"/>
          <p:cNvSpPr/>
          <p:nvPr/>
        </p:nvSpPr>
        <p:spPr>
          <a:xfrm>
            <a:off x="179512" y="1916832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179512" y="2348880"/>
            <a:ext cx="288032" cy="288032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179512" y="3645024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179512" y="4005064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179512" y="5301208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179512" y="5661248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5724128" y="2708920"/>
            <a:ext cx="288032" cy="288032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5724128" y="3068960"/>
            <a:ext cx="288032" cy="288032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eselý obličej 16"/>
          <p:cNvSpPr/>
          <p:nvPr/>
        </p:nvSpPr>
        <p:spPr>
          <a:xfrm>
            <a:off x="5724128" y="4653136"/>
            <a:ext cx="288032" cy="288032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eselý obličej 17"/>
          <p:cNvSpPr/>
          <p:nvPr/>
        </p:nvSpPr>
        <p:spPr>
          <a:xfrm>
            <a:off x="5724128" y="5013176"/>
            <a:ext cx="360040" cy="288032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 bajkách mají zvířata lidské vlastnosti. Použij přirovnání ke zvířatům.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Mazaná jako __________         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liška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Pomalý jako ___________        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hlemýžď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Pyšný jako ____________        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páv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Pilná jako _____________       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včelka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Moudrá jako __________         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sova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Věrný jako ____________        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pes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Silný jako ____________         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lev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noFill/>
          <a:ln w="571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4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   2. Práce ve dvojicích</a:t>
            </a:r>
            <a:endParaRPr lang="cs-CZ" sz="4400" dirty="0"/>
          </a:p>
        </p:txBody>
      </p:sp>
      <p:sp>
        <p:nvSpPr>
          <p:cNvPr id="4" name="Obdélník 3"/>
          <p:cNvSpPr/>
          <p:nvPr/>
        </p:nvSpPr>
        <p:spPr>
          <a:xfrm>
            <a:off x="5292080" y="2492896"/>
            <a:ext cx="136815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292080" y="2996952"/>
            <a:ext cx="136815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292080" y="3429000"/>
            <a:ext cx="136815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292080" y="3861048"/>
            <a:ext cx="136815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292080" y="4365104"/>
            <a:ext cx="136815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292080" y="4869160"/>
            <a:ext cx="136815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292080" y="5301208"/>
            <a:ext cx="136815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2276872"/>
            <a:ext cx="2373206" cy="36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317500"/>
          </a:effectLst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900" dirty="0" smtClean="0"/>
              <a:t>[online]. </a:t>
            </a:r>
            <a:r>
              <a:rPr lang="cs-CZ" sz="900" dirty="0" smtClean="0"/>
              <a:t>[cit.29-12-2011</a:t>
            </a:r>
            <a:r>
              <a:rPr lang="cs-CZ" sz="900" dirty="0" smtClean="0"/>
              <a:t>]. Dostupné z URL: &lt; </a:t>
            </a:r>
            <a:r>
              <a:rPr lang="cs-CZ" sz="9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http://t0.gstatic.com/</a:t>
            </a:r>
            <a:r>
              <a:rPr lang="cs-CZ" sz="900" dirty="0" err="1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images</a:t>
            </a:r>
            <a:r>
              <a:rPr lang="cs-CZ" sz="9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?q=</a:t>
            </a:r>
            <a:r>
              <a:rPr lang="cs-CZ" sz="900" dirty="0" err="1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tbn</a:t>
            </a:r>
            <a:r>
              <a:rPr lang="cs-CZ" sz="9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:ANd9GcTsyrVmMcdN-i4yOncmehoEis8YJ0YSeX80S0B5fsG0etOrNy2rPA</a:t>
            </a:r>
            <a:r>
              <a:rPr lang="cs-CZ" sz="900" dirty="0" smtClean="0"/>
              <a:t>&gt;</a:t>
            </a:r>
            <a:endParaRPr lang="cs-CZ" sz="900" dirty="0" smtClean="0">
              <a:solidFill>
                <a:schemeClr val="tx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900" dirty="0" smtClean="0"/>
              <a:t>[online]. </a:t>
            </a:r>
            <a:r>
              <a:rPr lang="cs-CZ" sz="900" dirty="0" smtClean="0"/>
              <a:t>[cit.29-12-2011</a:t>
            </a:r>
            <a:r>
              <a:rPr lang="cs-CZ" sz="900" dirty="0" smtClean="0"/>
              <a:t>]. Dostupné z URL: &lt; </a:t>
            </a:r>
            <a:r>
              <a:rPr lang="cs-CZ" sz="9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http://cs.wikipedia.org/wiki/Bajka</a:t>
            </a:r>
            <a:r>
              <a:rPr lang="cs-CZ" sz="900" dirty="0" smtClean="0"/>
              <a:t>&gt;</a:t>
            </a:r>
            <a:endParaRPr lang="cs-CZ" sz="900" dirty="0" smtClean="0">
              <a:solidFill>
                <a:schemeClr val="tx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900" dirty="0" smtClean="0"/>
              <a:t>[online]. </a:t>
            </a:r>
            <a:r>
              <a:rPr lang="cs-CZ" sz="900" dirty="0" smtClean="0"/>
              <a:t>[cit.29-12-2011</a:t>
            </a:r>
            <a:r>
              <a:rPr lang="cs-CZ" sz="900" dirty="0" smtClean="0"/>
              <a:t>]. Dostupné z URL: &lt; </a:t>
            </a:r>
            <a:r>
              <a:rPr lang="cs-CZ" sz="9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http://t1.gstatic.com/</a:t>
            </a:r>
            <a:r>
              <a:rPr lang="cs-CZ" sz="900" dirty="0" err="1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images</a:t>
            </a:r>
            <a:r>
              <a:rPr lang="cs-CZ" sz="9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?q=</a:t>
            </a:r>
            <a:r>
              <a:rPr lang="cs-CZ" sz="900" dirty="0" err="1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tbn</a:t>
            </a:r>
            <a:r>
              <a:rPr lang="cs-CZ" sz="9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:ANd9GcRZoaklvajyf8K69vBNr9UHNZD5d5qGs1htKhm25flXtQy7SStapg</a:t>
            </a:r>
            <a:r>
              <a:rPr lang="cs-CZ" sz="900" dirty="0" smtClean="0"/>
              <a:t>&gt;</a:t>
            </a:r>
            <a:endParaRPr lang="cs-CZ" sz="900" dirty="0" smtClean="0">
              <a:solidFill>
                <a:schemeClr val="tx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900" dirty="0" smtClean="0"/>
              <a:t>[online]. </a:t>
            </a:r>
            <a:r>
              <a:rPr lang="cs-CZ" sz="900" dirty="0" smtClean="0"/>
              <a:t>[cit.29-12-2011</a:t>
            </a:r>
            <a:r>
              <a:rPr lang="cs-CZ" sz="900" dirty="0" smtClean="0"/>
              <a:t>]. Dostupné z URL: &lt; </a:t>
            </a:r>
            <a:r>
              <a:rPr lang="cs-CZ" sz="9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http://cs.wikipedia.org/wiki/Ezop</a:t>
            </a:r>
            <a:r>
              <a:rPr lang="cs-CZ" sz="900" dirty="0" smtClean="0"/>
              <a:t>&gt;</a:t>
            </a:r>
            <a:endParaRPr lang="cs-CZ" sz="900" dirty="0" smtClean="0">
              <a:solidFill>
                <a:schemeClr val="tx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900" dirty="0" smtClean="0"/>
              <a:t>[online]. </a:t>
            </a:r>
            <a:r>
              <a:rPr lang="cs-CZ" sz="900" dirty="0" smtClean="0"/>
              <a:t>[cit.29-12-2011</a:t>
            </a:r>
            <a:r>
              <a:rPr lang="cs-CZ" sz="900" dirty="0" smtClean="0"/>
              <a:t>]. Dostupné z URL: &lt; </a:t>
            </a:r>
            <a:r>
              <a:rPr lang="cs-CZ" sz="9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http://cs.wikipedia.org/wiki/Ivan_Andrejevi%C4%8D_Krylov</a:t>
            </a:r>
            <a:r>
              <a:rPr lang="cs-CZ" sz="900" dirty="0" smtClean="0"/>
              <a:t>&gt;</a:t>
            </a:r>
            <a:endParaRPr lang="cs-CZ" sz="900" dirty="0" smtClean="0">
              <a:solidFill>
                <a:schemeClr val="tx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900" dirty="0" smtClean="0"/>
              <a:t>[online]. </a:t>
            </a:r>
            <a:r>
              <a:rPr lang="cs-CZ" sz="900" dirty="0" smtClean="0"/>
              <a:t>[cit.29-12-2011</a:t>
            </a:r>
            <a:r>
              <a:rPr lang="cs-CZ" sz="900" dirty="0" smtClean="0"/>
              <a:t>]. Dostupné z URL: &lt; </a:t>
            </a:r>
            <a:r>
              <a:rPr lang="cs-CZ" sz="9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http://t1.gstatic.com/</a:t>
            </a:r>
            <a:r>
              <a:rPr lang="cs-CZ" sz="900" dirty="0" err="1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images</a:t>
            </a:r>
            <a:r>
              <a:rPr lang="cs-CZ" sz="9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?q=</a:t>
            </a:r>
            <a:r>
              <a:rPr lang="cs-CZ" sz="900" dirty="0" err="1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tbn</a:t>
            </a:r>
            <a:r>
              <a:rPr lang="cs-CZ" sz="9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:ANd9GcRexljoddHC4ak7HuM59syC-7D9NEqwInveOOH4K-BD9jZftQMrTg</a:t>
            </a:r>
            <a:r>
              <a:rPr lang="cs-CZ" sz="900" dirty="0" smtClean="0"/>
              <a:t>&gt;</a:t>
            </a:r>
            <a:endParaRPr lang="cs-CZ" sz="900" dirty="0" smtClean="0">
              <a:solidFill>
                <a:schemeClr val="tx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900" dirty="0" smtClean="0"/>
              <a:t>[online]. </a:t>
            </a:r>
            <a:r>
              <a:rPr lang="cs-CZ" sz="900" dirty="0" smtClean="0"/>
              <a:t>[cit.29-12-2011</a:t>
            </a:r>
            <a:r>
              <a:rPr lang="cs-CZ" sz="900" dirty="0" smtClean="0"/>
              <a:t>]. Dostupné z URL: &lt; </a:t>
            </a:r>
            <a:r>
              <a:rPr lang="cs-CZ" sz="9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http://www.</a:t>
            </a:r>
            <a:r>
              <a:rPr lang="cs-CZ" sz="900" dirty="0" err="1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knihovnaslany.cz</a:t>
            </a:r>
            <a:r>
              <a:rPr lang="cs-CZ" sz="9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/</a:t>
            </a:r>
            <a:r>
              <a:rPr lang="cs-CZ" sz="900" dirty="0" err="1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wp</a:t>
            </a:r>
            <a:r>
              <a:rPr lang="cs-CZ" sz="9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-</a:t>
            </a:r>
            <a:r>
              <a:rPr lang="cs-CZ" sz="900" dirty="0" err="1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content</a:t>
            </a:r>
            <a:r>
              <a:rPr lang="cs-CZ" sz="9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/</a:t>
            </a:r>
            <a:r>
              <a:rPr lang="cs-CZ" sz="900" dirty="0" err="1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gallery</a:t>
            </a:r>
            <a:r>
              <a:rPr lang="cs-CZ" sz="9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/</a:t>
            </a:r>
            <a:r>
              <a:rPr lang="cs-CZ" sz="900" dirty="0" err="1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kalendarium</a:t>
            </a:r>
            <a:r>
              <a:rPr lang="cs-CZ" sz="9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/</a:t>
            </a:r>
            <a:r>
              <a:rPr lang="cs-CZ" sz="900" dirty="0" err="1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olbracht</a:t>
            </a:r>
            <a:r>
              <a:rPr lang="cs-CZ" sz="9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-</a:t>
            </a:r>
            <a:r>
              <a:rPr lang="cs-CZ" sz="900" dirty="0" err="1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ivan.jpg</a:t>
            </a:r>
            <a:r>
              <a:rPr lang="cs-CZ" sz="900" dirty="0" smtClean="0"/>
              <a:t>&gt;</a:t>
            </a:r>
            <a:endParaRPr lang="cs-CZ" sz="900" dirty="0" smtClean="0">
              <a:solidFill>
                <a:schemeClr val="tx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900" dirty="0" smtClean="0"/>
              <a:t>[online]. </a:t>
            </a:r>
            <a:r>
              <a:rPr lang="cs-CZ" sz="900" dirty="0" smtClean="0"/>
              <a:t>[cit.29-12-2011</a:t>
            </a:r>
            <a:r>
              <a:rPr lang="cs-CZ" sz="900" dirty="0" smtClean="0"/>
              <a:t>]. Dostupné z URL: &lt; </a:t>
            </a:r>
            <a:r>
              <a:rPr lang="cs-CZ" sz="9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9"/>
              </a:rPr>
              <a:t>http://cs.wikipedia.org/wiki/Ivan_Olbracht</a:t>
            </a:r>
            <a:r>
              <a:rPr lang="cs-CZ" sz="900" dirty="0" smtClean="0"/>
              <a:t>&gt;</a:t>
            </a:r>
            <a:endParaRPr lang="cs-CZ" sz="900" dirty="0" smtClean="0">
              <a:solidFill>
                <a:schemeClr val="tx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900" dirty="0" smtClean="0"/>
              <a:t>[online]. </a:t>
            </a:r>
            <a:r>
              <a:rPr lang="cs-CZ" sz="900" dirty="0" smtClean="0"/>
              <a:t>[cit.29-12-2011</a:t>
            </a:r>
            <a:r>
              <a:rPr lang="cs-CZ" sz="900" dirty="0" smtClean="0"/>
              <a:t>]. Dostupné z URL: &lt; </a:t>
            </a:r>
            <a:r>
              <a:rPr lang="cs-CZ" sz="9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10"/>
              </a:rPr>
              <a:t>http://www.jablko.</a:t>
            </a:r>
            <a:r>
              <a:rPr lang="cs-CZ" sz="900" dirty="0" err="1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10"/>
              </a:rPr>
              <a:t>cz</a:t>
            </a:r>
            <a:r>
              <a:rPr lang="cs-CZ" sz="9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10"/>
              </a:rPr>
              <a:t>/</a:t>
            </a:r>
            <a:r>
              <a:rPr lang="cs-CZ" sz="900" dirty="0" err="1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10"/>
              </a:rPr>
              <a:t>Pohadky</a:t>
            </a:r>
            <a:r>
              <a:rPr lang="cs-CZ" sz="9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10"/>
              </a:rPr>
              <a:t>/</a:t>
            </a:r>
            <a:r>
              <a:rPr lang="cs-CZ" sz="900" dirty="0" err="1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10"/>
              </a:rPr>
              <a:t>Pohadky</a:t>
            </a:r>
            <a:r>
              <a:rPr lang="cs-CZ" sz="9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10"/>
              </a:rPr>
              <a:t>/</a:t>
            </a:r>
            <a:r>
              <a:rPr lang="cs-CZ" sz="900" dirty="0" err="1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10"/>
              </a:rPr>
              <a:t>img</a:t>
            </a:r>
            <a:r>
              <a:rPr lang="cs-CZ" sz="9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10"/>
              </a:rPr>
              <a:t>/</a:t>
            </a:r>
            <a:r>
              <a:rPr lang="cs-CZ" sz="900" dirty="0" err="1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10"/>
              </a:rPr>
              <a:t>Pohad</a:t>
            </a:r>
            <a:r>
              <a:rPr lang="cs-CZ" sz="9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10"/>
              </a:rPr>
              <a:t>_14_5.gif</a:t>
            </a:r>
            <a:r>
              <a:rPr lang="cs-CZ" sz="900" dirty="0" smtClean="0"/>
              <a:t>&gt;</a:t>
            </a:r>
            <a:endParaRPr lang="cs-CZ" sz="900" dirty="0" smtClean="0">
              <a:solidFill>
                <a:schemeClr val="tx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900" dirty="0" smtClean="0"/>
              <a:t>[online]. </a:t>
            </a:r>
            <a:r>
              <a:rPr lang="cs-CZ" sz="900" dirty="0" smtClean="0"/>
              <a:t>[cit.29-12-2011</a:t>
            </a:r>
            <a:r>
              <a:rPr lang="cs-CZ" sz="900" dirty="0" smtClean="0"/>
              <a:t>]. Dostupné z URL: &lt; </a:t>
            </a:r>
            <a:r>
              <a:rPr lang="cs-CZ" sz="9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http://www.jablko.</a:t>
            </a:r>
            <a:r>
              <a:rPr lang="cs-CZ" sz="900" dirty="0" err="1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cz</a:t>
            </a:r>
            <a:r>
              <a:rPr lang="cs-CZ" sz="9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/</a:t>
            </a:r>
            <a:r>
              <a:rPr lang="cs-CZ" sz="900" dirty="0" err="1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Pohadky</a:t>
            </a:r>
            <a:r>
              <a:rPr lang="cs-CZ" sz="9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/</a:t>
            </a:r>
            <a:r>
              <a:rPr lang="cs-CZ" sz="900" dirty="0" err="1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Pohadky</a:t>
            </a:r>
            <a:r>
              <a:rPr lang="cs-CZ" sz="9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/</a:t>
            </a:r>
            <a:r>
              <a:rPr lang="cs-CZ" sz="900" dirty="0" err="1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Pohad</a:t>
            </a:r>
            <a:r>
              <a:rPr lang="cs-CZ" sz="9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_14.htm</a:t>
            </a:r>
            <a:r>
              <a:rPr lang="cs-CZ" sz="900" dirty="0" smtClean="0"/>
              <a:t>&gt;</a:t>
            </a:r>
            <a:endParaRPr lang="cs-CZ" sz="900" dirty="0" smtClean="0">
              <a:solidFill>
                <a:schemeClr val="tx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900" dirty="0" smtClean="0"/>
              <a:t>[online]. </a:t>
            </a:r>
            <a:r>
              <a:rPr lang="cs-CZ" sz="900" dirty="0" smtClean="0"/>
              <a:t>[cit.29-12-2011</a:t>
            </a:r>
            <a:r>
              <a:rPr lang="cs-CZ" sz="900" dirty="0" smtClean="0"/>
              <a:t>]. Dostupné z URL: </a:t>
            </a:r>
            <a:r>
              <a:rPr lang="cs-CZ" sz="900" dirty="0" smtClean="0">
                <a:hlinkClick r:id="rId12"/>
              </a:rPr>
              <a:t>&lt; </a:t>
            </a:r>
            <a:r>
              <a:rPr lang="cs-CZ" sz="900" dirty="0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http://t0.gstatic.com/</a:t>
            </a:r>
            <a:r>
              <a:rPr lang="cs-CZ" sz="900" dirty="0" err="1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images</a:t>
            </a:r>
            <a:r>
              <a:rPr lang="cs-CZ" sz="900" dirty="0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?q=</a:t>
            </a:r>
            <a:r>
              <a:rPr lang="cs-CZ" sz="900" dirty="0" err="1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tbn</a:t>
            </a:r>
            <a:r>
              <a:rPr lang="cs-CZ" sz="900" dirty="0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:ANd9GcTFNfYSxMTAQwe35bgNfVMewEpWk3Po_</a:t>
            </a:r>
            <a:r>
              <a:rPr lang="cs-CZ" sz="900" dirty="0" err="1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JmO</a:t>
            </a:r>
            <a:r>
              <a:rPr lang="cs-CZ" sz="900" dirty="0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_zpHW62Zm8O-7MH4mAdata:image/</a:t>
            </a:r>
            <a:r>
              <a:rPr lang="cs-CZ" sz="900" dirty="0" err="1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jpeg</a:t>
            </a:r>
            <a:r>
              <a:rPr lang="cs-CZ" sz="900" dirty="0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;base64,/9j/4AAQSkZJRgABAQAAAQABAAD/2wBDAAkGBwgHBgkI</a:t>
            </a:r>
            <a:r>
              <a:rPr lang="cs-CZ" sz="900" dirty="0" smtClean="0"/>
              <a:t>&gt;</a:t>
            </a:r>
            <a:r>
              <a:rPr lang="cs-CZ" sz="900" dirty="0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r>
              <a:rPr lang="cs-CZ" sz="900" dirty="0" smtClean="0"/>
              <a:t>[online]. </a:t>
            </a:r>
            <a:r>
              <a:rPr lang="cs-CZ" sz="900" dirty="0" smtClean="0"/>
              <a:t>[cit.29-12-2011</a:t>
            </a:r>
            <a:r>
              <a:rPr lang="cs-CZ" sz="900" dirty="0" smtClean="0"/>
              <a:t>]. Dostupné z URL: &lt; </a:t>
            </a:r>
            <a:r>
              <a:rPr lang="cs-CZ" sz="9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13"/>
              </a:rPr>
              <a:t>http://www.</a:t>
            </a:r>
            <a:r>
              <a:rPr lang="cs-CZ" sz="900" dirty="0" err="1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13"/>
              </a:rPr>
              <a:t>cesky</a:t>
            </a:r>
            <a:r>
              <a:rPr lang="cs-CZ" sz="9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13"/>
              </a:rPr>
              <a:t>-jazyk.</a:t>
            </a:r>
            <a:r>
              <a:rPr lang="cs-CZ" sz="900" dirty="0" err="1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13"/>
              </a:rPr>
              <a:t>cz</a:t>
            </a:r>
            <a:r>
              <a:rPr lang="cs-CZ" sz="9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13"/>
              </a:rPr>
              <a:t>/</a:t>
            </a:r>
            <a:r>
              <a:rPr lang="cs-CZ" sz="900" dirty="0" err="1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13"/>
              </a:rPr>
              <a:t>ctenarsky</a:t>
            </a:r>
            <a:r>
              <a:rPr lang="cs-CZ" sz="9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13"/>
              </a:rPr>
              <a:t>-</a:t>
            </a:r>
            <a:r>
              <a:rPr lang="cs-CZ" sz="900" dirty="0" err="1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13"/>
              </a:rPr>
              <a:t>denik</a:t>
            </a:r>
            <a:r>
              <a:rPr lang="cs-CZ" sz="9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13"/>
              </a:rPr>
              <a:t>/</a:t>
            </a:r>
            <a:r>
              <a:rPr lang="cs-CZ" sz="900" dirty="0" err="1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13"/>
              </a:rPr>
              <a:t>ivan</a:t>
            </a:r>
            <a:r>
              <a:rPr lang="cs-CZ" sz="9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13"/>
              </a:rPr>
              <a:t>-</a:t>
            </a:r>
            <a:r>
              <a:rPr lang="cs-CZ" sz="900" dirty="0" err="1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13"/>
              </a:rPr>
              <a:t>olbracht</a:t>
            </a:r>
            <a:r>
              <a:rPr lang="cs-CZ" sz="9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13"/>
              </a:rPr>
              <a:t>/o-mudrci-</a:t>
            </a:r>
            <a:r>
              <a:rPr lang="cs-CZ" sz="900" dirty="0" err="1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13"/>
              </a:rPr>
              <a:t>bidpajovi</a:t>
            </a:r>
            <a:r>
              <a:rPr lang="cs-CZ" sz="9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13"/>
              </a:rPr>
              <a:t>-a-jeho-</a:t>
            </a:r>
            <a:r>
              <a:rPr lang="cs-CZ" sz="900" dirty="0" err="1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13"/>
              </a:rPr>
              <a:t>zviratkach.html</a:t>
            </a:r>
            <a:r>
              <a:rPr lang="cs-CZ" sz="900" dirty="0" smtClean="0"/>
              <a:t>&gt;</a:t>
            </a:r>
            <a:endParaRPr lang="cs-CZ" sz="900" dirty="0" smtClean="0">
              <a:solidFill>
                <a:schemeClr val="tx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900" dirty="0" smtClean="0"/>
              <a:t>[online]. </a:t>
            </a:r>
            <a:r>
              <a:rPr lang="cs-CZ" sz="900" dirty="0" smtClean="0"/>
              <a:t>[cit.29-12-2011</a:t>
            </a:r>
            <a:r>
              <a:rPr lang="cs-CZ" sz="900" dirty="0" smtClean="0"/>
              <a:t>]. Dostupné z URL: &lt; </a:t>
            </a:r>
            <a:r>
              <a:rPr lang="cs-CZ" sz="9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http://t3.gstatic.com/</a:t>
            </a:r>
            <a:r>
              <a:rPr lang="cs-CZ" sz="900" dirty="0" err="1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images</a:t>
            </a:r>
            <a:r>
              <a:rPr lang="cs-CZ" sz="9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?q=</a:t>
            </a:r>
            <a:r>
              <a:rPr lang="cs-CZ" sz="900" dirty="0" err="1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tbn</a:t>
            </a:r>
            <a:r>
              <a:rPr lang="cs-CZ" sz="9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:ANd9GcQKXvWxjYrDbMaWX4k69E7COXyHxkOQlpoKhROElBSv1bOr9VjVrw</a:t>
            </a:r>
            <a:r>
              <a:rPr lang="cs-CZ" sz="900" dirty="0" smtClean="0"/>
              <a:t>&gt;</a:t>
            </a:r>
            <a:endParaRPr lang="cs-CZ" sz="900" dirty="0" smtClean="0">
              <a:solidFill>
                <a:schemeClr val="tx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900" dirty="0" smtClean="0"/>
              <a:t>[online]. </a:t>
            </a:r>
            <a:r>
              <a:rPr lang="cs-CZ" sz="900" dirty="0" smtClean="0"/>
              <a:t>[cit.29-12-2011</a:t>
            </a:r>
            <a:r>
              <a:rPr lang="cs-CZ" sz="900" dirty="0" smtClean="0"/>
              <a:t>]. Dostupné z URL: &lt; </a:t>
            </a:r>
            <a:r>
              <a:rPr lang="cs-CZ" sz="9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15"/>
              </a:rPr>
              <a:t>http://opice.</a:t>
            </a:r>
            <a:r>
              <a:rPr lang="cs-CZ" sz="900" dirty="0" err="1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15"/>
              </a:rPr>
              <a:t>wz.cz</a:t>
            </a:r>
            <a:r>
              <a:rPr lang="cs-CZ" sz="9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15"/>
              </a:rPr>
              <a:t>/</a:t>
            </a:r>
            <a:r>
              <a:rPr lang="cs-CZ" sz="900" dirty="0" err="1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  <a:hlinkClick r:id="rId15"/>
              </a:rPr>
              <a:t>MonkeyFace.jpg</a:t>
            </a:r>
            <a:r>
              <a:rPr lang="cs-CZ" sz="900" dirty="0" smtClean="0"/>
              <a:t>&gt;</a:t>
            </a:r>
            <a:endParaRPr lang="cs-CZ" sz="900" dirty="0" smtClean="0">
              <a:solidFill>
                <a:schemeClr val="tx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900" dirty="0" smtClean="0"/>
              <a:t>[online]. </a:t>
            </a:r>
            <a:r>
              <a:rPr lang="cs-CZ" sz="900" smtClean="0"/>
              <a:t>[cit.29-12-2011</a:t>
            </a:r>
            <a:r>
              <a:rPr lang="cs-CZ" sz="900" dirty="0" smtClean="0"/>
              <a:t>]. Dostupné z URL: </a:t>
            </a:r>
            <a:r>
              <a:rPr lang="cs-CZ" sz="900" dirty="0" smtClean="0">
                <a:hlinkClick r:id="rId16"/>
              </a:rPr>
              <a:t>&lt; </a:t>
            </a:r>
            <a:r>
              <a:rPr lang="cs-CZ" sz="900" dirty="0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16"/>
              </a:rPr>
              <a:t>http://t2.gstatic.com/</a:t>
            </a:r>
            <a:r>
              <a:rPr lang="cs-CZ" sz="900" dirty="0" err="1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16"/>
              </a:rPr>
              <a:t>images</a:t>
            </a:r>
            <a:r>
              <a:rPr lang="cs-CZ" sz="900" dirty="0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16"/>
              </a:rPr>
              <a:t>?q=</a:t>
            </a:r>
            <a:r>
              <a:rPr lang="cs-CZ" sz="900" dirty="0" err="1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16"/>
              </a:rPr>
              <a:t>tbn</a:t>
            </a:r>
            <a:r>
              <a:rPr lang="cs-CZ" sz="900" dirty="0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16"/>
              </a:rPr>
              <a:t>:ANd9GcTu-C_Z3jadlDcwZ0i3nNbGXBUKB3oEcBp0UpA50wnz9P41gEU</a:t>
            </a:r>
            <a:r>
              <a:rPr lang="cs-CZ" sz="900" dirty="0" smtClean="0"/>
              <a:t>&gt;</a:t>
            </a:r>
            <a:endParaRPr lang="cs-CZ" sz="900" dirty="0">
              <a:solidFill>
                <a:srgbClr val="CCCC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80120"/>
          </a:xfrm>
          <a:ln w="57150">
            <a:solidFill>
              <a:schemeClr val="accent1"/>
            </a:solidFill>
          </a:ln>
        </p:spPr>
        <p:txBody>
          <a:bodyPr/>
          <a:lstStyle/>
          <a:p>
            <a:pPr algn="ctr"/>
            <a:r>
              <a:rPr lang="cs-CZ" sz="44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  Použité zdroje:</a:t>
            </a:r>
            <a:endParaRPr lang="cs-CZ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293</TotalTime>
  <Words>1055</Words>
  <Application>Microsoft Office PowerPoint</Application>
  <PresentationFormat>Předvádění na obrazovce (4:3)</PresentationFormat>
  <Paragraphs>154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Shluk</vt:lpstr>
      <vt:lpstr>Bajka</vt:lpstr>
      <vt:lpstr>Co je to bajka?</vt:lpstr>
      <vt:lpstr> Nejznámější bajkaři</vt:lpstr>
      <vt:lpstr>Ezopovy bajky</vt:lpstr>
      <vt:lpstr>Ezopovy bajky</vt:lpstr>
      <vt:lpstr>  Nejznámější bajkaři</vt:lpstr>
      <vt:lpstr> Bajky Krylova</vt:lpstr>
      <vt:lpstr>Bajky Krylova</vt:lpstr>
      <vt:lpstr>   Nejznámější bajkaři</vt:lpstr>
      <vt:lpstr>Olbrachtovy bajky</vt:lpstr>
      <vt:lpstr> Olbrachtovy bajky</vt:lpstr>
      <vt:lpstr>   1. Práce ve dvojicích</vt:lpstr>
      <vt:lpstr>   2. Práce ve dvojicích</vt:lpstr>
      <vt:lpstr>  Použité zdroje:</vt:lpstr>
    </vt:vector>
  </TitlesOfParts>
  <Company>Domácnost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Bajka</dc:title>
  <dc:creator>Jana</dc:creator>
  <cp:lastModifiedBy>Poliačíková</cp:lastModifiedBy>
  <cp:revision>33</cp:revision>
  <dcterms:created xsi:type="dcterms:W3CDTF">2011-12-29T22:30:32Z</dcterms:created>
  <dcterms:modified xsi:type="dcterms:W3CDTF">2012-02-26T17:26:04Z</dcterms:modified>
</cp:coreProperties>
</file>