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3" r:id="rId3"/>
    <p:sldId id="294" r:id="rId4"/>
    <p:sldId id="258" r:id="rId5"/>
    <p:sldId id="296" r:id="rId6"/>
    <p:sldId id="297" r:id="rId7"/>
    <p:sldId id="295" r:id="rId8"/>
    <p:sldId id="282" r:id="rId9"/>
    <p:sldId id="283" r:id="rId10"/>
    <p:sldId id="266" r:id="rId11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21.6.2013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21.6.2013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21.6.2013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21.6.2013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21.6.2013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21.6.2013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</a:t>
              </a:r>
              <a:r>
                <a:rPr lang="cs-CZ" sz="1200" b="0" i="0" u="none" strike="noStrike" kern="1200" cap="none" spc="0" baseline="0" dirty="0">
                  <a:uFillTx/>
                  <a:latin typeface="Calibri"/>
                </a:rPr>
                <a:t>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</a:t>
              </a:r>
              <a:r>
                <a:rPr lang="cs-CZ" sz="1200" kern="0" dirty="0" smtClean="0">
                  <a:latin typeface="Calibri"/>
                </a:rPr>
                <a:t>13 </a:t>
              </a:r>
              <a:r>
                <a:rPr lang="cs-CZ" sz="1200" kern="0" dirty="0" smtClean="0">
                  <a:latin typeface="Calibri"/>
                </a:rPr>
                <a:t>Střídavé napětí a proud </a:t>
              </a:r>
              <a:r>
                <a:rPr lang="cs-CZ" sz="1200" kern="0" dirty="0" smtClean="0">
                  <a:latin typeface="Calibri"/>
                </a:rPr>
                <a:t>– test </a:t>
              </a:r>
              <a:r>
                <a:rPr lang="cs-CZ" sz="1200" kern="0" dirty="0">
                  <a:latin typeface="Calibri"/>
                </a:rPr>
                <a:t>B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chemeClr val="tx1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9.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učivo na téma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STŘÍDAVÉ  NAPĚTÍ  A  PROUD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Speciální potřeby : </a:t>
            </a:r>
            <a:r>
              <a:rPr lang="cs-CZ" sz="1400" dirty="0" smtClean="0">
                <a:solidFill>
                  <a:schemeClr val="tx1"/>
                </a:solidFill>
              </a:rPr>
              <a:t>žádné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</a:t>
            </a:r>
            <a:r>
              <a:rPr lang="cs-CZ" sz="1400" dirty="0" smtClean="0">
                <a:solidFill>
                  <a:schemeClr val="tx1"/>
                </a:solidFill>
              </a:rPr>
              <a:t>prezentace, pracovní list 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Stupeň a typ vzdělávání : základní vzdělávání 2. stupeň 1</a:t>
            </a:r>
            <a:r>
              <a:rPr lang="cs-CZ" sz="1400" dirty="0" smtClean="0">
                <a:solidFill>
                  <a:schemeClr val="tx1"/>
                </a:solidFill>
              </a:rPr>
              <a:t>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14 - 15 let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Žáci reagovali při procvičování učiva dle očekávání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Střídavé napětí a proud,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1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B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1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Jaké střídavé napětí      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efektní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měříme voltmetrem ?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efektivní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</a:t>
            </a:r>
            <a:r>
              <a:rPr lang="cs-CZ" sz="2000" b="1" dirty="0">
                <a:latin typeface="Calibri"/>
              </a:rPr>
              <a:t>C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afektivní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2</a:t>
            </a:r>
            <a:r>
              <a:rPr lang="cs-CZ" sz="2000" b="1" dirty="0" smtClean="0">
                <a:latin typeface="Calibri"/>
              </a:rPr>
              <a:t>.        </a:t>
            </a:r>
            <a:r>
              <a:rPr lang="cs-CZ" sz="2000" dirty="0" smtClean="0">
                <a:latin typeface="Calibri"/>
              </a:rPr>
              <a:t>Vzorec pro výpočet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err="1" smtClean="0">
                <a:latin typeface="Calibri"/>
              </a:rPr>
              <a:t>U</a:t>
            </a:r>
            <a:r>
              <a:rPr lang="cs-CZ" sz="2000" baseline="-25000" dirty="0" err="1" smtClean="0">
                <a:latin typeface="Calibri"/>
              </a:rPr>
              <a:t>max</a:t>
            </a:r>
            <a:r>
              <a:rPr lang="cs-CZ" sz="2000" dirty="0" smtClean="0">
                <a:latin typeface="Calibri"/>
              </a:rPr>
              <a:t> = </a:t>
            </a:r>
            <a:r>
              <a:rPr lang="cs-CZ" sz="2000" dirty="0" err="1" smtClean="0">
                <a:latin typeface="Calibri"/>
              </a:rPr>
              <a:t>U</a:t>
            </a:r>
            <a:r>
              <a:rPr lang="cs-CZ" sz="2000" baseline="-25000" dirty="0" err="1" smtClean="0">
                <a:latin typeface="Calibri"/>
              </a:rPr>
              <a:t>ef</a:t>
            </a:r>
            <a:r>
              <a:rPr lang="cs-CZ" sz="2000" baseline="-25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/0,7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maximálního napětí </a:t>
            </a:r>
            <a:r>
              <a:rPr lang="cs-CZ" sz="2000" dirty="0">
                <a:latin typeface="Calibri"/>
              </a:rPr>
              <a:t>: </a:t>
            </a:r>
            <a:r>
              <a:rPr lang="cs-CZ" sz="2000" dirty="0" smtClean="0">
                <a:latin typeface="Calibri"/>
              </a:rPr>
              <a:t>                              </a:t>
            </a:r>
            <a:r>
              <a:rPr lang="cs-CZ" sz="2000" b="1" dirty="0" smtClean="0">
                <a:latin typeface="Calibri"/>
              </a:rPr>
              <a:t> B  </a:t>
            </a:r>
            <a:r>
              <a:rPr lang="cs-CZ" sz="2000" dirty="0" err="1" smtClean="0">
                <a:latin typeface="Calibri"/>
              </a:rPr>
              <a:t>U</a:t>
            </a:r>
            <a:r>
              <a:rPr lang="cs-CZ" sz="2000" baseline="-25000" dirty="0" err="1" smtClean="0">
                <a:latin typeface="Calibri"/>
              </a:rPr>
              <a:t>max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= </a:t>
            </a:r>
            <a:r>
              <a:rPr lang="cs-CZ" sz="2000" dirty="0" err="1">
                <a:latin typeface="Calibri"/>
              </a:rPr>
              <a:t>U</a:t>
            </a:r>
            <a:r>
              <a:rPr lang="cs-CZ" sz="2000" baseline="-25000" dirty="0" err="1">
                <a:latin typeface="Calibri"/>
              </a:rPr>
              <a:t>ef</a:t>
            </a:r>
            <a:r>
              <a:rPr lang="cs-CZ" sz="2000" baseline="-25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. 0,7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err="1" smtClean="0">
                <a:latin typeface="Calibri"/>
              </a:rPr>
              <a:t>U</a:t>
            </a:r>
            <a:r>
              <a:rPr lang="cs-CZ" sz="2000" baseline="-25000" dirty="0" err="1" smtClean="0">
                <a:latin typeface="Calibri"/>
              </a:rPr>
              <a:t>ef</a:t>
            </a:r>
            <a:r>
              <a:rPr lang="cs-CZ" sz="2000" dirty="0" smtClean="0">
                <a:latin typeface="Calibri"/>
              </a:rPr>
              <a:t>  = </a:t>
            </a:r>
            <a:r>
              <a:rPr lang="cs-CZ" sz="2000" dirty="0" err="1" smtClean="0">
                <a:latin typeface="Calibri"/>
              </a:rPr>
              <a:t>U</a:t>
            </a:r>
            <a:r>
              <a:rPr lang="cs-CZ" sz="2000" baseline="-25000" dirty="0" err="1" smtClean="0">
                <a:latin typeface="Calibri"/>
              </a:rPr>
              <a:t>max</a:t>
            </a:r>
            <a:r>
              <a:rPr lang="cs-CZ" sz="2000" baseline="-25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/ 0,7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.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 smtClean="0">
                <a:latin typeface="Calibri"/>
              </a:rPr>
              <a:t>Perioda                                               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A </a:t>
            </a:r>
            <a:r>
              <a:rPr lang="cs-CZ" sz="2000" dirty="0" smtClean="0">
                <a:latin typeface="Calibri"/>
              </a:rPr>
              <a:t>je doba, za kterou se děj začne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opět </a:t>
            </a:r>
            <a:r>
              <a:rPr lang="cs-CZ" sz="2000" dirty="0" smtClean="0">
                <a:latin typeface="Calibri"/>
              </a:rPr>
              <a:t>opakovat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udává počet kmitů za jednu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sekundu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C  </a:t>
            </a:r>
            <a:r>
              <a:rPr lang="cs-CZ" sz="2000" dirty="0" smtClean="0">
                <a:latin typeface="Calibri"/>
              </a:rPr>
              <a:t>je doba, po kterou se děj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periodicky opakuje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608077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Střídavé napětí a proud,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2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B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Jak vzniká střídavý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otáčením magnetického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elektrický </a:t>
            </a:r>
            <a:r>
              <a:rPr lang="cs-CZ" sz="2000" dirty="0">
                <a:latin typeface="Calibri"/>
              </a:rPr>
              <a:t>proud ?                                      </a:t>
            </a:r>
            <a:r>
              <a:rPr lang="cs-CZ" sz="2000" dirty="0" smtClean="0">
                <a:latin typeface="Calibri"/>
              </a:rPr>
              <a:t>pole v cívce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otáčením cívky v magnetickém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poli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otáčením magnetické cívky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v poli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5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dirty="0" smtClean="0">
                <a:latin typeface="Calibri"/>
              </a:rPr>
              <a:t>Sinusoida je  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>
                <a:latin typeface="Calibri"/>
              </a:rPr>
              <a:t>k</a:t>
            </a:r>
            <a:r>
              <a:rPr lang="cs-CZ" sz="2000" dirty="0" smtClean="0">
                <a:latin typeface="Calibri"/>
              </a:rPr>
              <a:t>řivka znázorňující časový průběh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střídavého elektrického proudu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přímka znázorňující časový průběh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střídavého elektrického proudu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křivka znázorňující časový průběh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stejnosměrného elektrického proudu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6</a:t>
            </a:r>
            <a:r>
              <a:rPr lang="cs-CZ" sz="2000" b="1" dirty="0" smtClean="0">
                <a:latin typeface="Calibri"/>
              </a:rPr>
              <a:t>.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Značka, jednotka, vzorec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f, Hz, f = 1/t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frekvence :                                                    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f</a:t>
            </a:r>
            <a:r>
              <a:rPr lang="cs-CZ" sz="2000" dirty="0">
                <a:latin typeface="Calibri"/>
              </a:rPr>
              <a:t>, Hz, f = </a:t>
            </a:r>
            <a:r>
              <a:rPr lang="cs-CZ" sz="2000" dirty="0" smtClean="0">
                <a:latin typeface="Calibri"/>
              </a:rPr>
              <a:t>T/1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C  </a:t>
            </a:r>
            <a:r>
              <a:rPr lang="cs-CZ" sz="2000" dirty="0" smtClean="0">
                <a:latin typeface="Calibri"/>
              </a:rPr>
              <a:t>f</a:t>
            </a:r>
            <a:r>
              <a:rPr lang="cs-CZ" sz="2000" dirty="0">
                <a:latin typeface="Calibri"/>
              </a:rPr>
              <a:t>, Hz, f = </a:t>
            </a:r>
            <a:r>
              <a:rPr lang="cs-CZ" sz="2000" dirty="0" smtClean="0">
                <a:latin typeface="Calibri"/>
              </a:rPr>
              <a:t>1/T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Střídavé napětí a proud, test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B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7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Z čeho se skládá                               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primární cívka, sekundární cívka,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transformátor ?            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jádro </a:t>
            </a:r>
            <a:r>
              <a:rPr lang="cs-CZ" sz="2000" dirty="0" smtClean="0">
                <a:latin typeface="Calibri"/>
              </a:rPr>
              <a:t>z magneticky tvrdé oceli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stator, rotor, jádro z magneticky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měkké oceli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C</a:t>
            </a:r>
            <a:r>
              <a:rPr lang="cs-CZ" sz="2000" dirty="0" smtClean="0">
                <a:latin typeface="Calibri"/>
              </a:rPr>
              <a:t>  primární cívka, sekundární cívka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jádro z magneticky měkké oceli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8</a:t>
            </a:r>
            <a:r>
              <a:rPr lang="cs-CZ" sz="2000" b="1" dirty="0" smtClean="0">
                <a:latin typeface="Calibri"/>
              </a:rPr>
              <a:t>.        </a:t>
            </a:r>
            <a:r>
              <a:rPr lang="cs-CZ" sz="2000" dirty="0" smtClean="0">
                <a:latin typeface="Calibri"/>
              </a:rPr>
              <a:t>Generátor je zařízení,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se mění elektrická energie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ve kterém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na pohybovou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se mění velikost elektrického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napětí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se mění pohybová energie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na elektrickou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9</a:t>
            </a:r>
            <a:r>
              <a:rPr lang="cs-CZ" sz="2000" b="1" dirty="0" smtClean="0">
                <a:latin typeface="Calibri"/>
              </a:rPr>
              <a:t>.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 smtClean="0">
                <a:latin typeface="Calibri"/>
              </a:rPr>
              <a:t>Jak dělíme generátory ?                   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latin typeface="Calibri"/>
              </a:rPr>
              <a:t>A </a:t>
            </a:r>
            <a:r>
              <a:rPr lang="cs-CZ" sz="2000" dirty="0" smtClean="0">
                <a:latin typeface="Calibri"/>
              </a:rPr>
              <a:t>na primární a sekundární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</a:t>
            </a:r>
            <a:r>
              <a:rPr lang="cs-CZ" sz="2000" dirty="0" smtClean="0">
                <a:latin typeface="Calibri"/>
              </a:rPr>
              <a:t>   část       </a:t>
            </a:r>
            <a:endParaRPr lang="cs-CZ" sz="2000" dirty="0" smtClean="0">
              <a:latin typeface="Calibri"/>
            </a:endParaRPr>
          </a:p>
          <a:p>
            <a:pPr marL="343082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na alternátory a dynama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C  </a:t>
            </a:r>
            <a:r>
              <a:rPr lang="cs-CZ" sz="2000" dirty="0" smtClean="0">
                <a:latin typeface="Calibri"/>
              </a:rPr>
              <a:t>na statory a rotory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059920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Střídavé napětí a proud,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4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B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10.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V naší energetické soustavě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>
                <a:latin typeface="Calibri"/>
              </a:rPr>
              <a:t>t</a:t>
            </a:r>
            <a:r>
              <a:rPr lang="cs-CZ" sz="2000" dirty="0" smtClean="0">
                <a:latin typeface="Calibri"/>
              </a:rPr>
              <a:t>epelné, větrné a jaderné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užíváme tyto elektrárny :                          </a:t>
            </a:r>
            <a:r>
              <a:rPr lang="cs-CZ" sz="2000" b="1" dirty="0" smtClean="0">
                <a:latin typeface="Calibri"/>
              </a:rPr>
              <a:t> B  </a:t>
            </a:r>
            <a:r>
              <a:rPr lang="cs-CZ" sz="2000" dirty="0" smtClean="0">
                <a:latin typeface="Calibri"/>
              </a:rPr>
              <a:t>tepelné, vodní a jaderné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C  </a:t>
            </a:r>
            <a:r>
              <a:rPr lang="cs-CZ" sz="2000" dirty="0" smtClean="0">
                <a:latin typeface="Calibri"/>
              </a:rPr>
              <a:t>tepelné, vodní a větrné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11.        </a:t>
            </a:r>
            <a:r>
              <a:rPr lang="cs-CZ" sz="2000" dirty="0" smtClean="0">
                <a:latin typeface="Calibri"/>
              </a:rPr>
              <a:t>Velmi vysoké napětí je   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od 220 </a:t>
            </a:r>
            <a:r>
              <a:rPr lang="cs-CZ" sz="2000" dirty="0" err="1" smtClean="0">
                <a:latin typeface="Calibri"/>
              </a:rPr>
              <a:t>kV</a:t>
            </a:r>
            <a:r>
              <a:rPr lang="cs-CZ" sz="2000" dirty="0" smtClean="0">
                <a:latin typeface="Calibri"/>
              </a:rPr>
              <a:t>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</a:t>
            </a:r>
            <a:r>
              <a:rPr lang="cs-CZ" sz="2000" b="1" dirty="0" smtClean="0">
                <a:latin typeface="Calibri"/>
              </a:rPr>
              <a:t>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b="1" dirty="0" smtClean="0">
                <a:latin typeface="Calibri"/>
              </a:rPr>
              <a:t>  B  </a:t>
            </a:r>
            <a:r>
              <a:rPr lang="cs-CZ" sz="2000" dirty="0" smtClean="0">
                <a:latin typeface="Calibri"/>
              </a:rPr>
              <a:t>do 220 </a:t>
            </a:r>
            <a:r>
              <a:rPr lang="cs-CZ" sz="2000" dirty="0" err="1" smtClean="0">
                <a:latin typeface="Calibri"/>
              </a:rPr>
              <a:t>kV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C  </a:t>
            </a:r>
            <a:r>
              <a:rPr lang="cs-CZ" sz="2000" dirty="0" smtClean="0">
                <a:latin typeface="Calibri"/>
              </a:rPr>
              <a:t>od 22 </a:t>
            </a:r>
            <a:r>
              <a:rPr lang="cs-CZ" sz="2000" dirty="0" err="1" smtClean="0">
                <a:latin typeface="Calibri"/>
              </a:rPr>
              <a:t>kV</a:t>
            </a: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12</a:t>
            </a:r>
            <a:r>
              <a:rPr lang="cs-CZ" sz="2000" b="1" dirty="0" smtClean="0">
                <a:latin typeface="Calibri"/>
              </a:rPr>
              <a:t>.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Co udává transformační                           </a:t>
            </a:r>
            <a:r>
              <a:rPr lang="cs-CZ" sz="2000" b="1" dirty="0">
                <a:latin typeface="Calibri"/>
              </a:rPr>
              <a:t>A </a:t>
            </a:r>
            <a:r>
              <a:rPr lang="cs-CZ" sz="2000" dirty="0">
                <a:latin typeface="Calibri"/>
              </a:rPr>
              <a:t>poměr mezi vstupním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dirty="0">
                <a:latin typeface="Calibri"/>
              </a:rPr>
              <a:t>poměr ?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a výstupním napětím       </a:t>
            </a:r>
          </a:p>
          <a:p>
            <a:pPr marL="343082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b="1" dirty="0">
                <a:latin typeface="Calibri"/>
              </a:rPr>
              <a:t>B  </a:t>
            </a:r>
            <a:r>
              <a:rPr lang="cs-CZ" sz="2000" dirty="0">
                <a:latin typeface="Calibri"/>
              </a:rPr>
              <a:t>poměr mezi výstupním</a:t>
            </a:r>
          </a:p>
          <a:p>
            <a:pPr marL="343082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dirty="0">
                <a:latin typeface="Calibri"/>
              </a:rPr>
              <a:t>a vstupním napětím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b="1" dirty="0">
                <a:latin typeface="Calibri"/>
              </a:rPr>
              <a:t>C  </a:t>
            </a:r>
            <a:r>
              <a:rPr lang="cs-CZ" sz="2000" dirty="0">
                <a:latin typeface="Calibri"/>
              </a:rPr>
              <a:t>poměr mezi výstupním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dirty="0">
                <a:latin typeface="Calibri"/>
              </a:rPr>
              <a:t>a vstupním rozpětím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</a:t>
            </a:r>
          </a:p>
          <a:p>
            <a:pPr marL="343082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475334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Střídavé napětí a proud,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5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B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13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Zařízení ke změně velikosti             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deformátor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       elektrického </a:t>
            </a:r>
            <a:r>
              <a:rPr lang="cs-CZ" sz="2000" dirty="0" smtClean="0">
                <a:latin typeface="Calibri"/>
              </a:rPr>
              <a:t>napětí je :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generátor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transformátor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14</a:t>
            </a:r>
            <a:r>
              <a:rPr lang="cs-CZ" sz="2000" b="1" dirty="0" smtClean="0">
                <a:latin typeface="Calibri"/>
              </a:rPr>
              <a:t>.        </a:t>
            </a:r>
            <a:r>
              <a:rPr lang="cs-CZ" sz="2000" dirty="0" smtClean="0">
                <a:latin typeface="Calibri"/>
              </a:rPr>
              <a:t>Z čeho se skládá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stator, rotor, kotva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  generátor </a:t>
            </a:r>
            <a:r>
              <a:rPr lang="cs-CZ" sz="2000" dirty="0" smtClean="0">
                <a:latin typeface="Calibri"/>
              </a:rPr>
              <a:t>?                        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stator, rotor, komutátor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stator, motor, kotva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499641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Střídavé napětí a </a:t>
            </a:r>
            <a:r>
              <a:rPr lang="cs-CZ" sz="2000" b="1" u="sng" dirty="0" smtClean="0">
                <a:solidFill>
                  <a:srgbClr val="FF0000"/>
                </a:solidFill>
              </a:rPr>
              <a:t>proud, test – řešení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</a:t>
            </a:r>
            <a:r>
              <a:rPr lang="cs-CZ" sz="1800" b="1" dirty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B  </a:t>
            </a:r>
            <a:r>
              <a:rPr lang="cs-CZ" sz="1800" dirty="0" smtClean="0">
                <a:latin typeface="Calibri"/>
              </a:rPr>
              <a:t> 1 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A</a:t>
            </a:r>
            <a:r>
              <a:rPr lang="cs-CZ" sz="1800" dirty="0" smtClean="0">
                <a:latin typeface="Calibri"/>
              </a:rPr>
              <a:t>   1 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</a:t>
            </a:r>
            <a:r>
              <a:rPr lang="cs-CZ" sz="1800" b="1" dirty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</a:t>
            </a:r>
            <a:r>
              <a:rPr lang="cs-CZ" sz="1800" b="1" dirty="0" smtClean="0">
                <a:latin typeface="Calibri"/>
              </a:rPr>
              <a:t> B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</a:t>
            </a:r>
            <a:r>
              <a:rPr lang="cs-CZ" sz="1800" b="1" dirty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b="1" dirty="0" smtClean="0">
                <a:latin typeface="Calibri"/>
              </a:rPr>
              <a:t>   </a:t>
            </a:r>
            <a:r>
              <a:rPr lang="cs-CZ" sz="1800" dirty="0">
                <a:latin typeface="Calibri"/>
              </a:rPr>
              <a:t>1</a:t>
            </a:r>
            <a:r>
              <a:rPr lang="cs-CZ" sz="1800" dirty="0" smtClean="0">
                <a:latin typeface="Calibri"/>
              </a:rPr>
              <a:t> b.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1 b.</a:t>
            </a:r>
            <a:r>
              <a:rPr lang="cs-CZ" sz="1800" b="1" dirty="0" smtClean="0">
                <a:latin typeface="Calibri"/>
              </a:rPr>
              <a:t>  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10.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dirty="0" smtClean="0">
                <a:latin typeface="Calibri"/>
              </a:rPr>
              <a:t>1 b. 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11.    </a:t>
            </a:r>
            <a:r>
              <a:rPr lang="cs-CZ" sz="1800" b="1" dirty="0">
                <a:latin typeface="Calibri"/>
              </a:rPr>
              <a:t>A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</a:t>
            </a:r>
            <a:r>
              <a:rPr lang="cs-CZ" sz="1800" dirty="0" smtClean="0">
                <a:latin typeface="Calibri"/>
              </a:rPr>
              <a:t>1 b.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12.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1 b.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13.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14.    </a:t>
            </a:r>
            <a:r>
              <a:rPr lang="cs-CZ" sz="1800" b="1" dirty="0" smtClean="0">
                <a:latin typeface="Calibri"/>
              </a:rPr>
              <a:t>A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Střídavé napětí a proud, test –</a:t>
            </a:r>
            <a:r>
              <a:rPr lang="cs-CZ" sz="2000" b="1" u="sng" dirty="0">
                <a:solidFill>
                  <a:srgbClr val="FF0000"/>
                </a:solidFill>
              </a:rPr>
              <a:t> návrh hodnocení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 smtClean="0">
                <a:solidFill>
                  <a:srgbClr val="FF0000"/>
                </a:solidFill>
              </a:rPr>
              <a:t>A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 Počet bodů           Známka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14 b. – 13  b. 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</a:t>
            </a:r>
            <a:r>
              <a:rPr lang="cs-CZ" sz="2000" u="sng" dirty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      </a:t>
            </a:r>
            <a:r>
              <a:rPr lang="cs-CZ" sz="2000" b="1" u="sng" dirty="0" smtClean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12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u="sng" dirty="0" smtClean="0">
                <a:latin typeface="Calibri"/>
              </a:rPr>
              <a:t>–   10 </a:t>
            </a:r>
            <a:r>
              <a:rPr lang="cs-CZ" sz="2000" u="sng" dirty="0">
                <a:latin typeface="Calibri"/>
              </a:rPr>
              <a:t>b</a:t>
            </a:r>
            <a:r>
              <a:rPr lang="cs-CZ" sz="2000" u="sng">
                <a:latin typeface="Calibri"/>
              </a:rPr>
              <a:t>. </a:t>
            </a:r>
            <a:r>
              <a:rPr lang="cs-CZ" sz="2000" b="1" u="sng">
                <a:latin typeface="Calibri"/>
              </a:rPr>
              <a:t>  </a:t>
            </a:r>
            <a:r>
              <a:rPr lang="cs-CZ" sz="2000" b="1" u="sng" smtClean="0">
                <a:latin typeface="Calibri"/>
              </a:rPr>
              <a:t>            </a:t>
            </a:r>
            <a:r>
              <a:rPr lang="cs-CZ" sz="2000" b="1" u="sng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u="sng" smtClean="0">
                <a:latin typeface="Calibri"/>
              </a:rPr>
              <a:t>             </a:t>
            </a:r>
            <a:endParaRPr lang="cs-CZ" sz="2000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9 b. –    6 b.</a:t>
            </a:r>
            <a:r>
              <a:rPr lang="cs-CZ" sz="2000" b="1" u="sng" dirty="0" smtClean="0">
                <a:latin typeface="Calibri"/>
              </a:rPr>
              <a:t> 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5 b. –    3 b. 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 2 b. –   0  b.  </a:t>
            </a:r>
            <a:r>
              <a:rPr lang="cs-CZ" sz="2000" b="1" u="sng" dirty="0" smtClean="0">
                <a:latin typeface="Calibri"/>
              </a:rPr>
              <a:t>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endParaRPr lang="cs-CZ" sz="2000" b="1" dirty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1609</TotalTime>
  <Words>882</Words>
  <Application>Microsoft Office PowerPoint</Application>
  <PresentationFormat>Předvádění na obrazovce (4:3)</PresentationFormat>
  <Paragraphs>175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Střídavé napětí a proud, test – List 1  B</vt:lpstr>
      <vt:lpstr>Střídavé napětí a proud, test – List 2  B</vt:lpstr>
      <vt:lpstr>Střídavé napětí a proud, test – List 3  B</vt:lpstr>
      <vt:lpstr>Střídavé napětí a proud, test – List 4  B</vt:lpstr>
      <vt:lpstr>Střídavé napětí a proud, test – List 5  B</vt:lpstr>
      <vt:lpstr>Střídavé napětí a proud, test – řešení A</vt:lpstr>
      <vt:lpstr>Střídavé napětí a proud, test – návrh hodnocení  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149</cp:revision>
  <dcterms:created xsi:type="dcterms:W3CDTF">2012-06-01T22:10:47Z</dcterms:created>
  <dcterms:modified xsi:type="dcterms:W3CDTF">2013-06-21T06:01:11Z</dcterms:modified>
</cp:coreProperties>
</file>