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70" r:id="rId10"/>
    <p:sldId id="262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229859" y="742262"/>
            <a:ext cx="6603187" cy="6449317"/>
            <a:chOff x="1126" y="332"/>
            <a:chExt cx="3991" cy="3898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5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6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7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8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9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0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1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2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3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4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5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6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7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8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9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0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1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2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3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4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5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6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7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8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9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0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1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82" name="Rectangle 82"/>
            <p:cNvSpPr>
              <a:spLocks noChangeArrowheads="1"/>
            </p:cNvSpPr>
            <p:nvPr/>
          </p:nvSpPr>
          <p:spPr bwMode="auto">
            <a:xfrm>
              <a:off x="2178" y="2739"/>
              <a:ext cx="1749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VY_32_INOVACE_03A8_Making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questions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3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4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5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6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7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8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9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0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1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2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3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4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5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6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7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8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9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0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1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2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3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4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5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6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Gramatika – A1, A2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7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0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470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11.5. 2013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1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82" name="Picture 18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1" y="575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9533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Anotace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800" dirty="0">
                <a:solidFill>
                  <a:prstClr val="black"/>
                </a:solidFill>
              </a:rPr>
              <a:t>DUM  na téma </a:t>
            </a:r>
            <a:r>
              <a:rPr lang="cs-CZ" sz="1800" dirty="0" smtClean="0">
                <a:solidFill>
                  <a:prstClr val="black"/>
                </a:solidFill>
              </a:rPr>
              <a:t>„</a:t>
            </a:r>
            <a:r>
              <a:rPr lang="cs-CZ" sz="1800" dirty="0" err="1" smtClean="0">
                <a:solidFill>
                  <a:prstClr val="black"/>
                </a:solidFill>
              </a:rPr>
              <a:t>Making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 err="1" smtClean="0">
                <a:solidFill>
                  <a:prstClr val="black"/>
                </a:solidFill>
              </a:rPr>
              <a:t>questions</a:t>
            </a:r>
            <a:r>
              <a:rPr lang="cs-CZ" sz="1800" dirty="0" smtClean="0">
                <a:solidFill>
                  <a:prstClr val="black"/>
                </a:solidFill>
              </a:rPr>
              <a:t>“  </a:t>
            </a:r>
            <a:r>
              <a:rPr lang="cs-CZ" sz="1800" dirty="0">
                <a:solidFill>
                  <a:prstClr val="black"/>
                </a:solidFill>
              </a:rPr>
              <a:t>má za cíl seznámit žáky s pravidly o </a:t>
            </a:r>
            <a:r>
              <a:rPr lang="cs-CZ" sz="1800" dirty="0" smtClean="0">
                <a:solidFill>
                  <a:prstClr val="black"/>
                </a:solidFill>
              </a:rPr>
              <a:t>tvoření různých typů otázek </a:t>
            </a:r>
            <a:r>
              <a:rPr lang="cs-CZ" sz="1800" dirty="0">
                <a:solidFill>
                  <a:prstClr val="black"/>
                </a:solidFill>
              </a:rPr>
              <a:t>v angličtině a zároveň tuto látku procvičit. </a:t>
            </a:r>
            <a:r>
              <a:rPr lang="cs-CZ" sz="1800" dirty="0" smtClean="0">
                <a:solidFill>
                  <a:prstClr val="black"/>
                </a:solidFill>
              </a:rPr>
              <a:t>V první části DUM učitel žákům vysvětlí, popř. žáci sami čtou pravidla tvoření „</a:t>
            </a:r>
            <a:r>
              <a:rPr lang="cs-CZ" sz="1800" dirty="0" err="1" smtClean="0">
                <a:solidFill>
                  <a:prstClr val="black"/>
                </a:solidFill>
              </a:rPr>
              <a:t>Yes</a:t>
            </a:r>
            <a:r>
              <a:rPr lang="cs-CZ" sz="1800" dirty="0" smtClean="0">
                <a:solidFill>
                  <a:prstClr val="black"/>
                </a:solidFill>
              </a:rPr>
              <a:t>/no“ otázek a krátkých odpovědí, což si ihned procvičí, a to doplňováním krátkých odpovědí k otázkám. K tomu mohou žáci nebo učitel využít digitální pero. Další </a:t>
            </a:r>
            <a:r>
              <a:rPr lang="cs-CZ" sz="1800" dirty="0">
                <a:solidFill>
                  <a:prstClr val="black"/>
                </a:solidFill>
              </a:rPr>
              <a:t>částí DUM je </a:t>
            </a:r>
            <a:r>
              <a:rPr lang="cs-CZ" sz="1800" dirty="0" smtClean="0">
                <a:solidFill>
                  <a:prstClr val="black"/>
                </a:solidFill>
              </a:rPr>
              <a:t>přehled tázacích výrazů a cvičení, kde vždy jeden žák u tabule digitálním perem označí správnou variantu. Případné chyby opravuje učitel. V další části se žáci seznámí s pravidly tvoření a používání a také příklady podmětných a předmětných otázek. Následuje opakování, a to nejprve formou tvoření otázek na podtržené výrazy, potom překladem z </a:t>
            </a:r>
            <a:r>
              <a:rPr lang="cs-CZ" sz="1800" dirty="0" err="1" smtClean="0">
                <a:solidFill>
                  <a:prstClr val="black"/>
                </a:solidFill>
              </a:rPr>
              <a:t>Čj</a:t>
            </a:r>
            <a:r>
              <a:rPr lang="cs-CZ" sz="1800" dirty="0" smtClean="0">
                <a:solidFill>
                  <a:prstClr val="black"/>
                </a:solidFill>
              </a:rPr>
              <a:t> do Aj. Lze opět využít digitální pero, kdy se každým dalším klikem zobrazí další otázka (řádek) a po ní i správné řešení. DUM </a:t>
            </a:r>
            <a:r>
              <a:rPr lang="cs-CZ" sz="1800" dirty="0">
                <a:solidFill>
                  <a:prstClr val="black"/>
                </a:solidFill>
              </a:rPr>
              <a:t>je určen </a:t>
            </a:r>
            <a:r>
              <a:rPr lang="cs-CZ" sz="1800" dirty="0" smtClean="0">
                <a:solidFill>
                  <a:prstClr val="black"/>
                </a:solidFill>
              </a:rPr>
              <a:t>žákům </a:t>
            </a:r>
            <a:r>
              <a:rPr lang="cs-CZ" sz="1800" dirty="0">
                <a:solidFill>
                  <a:prstClr val="black"/>
                </a:solidFill>
              </a:rPr>
              <a:t>1</a:t>
            </a:r>
            <a:r>
              <a:rPr lang="cs-CZ" sz="1800" dirty="0" smtClean="0">
                <a:solidFill>
                  <a:prstClr val="black"/>
                </a:solidFill>
              </a:rPr>
              <a:t>.-2. </a:t>
            </a:r>
            <a:r>
              <a:rPr lang="cs-CZ" sz="1800" dirty="0">
                <a:solidFill>
                  <a:prstClr val="black"/>
                </a:solidFill>
              </a:rPr>
              <a:t>ročníku čtyřletého, popř. víceletého gymnázia, úroveň </a:t>
            </a:r>
            <a:r>
              <a:rPr lang="cs-CZ" sz="1800" dirty="0" err="1" smtClean="0">
                <a:solidFill>
                  <a:prstClr val="black"/>
                </a:solidFill>
              </a:rPr>
              <a:t>Elementary</a:t>
            </a:r>
            <a:r>
              <a:rPr lang="cs-CZ" sz="1800" dirty="0" smtClean="0">
                <a:solidFill>
                  <a:prstClr val="black"/>
                </a:solidFill>
              </a:rPr>
              <a:t> / </a:t>
            </a:r>
            <a:r>
              <a:rPr lang="cs-CZ" sz="1800" dirty="0" err="1" smtClean="0">
                <a:solidFill>
                  <a:prstClr val="black"/>
                </a:solidFill>
              </a:rPr>
              <a:t>Preintermediate</a:t>
            </a:r>
            <a:r>
              <a:rPr lang="cs-CZ" sz="1800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1800" dirty="0">
              <a:solidFill>
                <a:prstClr val="black"/>
              </a:solidFill>
            </a:endParaRPr>
          </a:p>
          <a:p>
            <a:pPr lvl="0"/>
            <a:r>
              <a:rPr lang="cs-CZ" sz="1800" b="1" dirty="0" smtClean="0">
                <a:solidFill>
                  <a:prstClr val="black"/>
                </a:solidFill>
              </a:rPr>
              <a:t>Materiál je určen k interaktivní výuce.</a:t>
            </a:r>
          </a:p>
          <a:p>
            <a:pPr lvl="0"/>
            <a:endParaRPr lang="cs-CZ" sz="1800" dirty="0">
              <a:solidFill>
                <a:prstClr val="black"/>
              </a:solidFill>
            </a:endParaRP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00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21014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QUESTIONS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602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Yes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/ no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questions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dirty="0" smtClean="0"/>
              <a:t> verb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subject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Am</a:t>
            </a:r>
            <a:r>
              <a:rPr lang="cs-CZ" dirty="0" smtClean="0"/>
              <a:t> I </a:t>
            </a:r>
            <a:r>
              <a:rPr lang="cs-CZ" dirty="0" err="1" smtClean="0"/>
              <a:t>right</a:t>
            </a:r>
            <a:r>
              <a:rPr lang="cs-CZ" dirty="0" smtClean="0"/>
              <a:t>?, Are </a:t>
            </a:r>
            <a:r>
              <a:rPr lang="cs-CZ" dirty="0" err="1" smtClean="0"/>
              <a:t>you</a:t>
            </a:r>
            <a:r>
              <a:rPr lang="cs-CZ" dirty="0" smtClean="0"/>
              <a:t> OK?,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late</a:t>
            </a:r>
            <a:r>
              <a:rPr lang="cs-CZ" dirty="0" smtClean="0"/>
              <a:t>?, </a:t>
            </a:r>
            <a:r>
              <a:rPr lang="cs-CZ" dirty="0" err="1" smtClean="0"/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German</a:t>
            </a:r>
            <a:r>
              <a:rPr lang="cs-CZ" dirty="0" smtClean="0"/>
              <a:t>?,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been</a:t>
            </a:r>
            <a:r>
              <a:rPr lang="cs-CZ" dirty="0" smtClean="0"/>
              <a:t> to London?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followed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b="1" dirty="0" err="1" smtClean="0"/>
              <a:t>short</a:t>
            </a:r>
            <a:r>
              <a:rPr lang="cs-CZ" b="1" dirty="0" smtClean="0"/>
              <a:t> </a:t>
            </a:r>
            <a:r>
              <a:rPr lang="cs-CZ" b="1" dirty="0" err="1" smtClean="0"/>
              <a:t>answer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 / No, </a:t>
            </a:r>
            <a:r>
              <a:rPr lang="cs-CZ" dirty="0" err="1" smtClean="0"/>
              <a:t>I´m</a:t>
            </a:r>
            <a:r>
              <a:rPr lang="cs-CZ" dirty="0" smtClean="0"/>
              <a:t> not.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. / 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. /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90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Practise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short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answers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1. </a:t>
            </a:r>
            <a:r>
              <a:rPr lang="cs-CZ" sz="3000" dirty="0" err="1" smtClean="0"/>
              <a:t>Have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dirty="0" err="1" smtClean="0"/>
              <a:t>been</a:t>
            </a:r>
            <a:r>
              <a:rPr lang="cs-CZ" sz="3000" dirty="0" smtClean="0"/>
              <a:t> </a:t>
            </a:r>
            <a:r>
              <a:rPr lang="cs-CZ" sz="3000" dirty="0" err="1" smtClean="0"/>
              <a:t>there</a:t>
            </a:r>
            <a:r>
              <a:rPr lang="cs-CZ" sz="3000" dirty="0" smtClean="0"/>
              <a:t> </a:t>
            </a:r>
            <a:r>
              <a:rPr lang="cs-CZ" sz="3000" dirty="0" err="1" smtClean="0"/>
              <a:t>recently</a:t>
            </a:r>
            <a:r>
              <a:rPr lang="cs-CZ" sz="3000" dirty="0" smtClean="0"/>
              <a:t>? ____________</a:t>
            </a:r>
          </a:p>
          <a:p>
            <a:pPr marL="0" indent="0">
              <a:buNone/>
            </a:pPr>
            <a:r>
              <a:rPr lang="cs-CZ" sz="3000" dirty="0" smtClean="0"/>
              <a:t>2. Do </a:t>
            </a:r>
            <a:r>
              <a:rPr lang="cs-CZ" sz="3000" dirty="0" err="1" smtClean="0"/>
              <a:t>your</a:t>
            </a:r>
            <a:r>
              <a:rPr lang="cs-CZ" sz="3000" dirty="0" smtClean="0"/>
              <a:t> </a:t>
            </a:r>
            <a:r>
              <a:rPr lang="cs-CZ" sz="3000" dirty="0" err="1" smtClean="0"/>
              <a:t>parents</a:t>
            </a:r>
            <a:r>
              <a:rPr lang="cs-CZ" sz="3000" dirty="0" smtClean="0"/>
              <a:t> </a:t>
            </a:r>
            <a:r>
              <a:rPr lang="cs-CZ" sz="3000" dirty="0" err="1" smtClean="0"/>
              <a:t>know</a:t>
            </a:r>
            <a:r>
              <a:rPr lang="cs-CZ" sz="3000" dirty="0" smtClean="0"/>
              <a:t> </a:t>
            </a:r>
            <a:r>
              <a:rPr lang="cs-CZ" sz="3000" dirty="0" err="1" smtClean="0"/>
              <a:t>I´m</a:t>
            </a:r>
            <a:r>
              <a:rPr lang="cs-CZ" sz="3000" dirty="0" smtClean="0"/>
              <a:t> </a:t>
            </a:r>
            <a:r>
              <a:rPr lang="cs-CZ" sz="3000" dirty="0" err="1" smtClean="0"/>
              <a:t>coming</a:t>
            </a:r>
            <a:r>
              <a:rPr lang="cs-CZ" sz="3000" dirty="0" smtClean="0"/>
              <a:t>? __________</a:t>
            </a:r>
          </a:p>
          <a:p>
            <a:pPr marL="0" indent="0">
              <a:buNone/>
            </a:pPr>
            <a:r>
              <a:rPr lang="cs-CZ" sz="3000" dirty="0" smtClean="0"/>
              <a:t>3. Are </a:t>
            </a:r>
            <a:r>
              <a:rPr lang="cs-CZ" sz="3000" dirty="0" err="1" smtClean="0"/>
              <a:t>your</a:t>
            </a:r>
            <a:r>
              <a:rPr lang="cs-CZ" sz="3000" dirty="0" smtClean="0"/>
              <a:t> </a:t>
            </a:r>
            <a:r>
              <a:rPr lang="cs-CZ" sz="3000" dirty="0" err="1" smtClean="0"/>
              <a:t>neighbours</a:t>
            </a:r>
            <a:r>
              <a:rPr lang="cs-CZ" sz="3000" dirty="0" smtClean="0"/>
              <a:t> </a:t>
            </a:r>
            <a:r>
              <a:rPr lang="cs-CZ" sz="3000" dirty="0" err="1" smtClean="0"/>
              <a:t>friendly</a:t>
            </a:r>
            <a:r>
              <a:rPr lang="cs-CZ" sz="3000" dirty="0" smtClean="0"/>
              <a:t>? __________</a:t>
            </a:r>
          </a:p>
          <a:p>
            <a:pPr marL="0" indent="0">
              <a:buNone/>
            </a:pPr>
            <a:r>
              <a:rPr lang="cs-CZ" sz="3000" dirty="0" smtClean="0"/>
              <a:t>4. </a:t>
            </a:r>
            <a:r>
              <a:rPr lang="cs-CZ" sz="3000" dirty="0" err="1" smtClean="0"/>
              <a:t>Did</a:t>
            </a:r>
            <a:r>
              <a:rPr lang="cs-CZ" sz="3000" dirty="0" smtClean="0"/>
              <a:t> Jack </a:t>
            </a:r>
            <a:r>
              <a:rPr lang="cs-CZ" sz="3000" dirty="0" err="1" smtClean="0"/>
              <a:t>help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? __________</a:t>
            </a:r>
          </a:p>
          <a:p>
            <a:pPr marL="0" indent="0">
              <a:buNone/>
            </a:pPr>
            <a:r>
              <a:rPr lang="cs-CZ" sz="3000" dirty="0" smtClean="0"/>
              <a:t>5. </a:t>
            </a:r>
            <a:r>
              <a:rPr lang="cs-CZ" sz="3000" dirty="0" err="1" smtClean="0"/>
              <a:t>Is</a:t>
            </a:r>
            <a:r>
              <a:rPr lang="cs-CZ" sz="3000" dirty="0" smtClean="0"/>
              <a:t> </a:t>
            </a:r>
            <a:r>
              <a:rPr lang="cs-CZ" sz="3000" dirty="0" err="1" smtClean="0"/>
              <a:t>your</a:t>
            </a:r>
            <a:r>
              <a:rPr lang="cs-CZ" sz="3000" dirty="0" smtClean="0"/>
              <a:t> </a:t>
            </a:r>
            <a:r>
              <a:rPr lang="cs-CZ" sz="3000" dirty="0" err="1" smtClean="0"/>
              <a:t>sister</a:t>
            </a:r>
            <a:r>
              <a:rPr lang="cs-CZ" sz="3000" dirty="0" smtClean="0"/>
              <a:t> </a:t>
            </a:r>
            <a:r>
              <a:rPr lang="cs-CZ" sz="3000" dirty="0" err="1" smtClean="0"/>
              <a:t>going</a:t>
            </a:r>
            <a:r>
              <a:rPr lang="cs-CZ" sz="3000" dirty="0" smtClean="0"/>
              <a:t> to university? ___________</a:t>
            </a:r>
          </a:p>
          <a:p>
            <a:pPr marL="0" indent="0">
              <a:buNone/>
            </a:pPr>
            <a:r>
              <a:rPr lang="cs-CZ" sz="3000" dirty="0" smtClean="0"/>
              <a:t>6. Are </a:t>
            </a:r>
            <a:r>
              <a:rPr lang="cs-CZ" sz="3000" dirty="0" err="1" smtClean="0"/>
              <a:t>there</a:t>
            </a:r>
            <a:r>
              <a:rPr lang="cs-CZ" sz="3000" dirty="0" smtClean="0"/>
              <a:t> </a:t>
            </a:r>
            <a:r>
              <a:rPr lang="cs-CZ" sz="3000" dirty="0" err="1" smtClean="0"/>
              <a:t>any</a:t>
            </a:r>
            <a:r>
              <a:rPr lang="cs-CZ" sz="3000" dirty="0" smtClean="0"/>
              <a:t> </a:t>
            </a:r>
            <a:r>
              <a:rPr lang="cs-CZ" sz="3000" dirty="0" err="1" smtClean="0"/>
              <a:t>chairs</a:t>
            </a:r>
            <a:r>
              <a:rPr lang="cs-CZ" sz="3000" dirty="0" smtClean="0"/>
              <a:t> in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room</a:t>
            </a:r>
            <a:r>
              <a:rPr lang="cs-CZ" sz="3000" dirty="0" smtClean="0"/>
              <a:t>? __________</a:t>
            </a:r>
          </a:p>
          <a:p>
            <a:pPr marL="0" indent="0">
              <a:buNone/>
            </a:pPr>
            <a:r>
              <a:rPr lang="cs-CZ" sz="3000" dirty="0" smtClean="0"/>
              <a:t>7. </a:t>
            </a:r>
            <a:r>
              <a:rPr lang="cs-CZ" sz="3000" dirty="0" err="1" smtClean="0"/>
              <a:t>Does</a:t>
            </a:r>
            <a:r>
              <a:rPr lang="cs-CZ" sz="3000" dirty="0" smtClean="0"/>
              <a:t> he </a:t>
            </a:r>
            <a:r>
              <a:rPr lang="cs-CZ" sz="3000" dirty="0" err="1" smtClean="0"/>
              <a:t>speak</a:t>
            </a:r>
            <a:r>
              <a:rPr lang="cs-CZ" sz="3000" dirty="0" smtClean="0"/>
              <a:t> </a:t>
            </a:r>
            <a:r>
              <a:rPr lang="cs-CZ" sz="3000" dirty="0" err="1" smtClean="0"/>
              <a:t>any</a:t>
            </a:r>
            <a:r>
              <a:rPr lang="cs-CZ" sz="3000" dirty="0" smtClean="0"/>
              <a:t> </a:t>
            </a:r>
            <a:r>
              <a:rPr lang="cs-CZ" sz="3000" dirty="0" err="1" smtClean="0"/>
              <a:t>foreign</a:t>
            </a:r>
            <a:r>
              <a:rPr lang="cs-CZ" sz="3000" dirty="0" smtClean="0"/>
              <a:t> </a:t>
            </a:r>
            <a:r>
              <a:rPr lang="cs-CZ" sz="3000" dirty="0" err="1" smtClean="0"/>
              <a:t>language</a:t>
            </a:r>
            <a:r>
              <a:rPr lang="cs-CZ" sz="3000" dirty="0" smtClean="0"/>
              <a:t>? __________</a:t>
            </a:r>
          </a:p>
          <a:p>
            <a:pPr marL="0" indent="0">
              <a:buNone/>
            </a:pPr>
            <a:r>
              <a:rPr lang="cs-CZ" sz="3000" dirty="0" smtClean="0"/>
              <a:t>8. </a:t>
            </a:r>
            <a:r>
              <a:rPr lang="cs-CZ" sz="3000" dirty="0" err="1" smtClean="0"/>
              <a:t>Could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 ski </a:t>
            </a:r>
            <a:r>
              <a:rPr lang="cs-CZ" sz="3000" dirty="0" err="1" smtClean="0"/>
              <a:t>when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dirty="0" err="1" smtClean="0"/>
              <a:t>were</a:t>
            </a:r>
            <a:r>
              <a:rPr lang="cs-CZ" sz="3000" dirty="0" smtClean="0"/>
              <a:t> a </a:t>
            </a:r>
            <a:r>
              <a:rPr lang="cs-CZ" sz="3000" dirty="0" err="1" smtClean="0"/>
              <a:t>child</a:t>
            </a:r>
            <a:r>
              <a:rPr lang="cs-CZ" sz="3000" dirty="0" smtClean="0"/>
              <a:t>? __________</a:t>
            </a:r>
          </a:p>
          <a:p>
            <a:pPr marL="0" indent="0">
              <a:buNone/>
            </a:pPr>
            <a:r>
              <a:rPr lang="cs-CZ" sz="3000" dirty="0" smtClean="0"/>
              <a:t>9. </a:t>
            </a:r>
            <a:r>
              <a:rPr lang="cs-CZ" sz="3000" dirty="0" err="1" smtClean="0"/>
              <a:t>Is</a:t>
            </a:r>
            <a:r>
              <a:rPr lang="cs-CZ" sz="3000" dirty="0" smtClean="0"/>
              <a:t> </a:t>
            </a:r>
            <a:r>
              <a:rPr lang="cs-CZ" sz="3000" dirty="0" err="1" smtClean="0"/>
              <a:t>this</a:t>
            </a:r>
            <a:r>
              <a:rPr lang="cs-CZ" sz="3000" dirty="0" smtClean="0"/>
              <a:t> </a:t>
            </a:r>
            <a:r>
              <a:rPr lang="cs-CZ" sz="3000" dirty="0" err="1" smtClean="0"/>
              <a:t>important</a:t>
            </a:r>
            <a:r>
              <a:rPr lang="cs-CZ" sz="3000" dirty="0" smtClean="0"/>
              <a:t> </a:t>
            </a:r>
            <a:r>
              <a:rPr lang="cs-CZ" sz="3000" dirty="0" err="1" smtClean="0"/>
              <a:t>for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? ___________</a:t>
            </a:r>
          </a:p>
          <a:p>
            <a:pPr marL="0" indent="0">
              <a:buNone/>
            </a:pPr>
            <a:r>
              <a:rPr lang="cs-CZ" sz="3000" dirty="0" smtClean="0"/>
              <a:t>10. </a:t>
            </a:r>
            <a:r>
              <a:rPr lang="cs-CZ" sz="3000" dirty="0" err="1" smtClean="0"/>
              <a:t>Will</a:t>
            </a:r>
            <a:r>
              <a:rPr lang="cs-CZ" sz="3000" dirty="0" smtClean="0"/>
              <a:t> Ann </a:t>
            </a:r>
            <a:r>
              <a:rPr lang="cs-CZ" sz="3000" dirty="0" err="1" smtClean="0"/>
              <a:t>stay</a:t>
            </a:r>
            <a:r>
              <a:rPr lang="cs-CZ" sz="3000" dirty="0" smtClean="0"/>
              <a:t> </a:t>
            </a:r>
            <a:r>
              <a:rPr lang="cs-CZ" sz="3000" dirty="0" err="1" smtClean="0"/>
              <a:t>at</a:t>
            </a:r>
            <a:r>
              <a:rPr lang="cs-CZ" sz="3000" dirty="0" smtClean="0"/>
              <a:t> </a:t>
            </a:r>
            <a:r>
              <a:rPr lang="cs-CZ" sz="3000" dirty="0" err="1" smtClean="0"/>
              <a:t>home</a:t>
            </a:r>
            <a:r>
              <a:rPr lang="cs-CZ" sz="3000" dirty="0" smtClean="0"/>
              <a:t>? __________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14808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Question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words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/>
              <a:t>w</a:t>
            </a:r>
            <a:r>
              <a:rPr lang="cs-CZ" b="1" dirty="0" err="1" smtClean="0"/>
              <a:t>ho</a:t>
            </a:r>
            <a:r>
              <a:rPr lang="cs-CZ" b="1" dirty="0" smtClean="0"/>
              <a:t>, </a:t>
            </a:r>
            <a:r>
              <a:rPr lang="cs-CZ" b="1" dirty="0" err="1" smtClean="0"/>
              <a:t>what</a:t>
            </a:r>
            <a:r>
              <a:rPr lang="cs-CZ" b="1" dirty="0" smtClean="0"/>
              <a:t>, </a:t>
            </a:r>
            <a:r>
              <a:rPr lang="cs-CZ" b="1" dirty="0" err="1" smtClean="0"/>
              <a:t>which</a:t>
            </a:r>
            <a:r>
              <a:rPr lang="cs-CZ" b="1" dirty="0" smtClean="0"/>
              <a:t>, </a:t>
            </a:r>
            <a:r>
              <a:rPr lang="cs-CZ" b="1" dirty="0" err="1" smtClean="0"/>
              <a:t>whose</a:t>
            </a:r>
            <a:r>
              <a:rPr lang="cs-CZ" b="1" dirty="0" smtClean="0"/>
              <a:t>, </a:t>
            </a:r>
            <a:r>
              <a:rPr lang="cs-CZ" b="1" dirty="0" err="1" smtClean="0"/>
              <a:t>where</a:t>
            </a:r>
            <a:r>
              <a:rPr lang="cs-CZ" b="1" dirty="0" smtClean="0"/>
              <a:t>, </a:t>
            </a:r>
            <a:r>
              <a:rPr lang="cs-CZ" b="1" dirty="0" err="1" smtClean="0"/>
              <a:t>when</a:t>
            </a:r>
            <a:r>
              <a:rPr lang="cs-CZ" b="1" dirty="0" smtClean="0"/>
              <a:t>, </a:t>
            </a:r>
            <a:r>
              <a:rPr lang="cs-CZ" b="1" dirty="0" err="1" smtClean="0"/>
              <a:t>why</a:t>
            </a:r>
            <a:r>
              <a:rPr lang="cs-CZ" b="1" dirty="0" smtClean="0"/>
              <a:t>, </a:t>
            </a:r>
            <a:r>
              <a:rPr lang="cs-CZ" b="1" dirty="0" err="1" smtClean="0"/>
              <a:t>how</a:t>
            </a:r>
            <a:r>
              <a:rPr lang="cs-CZ" b="1" dirty="0" smtClean="0"/>
              <a:t>, </a:t>
            </a:r>
            <a:r>
              <a:rPr lang="cs-CZ" b="1" dirty="0" err="1" smtClean="0"/>
              <a:t>whose</a:t>
            </a:r>
            <a:r>
              <a:rPr lang="cs-CZ" b="1" dirty="0" smtClean="0"/>
              <a:t>, </a:t>
            </a:r>
            <a:r>
              <a:rPr lang="cs-CZ" b="1" dirty="0" err="1" smtClean="0"/>
              <a:t>how</a:t>
            </a:r>
            <a:r>
              <a:rPr lang="cs-CZ" b="1" dirty="0" smtClean="0"/>
              <a:t> many, </a:t>
            </a:r>
            <a:r>
              <a:rPr lang="cs-CZ" b="1" dirty="0" err="1" smtClean="0"/>
              <a:t>how</a:t>
            </a:r>
            <a:r>
              <a:rPr lang="cs-CZ" b="1" dirty="0" smtClean="0"/>
              <a:t> much, </a:t>
            </a:r>
            <a:r>
              <a:rPr lang="cs-CZ" b="1" dirty="0" err="1" smtClean="0"/>
              <a:t>how</a:t>
            </a:r>
            <a:r>
              <a:rPr lang="cs-CZ" b="1" dirty="0" smtClean="0"/>
              <a:t> far, </a:t>
            </a:r>
            <a:r>
              <a:rPr lang="cs-CZ" b="1" dirty="0" err="1" smtClean="0"/>
              <a:t>how</a:t>
            </a:r>
            <a:r>
              <a:rPr lang="cs-CZ" b="1" dirty="0" smtClean="0"/>
              <a:t> long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46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Circle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correct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option</a:t>
            </a:r>
            <a:r>
              <a:rPr lang="cs-CZ" sz="3200" b="1" dirty="0" smtClean="0"/>
              <a:t>. </a:t>
            </a:r>
            <a:r>
              <a:rPr lang="cs-CZ" sz="3200" b="1" dirty="0" err="1" smtClean="0"/>
              <a:t>Sometimes</a:t>
            </a:r>
            <a:r>
              <a:rPr lang="cs-CZ" sz="3200" b="1" dirty="0" smtClean="0"/>
              <a:t> more </a:t>
            </a:r>
            <a:r>
              <a:rPr lang="cs-CZ" sz="3200" b="1" dirty="0" err="1" smtClean="0"/>
              <a:t>than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one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correct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1. ________ body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found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park?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/>
              <a:t>a  </a:t>
            </a:r>
            <a:r>
              <a:rPr lang="cs-CZ" sz="2800" dirty="0" err="1" smtClean="0"/>
              <a:t>where</a:t>
            </a:r>
            <a:r>
              <a:rPr lang="cs-CZ" sz="2800" dirty="0" smtClean="0"/>
              <a:t>     </a:t>
            </a:r>
            <a:r>
              <a:rPr lang="cs-CZ" sz="2800" b="1" dirty="0" smtClean="0"/>
              <a:t>b  </a:t>
            </a:r>
            <a:r>
              <a:rPr lang="cs-CZ" sz="2800" dirty="0" err="1" smtClean="0"/>
              <a:t>whose</a:t>
            </a:r>
            <a:r>
              <a:rPr lang="cs-CZ" sz="2800" dirty="0" smtClean="0"/>
              <a:t>     </a:t>
            </a:r>
            <a:r>
              <a:rPr lang="cs-CZ" sz="2800" b="1" dirty="0" smtClean="0"/>
              <a:t>c</a:t>
            </a:r>
            <a:r>
              <a:rPr lang="cs-CZ" sz="2800" dirty="0" smtClean="0"/>
              <a:t>  </a:t>
            </a:r>
            <a:r>
              <a:rPr lang="cs-CZ" sz="2800" dirty="0" err="1" smtClean="0"/>
              <a:t>which</a:t>
            </a:r>
            <a:r>
              <a:rPr lang="cs-CZ" sz="2800" dirty="0" smtClean="0"/>
              <a:t>      </a:t>
            </a:r>
            <a:r>
              <a:rPr lang="cs-CZ" sz="2800" b="1" dirty="0" smtClean="0"/>
              <a:t>d  </a:t>
            </a:r>
            <a:r>
              <a:rPr lang="cs-CZ" sz="2800" dirty="0" err="1" smtClean="0"/>
              <a:t>why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2. ________ </a:t>
            </a:r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sleep</a:t>
            </a:r>
            <a:r>
              <a:rPr lang="cs-CZ" sz="2800" dirty="0" smtClean="0"/>
              <a:t> last night?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/>
              <a:t>a </a:t>
            </a:r>
            <a:r>
              <a:rPr lang="cs-CZ" sz="2800" dirty="0" smtClean="0"/>
              <a:t> </a:t>
            </a:r>
            <a:r>
              <a:rPr lang="cs-CZ" sz="2800" dirty="0" err="1" smtClean="0"/>
              <a:t>how</a:t>
            </a:r>
            <a:r>
              <a:rPr lang="cs-CZ" sz="2800" dirty="0" smtClean="0"/>
              <a:t>     </a:t>
            </a:r>
            <a:r>
              <a:rPr lang="cs-CZ" sz="2800" b="1" dirty="0" smtClean="0"/>
              <a:t>b  </a:t>
            </a:r>
            <a:r>
              <a:rPr lang="cs-CZ" sz="2800" dirty="0" err="1" smtClean="0"/>
              <a:t>who</a:t>
            </a:r>
            <a:r>
              <a:rPr lang="cs-CZ" sz="2800" dirty="0" smtClean="0"/>
              <a:t>     </a:t>
            </a:r>
            <a:r>
              <a:rPr lang="cs-CZ" sz="2800" b="1" dirty="0" smtClean="0"/>
              <a:t>c  </a:t>
            </a:r>
            <a:r>
              <a:rPr lang="cs-CZ" sz="2800" dirty="0" err="1" smtClean="0"/>
              <a:t>what</a:t>
            </a:r>
            <a:r>
              <a:rPr lang="cs-CZ" sz="2800" dirty="0" smtClean="0"/>
              <a:t>     </a:t>
            </a:r>
            <a:r>
              <a:rPr lang="cs-CZ" sz="2800" b="1" dirty="0" smtClean="0"/>
              <a:t>d </a:t>
            </a:r>
            <a:r>
              <a:rPr lang="cs-CZ" sz="2800" dirty="0" smtClean="0"/>
              <a:t> </a:t>
            </a:r>
            <a:r>
              <a:rPr lang="cs-CZ" sz="2800" dirty="0" err="1" smtClean="0"/>
              <a:t>where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3. __________ </a:t>
            </a:r>
            <a:r>
              <a:rPr lang="cs-CZ" sz="2800" dirty="0" err="1" smtClean="0"/>
              <a:t>money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need</a:t>
            </a:r>
            <a:r>
              <a:rPr lang="cs-CZ" sz="2800" dirty="0"/>
              <a:t> </a:t>
            </a:r>
            <a:r>
              <a:rPr lang="cs-CZ" sz="2800" dirty="0" smtClean="0"/>
              <a:t>to </a:t>
            </a:r>
            <a:r>
              <a:rPr lang="cs-CZ" sz="2800" dirty="0" err="1" smtClean="0"/>
              <a:t>save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/>
              <a:t>a  </a:t>
            </a:r>
            <a:r>
              <a:rPr lang="cs-CZ" sz="2800" dirty="0" err="1"/>
              <a:t>h</a:t>
            </a:r>
            <a:r>
              <a:rPr lang="cs-CZ" sz="2800" dirty="0" err="1" smtClean="0"/>
              <a:t>ow</a:t>
            </a:r>
            <a:r>
              <a:rPr lang="cs-CZ" sz="2800" dirty="0" smtClean="0"/>
              <a:t> many     </a:t>
            </a:r>
            <a:r>
              <a:rPr lang="cs-CZ" sz="2800" b="1" dirty="0" smtClean="0"/>
              <a:t>b </a:t>
            </a:r>
            <a:r>
              <a:rPr lang="cs-CZ" sz="2800" dirty="0" err="1" smtClean="0"/>
              <a:t>what</a:t>
            </a:r>
            <a:r>
              <a:rPr lang="cs-CZ" sz="2800" dirty="0" smtClean="0"/>
              <a:t>     </a:t>
            </a:r>
            <a:r>
              <a:rPr lang="cs-CZ" sz="2800" b="1" dirty="0" smtClean="0"/>
              <a:t>c  </a:t>
            </a:r>
            <a:r>
              <a:rPr lang="cs-CZ" sz="2800" dirty="0" err="1" smtClean="0"/>
              <a:t>how</a:t>
            </a:r>
            <a:r>
              <a:rPr lang="cs-CZ" sz="2800" dirty="0" smtClean="0"/>
              <a:t> much     </a:t>
            </a:r>
            <a:r>
              <a:rPr lang="cs-CZ" sz="2800" b="1" dirty="0" smtClean="0"/>
              <a:t>d </a:t>
            </a:r>
            <a:r>
              <a:rPr lang="cs-CZ" sz="2800" dirty="0" err="1" smtClean="0"/>
              <a:t>which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4. ________ </a:t>
            </a:r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do </a:t>
            </a:r>
            <a:r>
              <a:rPr lang="cs-CZ" sz="2800" dirty="0" err="1" smtClean="0"/>
              <a:t>that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b="1" dirty="0" smtClean="0"/>
              <a:t>a 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b="1" dirty="0" smtClean="0"/>
              <a:t>    b  </a:t>
            </a:r>
            <a:r>
              <a:rPr lang="cs-CZ" sz="2800" dirty="0" err="1" smtClean="0"/>
              <a:t>when</a:t>
            </a:r>
            <a:r>
              <a:rPr lang="cs-CZ" sz="2800" dirty="0" smtClean="0"/>
              <a:t>     </a:t>
            </a:r>
            <a:r>
              <a:rPr lang="cs-CZ" sz="2800" b="1" dirty="0" smtClean="0"/>
              <a:t>c  </a:t>
            </a:r>
            <a:r>
              <a:rPr lang="cs-CZ" sz="2800" dirty="0" err="1" smtClean="0"/>
              <a:t>how</a:t>
            </a:r>
            <a:r>
              <a:rPr lang="cs-CZ" sz="2800" dirty="0" smtClean="0"/>
              <a:t>     </a:t>
            </a:r>
            <a:r>
              <a:rPr lang="cs-CZ" sz="2800" b="1" dirty="0" smtClean="0"/>
              <a:t>d  </a:t>
            </a:r>
            <a:r>
              <a:rPr lang="cs-CZ" sz="2800" dirty="0" err="1" smtClean="0"/>
              <a:t>why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5. ________ </a:t>
            </a:r>
            <a:r>
              <a:rPr lang="cs-CZ" sz="2800" dirty="0" err="1" smtClean="0"/>
              <a:t>jacket</a:t>
            </a:r>
            <a:r>
              <a:rPr lang="cs-CZ" sz="2800" dirty="0" smtClean="0"/>
              <a:t> </a:t>
            </a:r>
            <a:r>
              <a:rPr lang="cs-CZ" sz="2800" dirty="0" err="1" smtClean="0"/>
              <a:t>would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to </a:t>
            </a:r>
            <a:r>
              <a:rPr lang="cs-CZ" sz="2800" dirty="0" err="1" smtClean="0"/>
              <a:t>buy</a:t>
            </a:r>
            <a:r>
              <a:rPr lang="cs-CZ" sz="2800" dirty="0" smtClean="0"/>
              <a:t>?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blue </a:t>
            </a:r>
            <a:r>
              <a:rPr lang="cs-CZ" sz="2800" dirty="0" err="1" smtClean="0"/>
              <a:t>one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b="1" dirty="0" smtClean="0"/>
              <a:t>a  </a:t>
            </a:r>
            <a:r>
              <a:rPr lang="cs-CZ" sz="2800" dirty="0" err="1" smtClean="0"/>
              <a:t>how</a:t>
            </a:r>
            <a:r>
              <a:rPr lang="cs-CZ" sz="2800" dirty="0" smtClean="0"/>
              <a:t>     </a:t>
            </a:r>
            <a:r>
              <a:rPr lang="cs-CZ" sz="2800" b="1" dirty="0" smtClean="0"/>
              <a:t>b  </a:t>
            </a:r>
            <a:r>
              <a:rPr lang="cs-CZ" sz="2800" dirty="0" err="1" smtClean="0"/>
              <a:t>what</a:t>
            </a:r>
            <a:r>
              <a:rPr lang="cs-CZ" sz="2800" dirty="0" smtClean="0"/>
              <a:t>     </a:t>
            </a:r>
            <a:r>
              <a:rPr lang="cs-CZ" sz="2800" b="1" dirty="0" smtClean="0"/>
              <a:t>c  </a:t>
            </a:r>
            <a:r>
              <a:rPr lang="cs-CZ" sz="2800" dirty="0" err="1" smtClean="0"/>
              <a:t>which</a:t>
            </a:r>
            <a:r>
              <a:rPr lang="cs-CZ" sz="2800" dirty="0" smtClean="0"/>
              <a:t>     </a:t>
            </a:r>
            <a:r>
              <a:rPr lang="cs-CZ" sz="2800" b="1" dirty="0" smtClean="0"/>
              <a:t>d  </a:t>
            </a:r>
            <a:r>
              <a:rPr lang="cs-CZ" sz="2800" dirty="0" err="1" smtClean="0"/>
              <a:t>whose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467544" y="207462"/>
            <a:ext cx="1055778" cy="701257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30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Object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questions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8000" b="1" dirty="0" err="1" smtClean="0">
                <a:solidFill>
                  <a:srgbClr val="0070C0"/>
                </a:solidFill>
              </a:rPr>
              <a:t>What</a:t>
            </a:r>
            <a:r>
              <a:rPr lang="cs-CZ" sz="8000" dirty="0" smtClean="0"/>
              <a:t> </a:t>
            </a:r>
            <a:r>
              <a:rPr lang="cs-CZ" sz="8000" u="sng" dirty="0" err="1" smtClean="0"/>
              <a:t>does</a:t>
            </a:r>
            <a:r>
              <a:rPr lang="cs-CZ" sz="8000" u="sng" dirty="0" smtClean="0"/>
              <a:t> </a:t>
            </a:r>
            <a:r>
              <a:rPr lang="cs-CZ" sz="8000" dirty="0" err="1" smtClean="0"/>
              <a:t>she</a:t>
            </a:r>
            <a:r>
              <a:rPr lang="cs-CZ" sz="8000" dirty="0" smtClean="0"/>
              <a:t> </a:t>
            </a:r>
            <a:r>
              <a:rPr lang="cs-CZ" sz="8000" dirty="0" err="1" smtClean="0"/>
              <a:t>want</a:t>
            </a:r>
            <a:r>
              <a:rPr lang="cs-CZ" sz="8000" dirty="0" smtClean="0"/>
              <a:t> to </a:t>
            </a:r>
            <a:r>
              <a:rPr lang="cs-CZ" sz="8000" dirty="0" err="1" smtClean="0"/>
              <a:t>buy</a:t>
            </a:r>
            <a:r>
              <a:rPr lang="cs-CZ" sz="8000" dirty="0" smtClean="0"/>
              <a:t>?</a:t>
            </a:r>
          </a:p>
          <a:p>
            <a:pPr marL="0" indent="0">
              <a:buNone/>
            </a:pPr>
            <a:r>
              <a:rPr lang="cs-CZ" sz="8000" dirty="0" err="1" smtClean="0"/>
              <a:t>She</a:t>
            </a:r>
            <a:r>
              <a:rPr lang="cs-CZ" sz="8000" dirty="0" smtClean="0"/>
              <a:t> </a:t>
            </a:r>
            <a:r>
              <a:rPr lang="cs-CZ" sz="8000" dirty="0" err="1" smtClean="0"/>
              <a:t>wants</a:t>
            </a:r>
            <a:r>
              <a:rPr lang="cs-CZ" sz="8000" dirty="0" smtClean="0"/>
              <a:t> to </a:t>
            </a:r>
            <a:r>
              <a:rPr lang="cs-CZ" sz="8000" dirty="0" err="1" smtClean="0"/>
              <a:t>buy</a:t>
            </a:r>
            <a:r>
              <a:rPr lang="cs-CZ" sz="8000" dirty="0" smtClean="0"/>
              <a:t> </a:t>
            </a:r>
            <a:r>
              <a:rPr lang="cs-CZ" sz="8000" b="1" dirty="0" smtClean="0">
                <a:solidFill>
                  <a:srgbClr val="0070C0"/>
                </a:solidFill>
              </a:rPr>
              <a:t>a </a:t>
            </a:r>
            <a:r>
              <a:rPr lang="cs-CZ" sz="8000" b="1" dirty="0" err="1" smtClean="0">
                <a:solidFill>
                  <a:srgbClr val="0070C0"/>
                </a:solidFill>
              </a:rPr>
              <a:t>new</a:t>
            </a:r>
            <a:r>
              <a:rPr lang="cs-CZ" sz="8000" b="1" dirty="0" smtClean="0">
                <a:solidFill>
                  <a:srgbClr val="0070C0"/>
                </a:solidFill>
              </a:rPr>
              <a:t> car</a:t>
            </a:r>
            <a:r>
              <a:rPr lang="cs-CZ" sz="8000" dirty="0" smtClean="0"/>
              <a:t>.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b="1" dirty="0" err="1" smtClean="0">
                <a:solidFill>
                  <a:srgbClr val="0070C0"/>
                </a:solidFill>
              </a:rPr>
              <a:t>Who</a:t>
            </a:r>
            <a:r>
              <a:rPr lang="cs-CZ" sz="8000" dirty="0" smtClean="0"/>
              <a:t> </a:t>
            </a:r>
            <a:r>
              <a:rPr lang="cs-CZ" sz="8000" u="sng" dirty="0" err="1" smtClean="0"/>
              <a:t>did</a:t>
            </a:r>
            <a:r>
              <a:rPr lang="cs-CZ" sz="8000" dirty="0" smtClean="0"/>
              <a:t> </a:t>
            </a:r>
            <a:r>
              <a:rPr lang="cs-CZ" sz="8000" dirty="0" err="1" smtClean="0"/>
              <a:t>she</a:t>
            </a:r>
            <a:r>
              <a:rPr lang="cs-CZ" sz="8000" dirty="0" smtClean="0"/>
              <a:t> </a:t>
            </a:r>
            <a:r>
              <a:rPr lang="cs-CZ" sz="8000" dirty="0" err="1" smtClean="0"/>
              <a:t>marry</a:t>
            </a:r>
            <a:r>
              <a:rPr lang="cs-CZ" sz="8000" dirty="0" smtClean="0"/>
              <a:t>?</a:t>
            </a:r>
          </a:p>
          <a:p>
            <a:pPr marL="0" indent="0">
              <a:buNone/>
            </a:pPr>
            <a:r>
              <a:rPr lang="cs-CZ" sz="8000" dirty="0" err="1" smtClean="0"/>
              <a:t>She</a:t>
            </a:r>
            <a:r>
              <a:rPr lang="cs-CZ" sz="8000" dirty="0" smtClean="0"/>
              <a:t> </a:t>
            </a:r>
            <a:r>
              <a:rPr lang="cs-CZ" sz="8000" dirty="0" err="1" smtClean="0"/>
              <a:t>married</a:t>
            </a:r>
            <a:r>
              <a:rPr lang="cs-CZ" sz="8000" dirty="0" smtClean="0"/>
              <a:t> </a:t>
            </a:r>
            <a:r>
              <a:rPr lang="cs-CZ" sz="8000" b="1" dirty="0" smtClean="0">
                <a:solidFill>
                  <a:srgbClr val="0070C0"/>
                </a:solidFill>
              </a:rPr>
              <a:t>her </a:t>
            </a:r>
            <a:r>
              <a:rPr lang="cs-CZ" sz="8000" b="1" dirty="0" err="1" smtClean="0">
                <a:solidFill>
                  <a:srgbClr val="0070C0"/>
                </a:solidFill>
              </a:rPr>
              <a:t>friend</a:t>
            </a:r>
            <a:r>
              <a:rPr lang="cs-CZ" sz="8000" b="1" dirty="0" smtClean="0">
                <a:solidFill>
                  <a:srgbClr val="0070C0"/>
                </a:solidFill>
              </a:rPr>
              <a:t> </a:t>
            </a:r>
            <a:r>
              <a:rPr lang="cs-CZ" sz="8000" b="1" dirty="0" err="1" smtClean="0">
                <a:solidFill>
                  <a:srgbClr val="0070C0"/>
                </a:solidFill>
              </a:rPr>
              <a:t>from</a:t>
            </a:r>
            <a:r>
              <a:rPr lang="cs-CZ" sz="8000" b="1" dirty="0" smtClean="0">
                <a:solidFill>
                  <a:srgbClr val="0070C0"/>
                </a:solidFill>
              </a:rPr>
              <a:t> </a:t>
            </a:r>
            <a:r>
              <a:rPr lang="cs-CZ" sz="8000" b="1" dirty="0" err="1" smtClean="0">
                <a:solidFill>
                  <a:srgbClr val="0070C0"/>
                </a:solidFill>
              </a:rPr>
              <a:t>childhood</a:t>
            </a:r>
            <a:r>
              <a:rPr lang="cs-CZ" sz="8000" dirty="0" smtClean="0"/>
              <a:t>.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b="1" dirty="0" err="1" smtClean="0">
                <a:solidFill>
                  <a:srgbClr val="0070C0"/>
                </a:solidFill>
              </a:rPr>
              <a:t>Who</a:t>
            </a:r>
            <a:r>
              <a:rPr lang="cs-CZ" sz="8000" b="1" dirty="0" smtClean="0"/>
              <a:t> </a:t>
            </a:r>
            <a:r>
              <a:rPr lang="cs-CZ" sz="8000" u="sng" dirty="0" err="1" smtClean="0"/>
              <a:t>did</a:t>
            </a:r>
            <a:r>
              <a:rPr lang="cs-CZ" sz="8000" dirty="0" smtClean="0"/>
              <a:t> </a:t>
            </a:r>
            <a:r>
              <a:rPr lang="cs-CZ" sz="8000" dirty="0" err="1" smtClean="0"/>
              <a:t>you</a:t>
            </a:r>
            <a:r>
              <a:rPr lang="cs-CZ" sz="8000" dirty="0" smtClean="0"/>
              <a:t> </a:t>
            </a:r>
            <a:r>
              <a:rPr lang="cs-CZ" sz="8000" dirty="0" err="1" smtClean="0"/>
              <a:t>get</a:t>
            </a:r>
            <a:r>
              <a:rPr lang="cs-CZ" sz="8000" dirty="0" smtClean="0"/>
              <a:t> </a:t>
            </a:r>
            <a:r>
              <a:rPr lang="cs-CZ" sz="8000" dirty="0" err="1" smtClean="0"/>
              <a:t>the</a:t>
            </a:r>
            <a:r>
              <a:rPr lang="cs-CZ" sz="8000" dirty="0" smtClean="0"/>
              <a:t> </a:t>
            </a:r>
            <a:r>
              <a:rPr lang="cs-CZ" sz="8000" dirty="0" err="1" smtClean="0"/>
              <a:t>present</a:t>
            </a:r>
            <a:r>
              <a:rPr lang="cs-CZ" sz="8000" dirty="0" smtClean="0"/>
              <a:t> </a:t>
            </a:r>
            <a:r>
              <a:rPr lang="cs-CZ" sz="8000" b="1" dirty="0" err="1" smtClean="0">
                <a:solidFill>
                  <a:srgbClr val="0070C0"/>
                </a:solidFill>
              </a:rPr>
              <a:t>from</a:t>
            </a:r>
            <a:r>
              <a:rPr lang="cs-CZ" sz="8000" b="1" dirty="0" smtClean="0"/>
              <a:t>?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/>
              <a:t>I </a:t>
            </a:r>
            <a:r>
              <a:rPr lang="cs-CZ" sz="8000" dirty="0" err="1" smtClean="0"/>
              <a:t>got</a:t>
            </a:r>
            <a:r>
              <a:rPr lang="cs-CZ" sz="8000" dirty="0" smtClean="0"/>
              <a:t> </a:t>
            </a:r>
            <a:r>
              <a:rPr lang="cs-CZ" sz="8000" dirty="0" err="1" smtClean="0"/>
              <a:t>the</a:t>
            </a:r>
            <a:r>
              <a:rPr lang="cs-CZ" sz="8000" dirty="0" smtClean="0"/>
              <a:t> </a:t>
            </a:r>
            <a:r>
              <a:rPr lang="cs-CZ" sz="8000" dirty="0" err="1" smtClean="0"/>
              <a:t>present</a:t>
            </a:r>
            <a:r>
              <a:rPr lang="cs-CZ" sz="8000" dirty="0" smtClean="0"/>
              <a:t> </a:t>
            </a:r>
            <a:r>
              <a:rPr lang="cs-CZ" sz="8000" b="1" dirty="0" err="1" smtClean="0">
                <a:solidFill>
                  <a:srgbClr val="0070C0"/>
                </a:solidFill>
              </a:rPr>
              <a:t>from</a:t>
            </a:r>
            <a:r>
              <a:rPr lang="cs-CZ" sz="8000" b="1" dirty="0" smtClean="0">
                <a:solidFill>
                  <a:srgbClr val="0070C0"/>
                </a:solidFill>
              </a:rPr>
              <a:t> my </a:t>
            </a:r>
            <a:r>
              <a:rPr lang="cs-CZ" sz="8000" b="1" dirty="0" err="1" smtClean="0">
                <a:solidFill>
                  <a:srgbClr val="0070C0"/>
                </a:solidFill>
              </a:rPr>
              <a:t>boyfriend</a:t>
            </a:r>
            <a:r>
              <a:rPr lang="cs-CZ" sz="8000" b="1" dirty="0" smtClean="0"/>
              <a:t>.</a:t>
            </a:r>
          </a:p>
          <a:p>
            <a:pPr marL="0" indent="0">
              <a:buNone/>
            </a:pPr>
            <a:endParaRPr lang="cs-CZ" sz="8000" b="1" dirty="0"/>
          </a:p>
          <a:p>
            <a:pPr marL="0" indent="0">
              <a:buNone/>
            </a:pPr>
            <a:r>
              <a:rPr lang="cs-CZ" sz="8000" b="1" dirty="0" err="1" smtClean="0">
                <a:solidFill>
                  <a:srgbClr val="0070C0"/>
                </a:solidFill>
              </a:rPr>
              <a:t>What</a:t>
            </a:r>
            <a:r>
              <a:rPr lang="cs-CZ" sz="8000" dirty="0" smtClean="0"/>
              <a:t> </a:t>
            </a:r>
            <a:r>
              <a:rPr lang="cs-CZ" sz="8000" u="sng" dirty="0" err="1" smtClean="0"/>
              <a:t>was</a:t>
            </a:r>
            <a:r>
              <a:rPr lang="cs-CZ" sz="8000" dirty="0" smtClean="0"/>
              <a:t> </a:t>
            </a:r>
            <a:r>
              <a:rPr lang="cs-CZ" sz="8000" dirty="0" err="1" smtClean="0"/>
              <a:t>the</a:t>
            </a:r>
            <a:r>
              <a:rPr lang="cs-CZ" sz="8000" dirty="0" smtClean="0"/>
              <a:t> </a:t>
            </a:r>
            <a:r>
              <a:rPr lang="cs-CZ" sz="8000" dirty="0" err="1" smtClean="0"/>
              <a:t>weather</a:t>
            </a:r>
            <a:r>
              <a:rPr lang="cs-CZ" sz="8000" dirty="0" smtClean="0"/>
              <a:t> </a:t>
            </a:r>
            <a:r>
              <a:rPr lang="cs-CZ" sz="8000" b="1" dirty="0" err="1" smtClean="0">
                <a:solidFill>
                  <a:srgbClr val="0070C0"/>
                </a:solidFill>
              </a:rPr>
              <a:t>like</a:t>
            </a:r>
            <a:r>
              <a:rPr lang="cs-CZ" sz="8000" b="1" dirty="0" smtClean="0">
                <a:solidFill>
                  <a:srgbClr val="0070C0"/>
                </a:solidFill>
              </a:rPr>
              <a:t> </a:t>
            </a:r>
            <a:r>
              <a:rPr lang="cs-CZ" sz="8000" dirty="0" err="1" smtClean="0"/>
              <a:t>yesterday</a:t>
            </a:r>
            <a:r>
              <a:rPr lang="cs-CZ" sz="8000" dirty="0" smtClean="0"/>
              <a:t>?</a:t>
            </a:r>
          </a:p>
          <a:p>
            <a:pPr marL="0" indent="0">
              <a:buNone/>
            </a:pPr>
            <a:r>
              <a:rPr lang="cs-CZ" sz="8000" dirty="0" err="1" smtClean="0"/>
              <a:t>It</a:t>
            </a:r>
            <a:r>
              <a:rPr lang="cs-CZ" sz="8000" dirty="0" smtClean="0"/>
              <a:t> </a:t>
            </a:r>
            <a:r>
              <a:rPr lang="cs-CZ" sz="8000" dirty="0" err="1" smtClean="0"/>
              <a:t>was</a:t>
            </a:r>
            <a:r>
              <a:rPr lang="cs-CZ" sz="8000" dirty="0" smtClean="0"/>
              <a:t> </a:t>
            </a:r>
            <a:r>
              <a:rPr lang="cs-CZ" sz="8000" b="1" dirty="0" err="1" smtClean="0">
                <a:solidFill>
                  <a:srgbClr val="0070C0"/>
                </a:solidFill>
              </a:rPr>
              <a:t>warm</a:t>
            </a:r>
            <a:r>
              <a:rPr lang="cs-CZ" sz="8000" b="1" dirty="0" smtClean="0">
                <a:solidFill>
                  <a:srgbClr val="0070C0"/>
                </a:solidFill>
              </a:rPr>
              <a:t> and sunny</a:t>
            </a:r>
            <a:r>
              <a:rPr lang="cs-CZ" sz="8000" b="1" dirty="0" smtClean="0"/>
              <a:t>.</a:t>
            </a:r>
            <a:endParaRPr lang="cs-CZ" sz="8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8000" b="1" dirty="0" smtClean="0"/>
          </a:p>
          <a:p>
            <a:pPr marL="0" indent="0">
              <a:buNone/>
            </a:pPr>
            <a:endParaRPr lang="cs-CZ" sz="8000" b="1" dirty="0"/>
          </a:p>
          <a:p>
            <a:pPr marL="0" indent="0">
              <a:buNone/>
            </a:pPr>
            <a:endParaRPr lang="cs-CZ" sz="8000" b="1" dirty="0" smtClean="0"/>
          </a:p>
          <a:p>
            <a:pPr marL="0" indent="0">
              <a:buNone/>
            </a:pPr>
            <a:endParaRPr lang="cs-CZ" sz="8000" dirty="0" smtClean="0"/>
          </a:p>
        </p:txBody>
      </p:sp>
    </p:spTree>
    <p:extLst>
      <p:ext uri="{BB962C8B-B14F-4D97-AF65-F5344CB8AC3E}">
        <p14:creationId xmlns:p14="http://schemas.microsoft.com/office/powerpoint/2010/main" val="283408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b="1" dirty="0" err="1"/>
              <a:t>question</a:t>
            </a:r>
            <a:r>
              <a:rPr lang="cs-CZ" b="1" dirty="0"/>
              <a:t> </a:t>
            </a:r>
            <a:r>
              <a:rPr lang="cs-CZ" b="1" dirty="0" err="1"/>
              <a:t>word</a:t>
            </a:r>
            <a:r>
              <a:rPr lang="cs-CZ" b="1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b="1" dirty="0" err="1" smtClean="0"/>
              <a:t>object</a:t>
            </a:r>
            <a:r>
              <a:rPr lang="cs-CZ" b="1" dirty="0" smtClean="0"/>
              <a:t> 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b="1" dirty="0" err="1"/>
              <a:t>auxiliary</a:t>
            </a:r>
            <a:r>
              <a:rPr lang="cs-CZ" b="1" dirty="0"/>
              <a:t> verb </a:t>
            </a:r>
            <a:r>
              <a:rPr lang="cs-CZ" dirty="0"/>
              <a:t>(do, </a:t>
            </a:r>
            <a:r>
              <a:rPr lang="cs-CZ" dirty="0" err="1"/>
              <a:t>does</a:t>
            </a:r>
            <a:r>
              <a:rPr lang="cs-CZ" dirty="0"/>
              <a:t>, </a:t>
            </a:r>
            <a:r>
              <a:rPr lang="cs-CZ" dirty="0" err="1"/>
              <a:t>did</a:t>
            </a:r>
            <a:r>
              <a:rPr lang="cs-CZ" dirty="0"/>
              <a:t>, </a:t>
            </a:r>
            <a:r>
              <a:rPr lang="cs-CZ" dirty="0" err="1"/>
              <a:t>will</a:t>
            </a:r>
            <a:r>
              <a:rPr lang="cs-CZ" dirty="0"/>
              <a:t>, </a:t>
            </a:r>
            <a:r>
              <a:rPr lang="cs-CZ" dirty="0" err="1"/>
              <a:t>have</a:t>
            </a:r>
            <a:r>
              <a:rPr lang="cs-CZ" dirty="0"/>
              <a:t>…..)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used</a:t>
            </a:r>
            <a:r>
              <a:rPr lang="cs-CZ" dirty="0"/>
              <a:t> to make a </a:t>
            </a:r>
            <a:r>
              <a:rPr lang="cs-CZ" dirty="0" err="1"/>
              <a:t>question</a:t>
            </a:r>
            <a:r>
              <a:rPr lang="cs-CZ" dirty="0"/>
              <a:t>.</a:t>
            </a:r>
          </a:p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/>
              <a:t>with</a:t>
            </a:r>
            <a:r>
              <a:rPr lang="cs-CZ" dirty="0"/>
              <a:t> a </a:t>
            </a:r>
            <a:r>
              <a:rPr lang="cs-CZ" b="1" dirty="0" err="1" smtClean="0"/>
              <a:t>preposition</a:t>
            </a:r>
            <a:r>
              <a:rPr lang="cs-CZ" dirty="0" smtClean="0"/>
              <a:t>: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preposition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end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55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questions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err="1" smtClean="0">
                <a:solidFill>
                  <a:srgbClr val="0070C0"/>
                </a:solidFill>
              </a:rPr>
              <a:t>Who</a:t>
            </a:r>
            <a:r>
              <a:rPr lang="cs-CZ" sz="2800" dirty="0" smtClean="0"/>
              <a:t> </a:t>
            </a:r>
            <a:r>
              <a:rPr lang="cs-CZ" sz="2800" dirty="0" err="1" smtClean="0"/>
              <a:t>discovered</a:t>
            </a:r>
            <a:r>
              <a:rPr lang="cs-CZ" sz="2800" dirty="0" smtClean="0"/>
              <a:t> America?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Christopher </a:t>
            </a:r>
            <a:r>
              <a:rPr lang="cs-CZ" sz="2800" b="1" dirty="0" err="1" smtClean="0">
                <a:solidFill>
                  <a:srgbClr val="0070C0"/>
                </a:solidFill>
              </a:rPr>
              <a:t>Columbus</a:t>
            </a:r>
            <a:r>
              <a:rPr lang="cs-CZ" sz="2800" b="1" dirty="0" smtClean="0"/>
              <a:t> </a:t>
            </a:r>
            <a:r>
              <a:rPr lang="cs-CZ" sz="2800" dirty="0" err="1" smtClean="0"/>
              <a:t>discovered</a:t>
            </a:r>
            <a:r>
              <a:rPr lang="cs-CZ" sz="2800" dirty="0" smtClean="0"/>
              <a:t> America.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0070C0"/>
                </a:solidFill>
              </a:rPr>
              <a:t>What</a:t>
            </a:r>
            <a:r>
              <a:rPr lang="cs-CZ" sz="2800" b="1" dirty="0" smtClean="0"/>
              <a:t> </a:t>
            </a:r>
            <a:r>
              <a:rPr lang="cs-CZ" sz="2800" dirty="0" err="1" smtClean="0"/>
              <a:t>happened</a:t>
            </a:r>
            <a:r>
              <a:rPr lang="cs-CZ" sz="2800" dirty="0" smtClean="0"/>
              <a:t> on 21 July 1969?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0070C0"/>
                </a:solidFill>
              </a:rPr>
              <a:t>The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Americans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first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landed</a:t>
            </a:r>
            <a:r>
              <a:rPr lang="cs-CZ" sz="2800" b="1" dirty="0" smtClean="0">
                <a:solidFill>
                  <a:srgbClr val="0070C0"/>
                </a:solidFill>
              </a:rPr>
              <a:t> on </a:t>
            </a:r>
            <a:r>
              <a:rPr lang="cs-CZ" sz="2800" b="1" dirty="0" err="1" smtClean="0">
                <a:solidFill>
                  <a:srgbClr val="0070C0"/>
                </a:solidFill>
              </a:rPr>
              <a:t>the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Moon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e</a:t>
            </a:r>
            <a:r>
              <a:rPr lang="cs-CZ" sz="2800" dirty="0" smtClean="0"/>
              <a:t> do </a:t>
            </a:r>
            <a:r>
              <a:rPr lang="cs-CZ" sz="2800" b="1" dirty="0" smtClean="0"/>
              <a:t>not</a:t>
            </a:r>
            <a:r>
              <a:rPr lang="cs-CZ" sz="2800" dirty="0" smtClean="0"/>
              <a:t> use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auxiliary</a:t>
            </a:r>
            <a:r>
              <a:rPr lang="cs-CZ" sz="2800" b="1" dirty="0" smtClean="0"/>
              <a:t> verb </a:t>
            </a:r>
            <a:r>
              <a:rPr lang="cs-CZ" sz="2800" dirty="0" smtClean="0"/>
              <a:t>(do, </a:t>
            </a:r>
            <a:r>
              <a:rPr lang="cs-CZ" sz="2800" dirty="0" err="1" smtClean="0"/>
              <a:t>does</a:t>
            </a:r>
            <a:r>
              <a:rPr lang="cs-CZ" sz="2800" dirty="0" smtClean="0"/>
              <a:t>, </a:t>
            </a:r>
            <a:r>
              <a:rPr lang="cs-CZ" sz="2800" dirty="0" err="1" smtClean="0"/>
              <a:t>did</a:t>
            </a:r>
            <a:r>
              <a:rPr lang="cs-CZ" sz="2800" dirty="0" smtClean="0"/>
              <a:t>)</a:t>
            </a:r>
          </a:p>
          <a:p>
            <a:r>
              <a:rPr lang="cs-CZ" sz="2800" dirty="0" err="1"/>
              <a:t>t</a:t>
            </a:r>
            <a:r>
              <a:rPr lang="cs-CZ" sz="2800" dirty="0" err="1" smtClean="0"/>
              <a:t>he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question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</a:t>
            </a:r>
            <a:r>
              <a:rPr lang="cs-CZ" sz="2800" b="1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subject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5023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err="1" smtClean="0"/>
              <a:t>Ask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questions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about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underlined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words</a:t>
            </a:r>
            <a:r>
              <a:rPr lang="cs-CZ" sz="2800" b="1" dirty="0" smtClean="0"/>
              <a:t>: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1.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to </a:t>
            </a:r>
            <a:r>
              <a:rPr lang="cs-CZ" sz="2400" dirty="0" err="1" smtClean="0"/>
              <a:t>buy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u="sng" dirty="0" smtClean="0"/>
              <a:t>green</a:t>
            </a:r>
            <a:r>
              <a:rPr lang="cs-CZ" sz="2400" dirty="0" smtClean="0"/>
              <a:t> Ford, not </a:t>
            </a:r>
            <a:r>
              <a:rPr lang="cs-CZ" sz="2400" dirty="0" err="1" smtClean="0"/>
              <a:t>the</a:t>
            </a:r>
            <a:r>
              <a:rPr lang="cs-CZ" sz="2400" dirty="0" smtClean="0"/>
              <a:t>  blue </a:t>
            </a:r>
            <a:r>
              <a:rPr lang="cs-CZ" sz="2400" dirty="0" err="1" smtClean="0"/>
              <a:t>one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Which</a:t>
            </a:r>
            <a:r>
              <a:rPr lang="cs-CZ" sz="2400" b="1" dirty="0" smtClean="0">
                <a:solidFill>
                  <a:srgbClr val="0070C0"/>
                </a:solidFill>
              </a:rPr>
              <a:t> Ford </a:t>
            </a:r>
            <a:r>
              <a:rPr lang="cs-CZ" sz="2400" b="1" dirty="0" err="1" smtClean="0">
                <a:solidFill>
                  <a:srgbClr val="0070C0"/>
                </a:solidFill>
              </a:rPr>
              <a:t>would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like</a:t>
            </a:r>
            <a:r>
              <a:rPr lang="cs-CZ" sz="2400" b="1" dirty="0" smtClean="0">
                <a:solidFill>
                  <a:srgbClr val="0070C0"/>
                </a:solidFill>
              </a:rPr>
              <a:t> to </a:t>
            </a:r>
            <a:r>
              <a:rPr lang="cs-CZ" sz="2400" b="1" dirty="0" err="1" smtClean="0">
                <a:solidFill>
                  <a:srgbClr val="0070C0"/>
                </a:solidFill>
              </a:rPr>
              <a:t>buy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/>
              <a:t>2. </a:t>
            </a:r>
            <a:r>
              <a:rPr lang="cs-CZ" sz="2400" u="sng" dirty="0" smtClean="0"/>
              <a:t>James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most </a:t>
            </a:r>
            <a:r>
              <a:rPr lang="cs-CZ" sz="2400" dirty="0" err="1" smtClean="0"/>
              <a:t>intelligent</a:t>
            </a:r>
            <a:r>
              <a:rPr lang="cs-CZ" sz="2400" dirty="0" smtClean="0"/>
              <a:t> student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class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Who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is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>
                <a:solidFill>
                  <a:srgbClr val="0070C0"/>
                </a:solidFill>
              </a:rPr>
              <a:t>most </a:t>
            </a:r>
            <a:r>
              <a:rPr lang="cs-CZ" sz="2400" b="1" dirty="0" err="1">
                <a:solidFill>
                  <a:srgbClr val="0070C0"/>
                </a:solidFill>
              </a:rPr>
              <a:t>intelligent</a:t>
            </a:r>
            <a:r>
              <a:rPr lang="cs-CZ" sz="2400" b="1" dirty="0">
                <a:solidFill>
                  <a:srgbClr val="0070C0"/>
                </a:solidFill>
              </a:rPr>
              <a:t> student in </a:t>
            </a:r>
            <a:r>
              <a:rPr lang="cs-CZ" sz="2400" b="1" dirty="0" err="1">
                <a:solidFill>
                  <a:srgbClr val="0070C0"/>
                </a:solidFill>
              </a:rPr>
              <a:t>the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class</a:t>
            </a:r>
            <a:r>
              <a:rPr lang="cs-CZ" sz="2400" b="1" dirty="0">
                <a:solidFill>
                  <a:srgbClr val="0070C0"/>
                </a:solidFill>
              </a:rPr>
              <a:t>?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3. I </a:t>
            </a:r>
            <a:r>
              <a:rPr lang="cs-CZ" sz="2400" dirty="0" err="1" smtClean="0"/>
              <a:t>saw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Foo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Fighters</a:t>
            </a:r>
            <a:r>
              <a:rPr lang="cs-CZ" sz="2400" u="sng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festival in Dublin last </a:t>
            </a:r>
            <a:r>
              <a:rPr lang="cs-CZ" sz="2400" dirty="0" err="1" smtClean="0"/>
              <a:t>year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Who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did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see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at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festival in Dublin last </a:t>
            </a:r>
            <a:r>
              <a:rPr lang="cs-CZ" sz="2400" b="1" dirty="0" err="1" smtClean="0">
                <a:solidFill>
                  <a:srgbClr val="0070C0"/>
                </a:solidFill>
              </a:rPr>
              <a:t>year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/>
              <a:t>4. </a:t>
            </a:r>
            <a:r>
              <a:rPr lang="cs-CZ" sz="2400" u="sng" dirty="0" err="1" smtClean="0"/>
              <a:t>Kate´s</a:t>
            </a:r>
            <a:r>
              <a:rPr lang="cs-CZ" sz="2400" dirty="0" smtClean="0"/>
              <a:t>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</a:t>
            </a:r>
            <a:r>
              <a:rPr lang="cs-CZ" sz="2400" dirty="0" err="1" smtClean="0"/>
              <a:t>works</a:t>
            </a:r>
            <a:r>
              <a:rPr lang="cs-CZ" sz="2400" dirty="0" smtClean="0"/>
              <a:t> in </a:t>
            </a:r>
            <a:r>
              <a:rPr lang="cs-CZ" sz="2400" dirty="0" err="1" smtClean="0"/>
              <a:t>Germany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Whose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father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works</a:t>
            </a:r>
            <a:r>
              <a:rPr lang="cs-CZ" sz="2400" b="1" dirty="0" smtClean="0">
                <a:solidFill>
                  <a:srgbClr val="0070C0"/>
                </a:solidFill>
              </a:rPr>
              <a:t> in </a:t>
            </a:r>
            <a:r>
              <a:rPr lang="cs-CZ" sz="2400" b="1" dirty="0" err="1" smtClean="0">
                <a:solidFill>
                  <a:srgbClr val="0070C0"/>
                </a:solidFill>
              </a:rPr>
              <a:t>Germany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/>
              <a:t>5. </a:t>
            </a:r>
            <a:r>
              <a:rPr lang="cs-CZ" sz="2400" dirty="0" err="1" smtClean="0"/>
              <a:t>He´s</a:t>
            </a:r>
            <a:r>
              <a:rPr lang="cs-CZ" sz="2400" dirty="0" smtClean="0"/>
              <a:t> </a:t>
            </a:r>
            <a:r>
              <a:rPr lang="cs-CZ" sz="2400" dirty="0" err="1" smtClean="0"/>
              <a:t>been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ice-hockey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for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eight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years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How</a:t>
            </a:r>
            <a:r>
              <a:rPr lang="cs-CZ" sz="2400" b="1" dirty="0" smtClean="0">
                <a:solidFill>
                  <a:srgbClr val="0070C0"/>
                </a:solidFill>
              </a:rPr>
              <a:t> long has he </a:t>
            </a:r>
            <a:r>
              <a:rPr lang="cs-CZ" sz="2400" b="1" dirty="0" err="1" smtClean="0">
                <a:solidFill>
                  <a:srgbClr val="0070C0"/>
                </a:solidFill>
              </a:rPr>
              <a:t>been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playing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ice-hockey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/>
              <a:t>6. I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given</a:t>
            </a:r>
            <a:r>
              <a:rPr lang="cs-CZ" sz="2400" dirty="0" smtClean="0"/>
              <a:t> </a:t>
            </a:r>
            <a:r>
              <a:rPr lang="cs-CZ" sz="2400" u="sng" dirty="0" smtClean="0"/>
              <a:t>250 </a:t>
            </a:r>
            <a:r>
              <a:rPr lang="cs-CZ" sz="2400" u="sng" dirty="0" err="1" smtClean="0"/>
              <a:t>dollars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b="1" dirty="0" err="1" smtClean="0">
                <a:solidFill>
                  <a:srgbClr val="0070C0"/>
                </a:solidFill>
              </a:rPr>
              <a:t>How</a:t>
            </a:r>
            <a:r>
              <a:rPr lang="cs-CZ" sz="2400" b="1" dirty="0" smtClean="0">
                <a:solidFill>
                  <a:srgbClr val="0070C0"/>
                </a:solidFill>
              </a:rPr>
              <a:t> much </a:t>
            </a:r>
            <a:r>
              <a:rPr lang="cs-CZ" sz="2400" b="1" dirty="0" err="1" smtClean="0">
                <a:solidFill>
                  <a:srgbClr val="0070C0"/>
                </a:solidFill>
              </a:rPr>
              <a:t>money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were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given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2686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err="1" smtClean="0"/>
              <a:t>Translate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English</a:t>
            </a:r>
            <a:r>
              <a:rPr lang="cs-CZ" sz="2800" b="1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Kdy musíš jít domů?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When</a:t>
            </a:r>
            <a:r>
              <a:rPr lang="cs-CZ" sz="2400" b="1" dirty="0" smtClean="0">
                <a:solidFill>
                  <a:srgbClr val="0070C0"/>
                </a:solidFill>
              </a:rPr>
              <a:t> / </a:t>
            </a:r>
            <a:r>
              <a:rPr lang="cs-CZ" sz="2400" b="1" dirty="0" err="1" smtClean="0">
                <a:solidFill>
                  <a:srgbClr val="0070C0"/>
                </a:solidFill>
              </a:rPr>
              <a:t>what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time</a:t>
            </a:r>
            <a:r>
              <a:rPr lang="cs-CZ" sz="2400" b="1" dirty="0" smtClean="0">
                <a:solidFill>
                  <a:srgbClr val="0070C0"/>
                </a:solidFill>
              </a:rPr>
              <a:t> do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have</a:t>
            </a:r>
            <a:r>
              <a:rPr lang="cs-CZ" sz="2400" b="1" dirty="0" smtClean="0">
                <a:solidFill>
                  <a:srgbClr val="0070C0"/>
                </a:solidFill>
              </a:rPr>
              <a:t> to go </a:t>
            </a:r>
            <a:r>
              <a:rPr lang="cs-CZ" sz="2400" b="1" dirty="0" err="1" smtClean="0">
                <a:solidFill>
                  <a:srgbClr val="0070C0"/>
                </a:solidFill>
              </a:rPr>
              <a:t>home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AutoNum type="arabicPeriod" startAt="2"/>
            </a:pPr>
            <a:r>
              <a:rPr lang="cs-CZ" sz="2400" dirty="0" smtClean="0"/>
              <a:t>Jak dlouho už se učíš anglicky?</a:t>
            </a:r>
          </a:p>
          <a:p>
            <a:pPr marL="0" indent="0">
              <a:buNone/>
            </a:pPr>
            <a:r>
              <a:rPr lang="cs-CZ" sz="2400" dirty="0" smtClean="0"/>
              <a:t>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How</a:t>
            </a:r>
            <a:r>
              <a:rPr lang="cs-CZ" sz="2400" b="1" dirty="0" smtClean="0">
                <a:solidFill>
                  <a:srgbClr val="0070C0"/>
                </a:solidFill>
              </a:rPr>
              <a:t> long </a:t>
            </a:r>
            <a:r>
              <a:rPr lang="cs-CZ" sz="2400" b="1" dirty="0" err="1" smtClean="0">
                <a:solidFill>
                  <a:srgbClr val="0070C0"/>
                </a:solidFill>
              </a:rPr>
              <a:t>have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been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learning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English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/>
              <a:t>3.   Kolikrát týdně chodíte plavat?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b="1" dirty="0" err="1" smtClean="0">
                <a:solidFill>
                  <a:srgbClr val="0070C0"/>
                </a:solidFill>
              </a:rPr>
              <a:t>How</a:t>
            </a:r>
            <a:r>
              <a:rPr lang="cs-CZ" sz="2400" b="1" dirty="0" smtClean="0">
                <a:solidFill>
                  <a:srgbClr val="0070C0"/>
                </a:solidFill>
              </a:rPr>
              <a:t> many </a:t>
            </a:r>
            <a:r>
              <a:rPr lang="cs-CZ" sz="2400" b="1" dirty="0" err="1" smtClean="0">
                <a:solidFill>
                  <a:srgbClr val="0070C0"/>
                </a:solidFill>
              </a:rPr>
              <a:t>times</a:t>
            </a:r>
            <a:r>
              <a:rPr lang="cs-CZ" sz="2400" b="1" dirty="0" smtClean="0">
                <a:solidFill>
                  <a:srgbClr val="0070C0"/>
                </a:solidFill>
              </a:rPr>
              <a:t> a </a:t>
            </a:r>
            <a:r>
              <a:rPr lang="cs-CZ" sz="2400" b="1" dirty="0" err="1" smtClean="0">
                <a:solidFill>
                  <a:srgbClr val="0070C0"/>
                </a:solidFill>
              </a:rPr>
              <a:t>week</a:t>
            </a:r>
            <a:r>
              <a:rPr lang="cs-CZ" sz="2400" b="1" dirty="0" smtClean="0">
                <a:solidFill>
                  <a:srgbClr val="0070C0"/>
                </a:solidFill>
              </a:rPr>
              <a:t> do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go </a:t>
            </a:r>
            <a:r>
              <a:rPr lang="cs-CZ" sz="2400" b="1" dirty="0" err="1" smtClean="0">
                <a:solidFill>
                  <a:srgbClr val="0070C0"/>
                </a:solidFill>
              </a:rPr>
              <a:t>swimming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AutoNum type="arabicPeriod" startAt="4"/>
            </a:pPr>
            <a:r>
              <a:rPr lang="cs-CZ" sz="2400" dirty="0" smtClean="0"/>
              <a:t>Kolik stál ten mobil?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b="1" dirty="0" err="1" smtClean="0">
                <a:solidFill>
                  <a:srgbClr val="0070C0"/>
                </a:solidFill>
              </a:rPr>
              <a:t>How</a:t>
            </a:r>
            <a:r>
              <a:rPr lang="cs-CZ" sz="2400" b="1" dirty="0" smtClean="0">
                <a:solidFill>
                  <a:srgbClr val="0070C0"/>
                </a:solidFill>
              </a:rPr>
              <a:t> much </a:t>
            </a:r>
            <a:r>
              <a:rPr lang="cs-CZ" sz="2400" b="1" dirty="0" err="1" smtClean="0">
                <a:solidFill>
                  <a:srgbClr val="0070C0"/>
                </a:solidFill>
              </a:rPr>
              <a:t>was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mobile / </a:t>
            </a:r>
            <a:r>
              <a:rPr lang="cs-CZ" sz="2400" b="1" dirty="0" err="1" smtClean="0">
                <a:solidFill>
                  <a:srgbClr val="0070C0"/>
                </a:solidFill>
              </a:rPr>
              <a:t>did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mobile </a:t>
            </a:r>
            <a:r>
              <a:rPr lang="cs-CZ" sz="2400" b="1" dirty="0" err="1" smtClean="0">
                <a:solidFill>
                  <a:srgbClr val="0070C0"/>
                </a:solidFill>
              </a:rPr>
              <a:t>cost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AutoNum type="arabicPeriod" startAt="5"/>
            </a:pPr>
            <a:r>
              <a:rPr lang="cs-CZ" sz="2400" dirty="0" smtClean="0"/>
              <a:t>Co se mu stalo?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What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happened</a:t>
            </a:r>
            <a:r>
              <a:rPr lang="cs-CZ" sz="2400" b="1" dirty="0" smtClean="0">
                <a:solidFill>
                  <a:srgbClr val="0070C0"/>
                </a:solidFill>
              </a:rPr>
              <a:t> to </a:t>
            </a:r>
            <a:r>
              <a:rPr lang="cs-CZ" sz="2400" b="1" dirty="0" err="1" smtClean="0">
                <a:solidFill>
                  <a:srgbClr val="0070C0"/>
                </a:solidFill>
              </a:rPr>
              <a:t>him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AutoNum type="arabicPeriod" startAt="6"/>
            </a:pPr>
            <a:r>
              <a:rPr lang="cs-CZ" sz="2400" dirty="0" smtClean="0"/>
              <a:t>Proč jsi mu neřekl pravdu?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Why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didn´t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tell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him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truth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 startAt="8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422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976664"/>
          </a:xfrm>
        </p:spPr>
        <p:txBody>
          <a:bodyPr>
            <a:normAutofit fontScale="92500" lnSpcReduction="10000"/>
          </a:bodyPr>
          <a:lstStyle/>
          <a:p>
            <a:pPr marL="457200" lvl="0" indent="-457200">
              <a:buFont typeface="Arial" pitchFamily="34" charset="0"/>
              <a:buAutoNum type="arabicPeriod" startAt="7"/>
            </a:pPr>
            <a:r>
              <a:rPr lang="cs-CZ" sz="2400" dirty="0" smtClean="0">
                <a:solidFill>
                  <a:prstClr val="black"/>
                </a:solidFill>
              </a:rPr>
              <a:t>S kým chcete mluvit?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Who</a:t>
            </a:r>
            <a:r>
              <a:rPr lang="cs-CZ" sz="2400" b="1" dirty="0" smtClean="0">
                <a:solidFill>
                  <a:srgbClr val="0070C0"/>
                </a:solidFill>
              </a:rPr>
              <a:t> do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want</a:t>
            </a:r>
            <a:r>
              <a:rPr lang="cs-CZ" sz="2400" b="1" dirty="0" smtClean="0">
                <a:solidFill>
                  <a:srgbClr val="0070C0"/>
                </a:solidFill>
              </a:rPr>
              <a:t> to </a:t>
            </a:r>
            <a:r>
              <a:rPr lang="cs-CZ" sz="2400" b="1" dirty="0" err="1" smtClean="0">
                <a:solidFill>
                  <a:srgbClr val="0070C0"/>
                </a:solidFill>
              </a:rPr>
              <a:t>speak</a:t>
            </a:r>
            <a:r>
              <a:rPr lang="cs-CZ" sz="2400" b="1" dirty="0" smtClean="0">
                <a:solidFill>
                  <a:srgbClr val="0070C0"/>
                </a:solidFill>
              </a:rPr>
              <a:t> to?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8.   Čí </a:t>
            </a:r>
            <a:r>
              <a:rPr lang="cs-CZ" sz="2400" dirty="0">
                <a:solidFill>
                  <a:prstClr val="black"/>
                </a:solidFill>
              </a:rPr>
              <a:t>je ta taška?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Whose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bag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is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it</a:t>
            </a:r>
            <a:r>
              <a:rPr lang="cs-CZ" sz="2400" b="1" dirty="0">
                <a:solidFill>
                  <a:srgbClr val="0070C0"/>
                </a:solidFill>
              </a:rPr>
              <a:t>? / </a:t>
            </a:r>
            <a:r>
              <a:rPr lang="cs-CZ" sz="2400" b="1" dirty="0" err="1">
                <a:solidFill>
                  <a:srgbClr val="0070C0"/>
                </a:solidFill>
              </a:rPr>
              <a:t>Whose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is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this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bag</a:t>
            </a:r>
            <a:r>
              <a:rPr lang="cs-CZ" sz="2400" b="1" dirty="0">
                <a:solidFill>
                  <a:srgbClr val="0070C0"/>
                </a:solidFill>
              </a:rPr>
              <a:t>?</a:t>
            </a:r>
          </a:p>
          <a:p>
            <a:pPr marL="457200" lvl="0" indent="-457200">
              <a:buAutoNum type="arabicPeriod" startAt="9"/>
            </a:pPr>
            <a:r>
              <a:rPr lang="cs-CZ" sz="2400" dirty="0" smtClean="0">
                <a:solidFill>
                  <a:prstClr val="black"/>
                </a:solidFill>
              </a:rPr>
              <a:t>Na koho tady čekáš?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   </a:t>
            </a:r>
            <a:r>
              <a:rPr lang="cs-CZ" sz="2400" b="1" dirty="0" err="1">
                <a:solidFill>
                  <a:srgbClr val="0070C0"/>
                </a:solidFill>
              </a:rPr>
              <a:t>Who</a:t>
            </a:r>
            <a:r>
              <a:rPr lang="cs-CZ" sz="2400" b="1" dirty="0">
                <a:solidFill>
                  <a:srgbClr val="0070C0"/>
                </a:solidFill>
              </a:rPr>
              <a:t> are </a:t>
            </a:r>
            <a:r>
              <a:rPr lang="cs-CZ" sz="2400" b="1" dirty="0" err="1">
                <a:solidFill>
                  <a:srgbClr val="0070C0"/>
                </a:solidFill>
              </a:rPr>
              <a:t>you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waiting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here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for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10.   Kam </a:t>
            </a:r>
            <a:r>
              <a:rPr lang="cs-CZ" sz="2400" dirty="0">
                <a:solidFill>
                  <a:prstClr val="black"/>
                </a:solidFill>
              </a:rPr>
              <a:t>jedete letos na dovolenou?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       </a:t>
            </a:r>
            <a:r>
              <a:rPr lang="cs-CZ" sz="2400" b="1" dirty="0" err="1">
                <a:solidFill>
                  <a:srgbClr val="0070C0"/>
                </a:solidFill>
              </a:rPr>
              <a:t>Where</a:t>
            </a:r>
            <a:r>
              <a:rPr lang="cs-CZ" sz="2400" b="1" dirty="0">
                <a:solidFill>
                  <a:srgbClr val="0070C0"/>
                </a:solidFill>
              </a:rPr>
              <a:t> are </a:t>
            </a:r>
            <a:r>
              <a:rPr lang="cs-CZ" sz="2400" b="1" dirty="0" err="1">
                <a:solidFill>
                  <a:srgbClr val="0070C0"/>
                </a:solidFill>
              </a:rPr>
              <a:t>you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going</a:t>
            </a:r>
            <a:r>
              <a:rPr lang="cs-CZ" sz="2400" b="1" dirty="0">
                <a:solidFill>
                  <a:srgbClr val="0070C0"/>
                </a:solidFill>
              </a:rPr>
              <a:t> on </a:t>
            </a:r>
            <a:r>
              <a:rPr lang="cs-CZ" sz="2400" b="1" dirty="0" err="1">
                <a:solidFill>
                  <a:srgbClr val="0070C0"/>
                </a:solidFill>
              </a:rPr>
              <a:t>holiday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this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year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11.  Co sis včera koupila?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What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did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buy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yesterday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12.  Kdo chce jet s námi?</a:t>
            </a:r>
          </a:p>
          <a:p>
            <a:pPr marL="0" lv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Who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wants</a:t>
            </a:r>
            <a:r>
              <a:rPr lang="cs-CZ" sz="2400" b="1" dirty="0" smtClean="0">
                <a:solidFill>
                  <a:srgbClr val="0070C0"/>
                </a:solidFill>
              </a:rPr>
              <a:t> to go </a:t>
            </a:r>
            <a:r>
              <a:rPr lang="cs-CZ" sz="2400" b="1" dirty="0" err="1" smtClean="0">
                <a:solidFill>
                  <a:srgbClr val="0070C0"/>
                </a:solidFill>
              </a:rPr>
              <a:t>with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us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13. Odkud pocházíte?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Where</a:t>
            </a:r>
            <a:r>
              <a:rPr lang="cs-CZ" sz="2400" b="1" dirty="0" smtClean="0">
                <a:solidFill>
                  <a:srgbClr val="0070C0"/>
                </a:solidFill>
              </a:rPr>
              <a:t> do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come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from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14. Proč tak křičíte?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r>
              <a:rPr lang="cs-CZ" sz="2400" b="1" dirty="0" err="1" smtClean="0">
                <a:solidFill>
                  <a:srgbClr val="0070C0"/>
                </a:solidFill>
              </a:rPr>
              <a:t>Why</a:t>
            </a:r>
            <a:r>
              <a:rPr lang="cs-CZ" sz="2400" b="1" dirty="0" smtClean="0">
                <a:solidFill>
                  <a:srgbClr val="0070C0"/>
                </a:solidFill>
              </a:rPr>
              <a:t> are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yelling</a:t>
            </a:r>
            <a:r>
              <a:rPr lang="cs-CZ" sz="2400" b="1" dirty="0" smtClean="0">
                <a:solidFill>
                  <a:srgbClr val="0070C0"/>
                </a:solidFill>
              </a:rPr>
              <a:t> so much?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AutoNum type="arabicPeriod" startAt="8"/>
            </a:pP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922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Použité zdroje: archiv autorky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6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916</Words>
  <Application>Microsoft Office PowerPoint</Application>
  <PresentationFormat>Předvádění na obrazovce (4:3)</PresentationFormat>
  <Paragraphs>145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MAKING QUESTIONS</vt:lpstr>
      <vt:lpstr>Yes / no questions</vt:lpstr>
      <vt:lpstr>Practise the short answers:</vt:lpstr>
      <vt:lpstr>Question words</vt:lpstr>
      <vt:lpstr>Circle the correct option. Sometimes more than one is correct.</vt:lpstr>
      <vt:lpstr>Object questions</vt:lpstr>
      <vt:lpstr>Prezentace aplikace PowerPoint</vt:lpstr>
      <vt:lpstr>Subject questions</vt:lpstr>
      <vt:lpstr>Ask questions about the underlined words: </vt:lpstr>
      <vt:lpstr>Translate to English: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Radka Fuchsová</dc:creator>
  <cp:lastModifiedBy>Ivana Hlavová</cp:lastModifiedBy>
  <cp:revision>21</cp:revision>
  <dcterms:created xsi:type="dcterms:W3CDTF">2013-05-11T13:57:17Z</dcterms:created>
  <dcterms:modified xsi:type="dcterms:W3CDTF">2013-06-20T07:46:54Z</dcterms:modified>
</cp:coreProperties>
</file>