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0B026C1-348C-4B89-8038-55CD4F0A8502}" type="datetimeFigureOut">
              <a:rPr lang="cs-CZ" smtClean="0"/>
              <a:pPr/>
              <a:t>7.2.2012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0892457-E78A-4D5F-8C8E-D3299AE2C5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sndAc>
      <p:stSnd>
        <p:snd r:embed="rId1" name="type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0B026C1-348C-4B89-8038-55CD4F0A8502}" type="datetimeFigureOut">
              <a:rPr lang="cs-CZ" smtClean="0"/>
              <a:pPr/>
              <a:t>7.2.2012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0892457-E78A-4D5F-8C8E-D3299AE2C5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sndAc>
      <p:stSnd>
        <p:snd r:embed="rId1" name="type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0B026C1-348C-4B89-8038-55CD4F0A8502}" type="datetimeFigureOut">
              <a:rPr lang="cs-CZ" smtClean="0"/>
              <a:pPr/>
              <a:t>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0892457-E78A-4D5F-8C8E-D3299AE2C5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sndAc>
      <p:stSnd>
        <p:snd r:embed="rId1" name="type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026C1-348C-4B89-8038-55CD4F0A8502}" type="datetimeFigureOut">
              <a:rPr lang="cs-CZ" smtClean="0"/>
              <a:pPr/>
              <a:t>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92457-E78A-4D5F-8C8E-D3299AE2C5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sndAc>
      <p:stSnd>
        <p:snd r:embed="rId1" name="type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026C1-348C-4B89-8038-55CD4F0A8502}" type="datetimeFigureOut">
              <a:rPr lang="cs-CZ" smtClean="0"/>
              <a:pPr/>
              <a:t>7.2.2012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92457-E78A-4D5F-8C8E-D3299AE2C5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>
    <p:sndAc>
      <p:stSnd>
        <p:snd r:embed="rId1" name="type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0B026C1-348C-4B89-8038-55CD4F0A8502}" type="datetimeFigureOut">
              <a:rPr lang="cs-CZ" smtClean="0"/>
              <a:pPr/>
              <a:t>7.2.2012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0892457-E78A-4D5F-8C8E-D3299AE2C5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sndAc>
      <p:stSnd>
        <p:snd r:embed="rId1" name="type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026C1-348C-4B89-8038-55CD4F0A8502}" type="datetimeFigureOut">
              <a:rPr lang="cs-CZ" smtClean="0"/>
              <a:pPr/>
              <a:t>7.2.2012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92457-E78A-4D5F-8C8E-D3299AE2C5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type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0B026C1-348C-4B89-8038-55CD4F0A8502}" type="datetimeFigureOut">
              <a:rPr lang="cs-CZ" smtClean="0"/>
              <a:pPr/>
              <a:t>7.2.2012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0892457-E78A-4D5F-8C8E-D3299AE2C5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sndAc>
      <p:stSnd>
        <p:snd r:embed="rId1" name="type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0B026C1-348C-4B89-8038-55CD4F0A8502}" type="datetimeFigureOut">
              <a:rPr lang="cs-CZ" smtClean="0"/>
              <a:pPr/>
              <a:t>7.2.2012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0892457-E78A-4D5F-8C8E-D3299AE2C57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>
    <p:sndAc>
      <p:stSnd>
        <p:snd r:embed="rId1" name="type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026C1-348C-4B89-8038-55CD4F0A8502}" type="datetimeFigureOut">
              <a:rPr lang="cs-CZ" smtClean="0"/>
              <a:pPr/>
              <a:t>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92457-E78A-4D5F-8C8E-D3299AE2C5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type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026C1-348C-4B89-8038-55CD4F0A8502}" type="datetimeFigureOut">
              <a:rPr lang="cs-CZ" smtClean="0"/>
              <a:pPr/>
              <a:t>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892457-E78A-4D5F-8C8E-D3299AE2C5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type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0B026C1-348C-4B89-8038-55CD4F0A8502}" type="datetimeFigureOut">
              <a:rPr lang="cs-CZ" smtClean="0"/>
              <a:pPr/>
              <a:t>7.2.2012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0892457-E78A-4D5F-8C8E-D3299AE2C57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sndAc>
      <p:stSnd>
        <p:snd r:embed="rId13" name="type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332656"/>
            <a:ext cx="7920880" cy="15842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647190" y="2667000"/>
          <a:ext cx="5849620" cy="2889784"/>
        </p:xfrm>
        <a:graphic>
          <a:graphicData uri="http://schemas.openxmlformats.org/drawingml/2006/table">
            <a:tbl>
              <a:tblPr/>
              <a:tblGrid>
                <a:gridCol w="1598930"/>
                <a:gridCol w="4250690"/>
              </a:tblGrid>
              <a:tr h="57004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Times New Roman"/>
                          <a:ea typeface="Times New Roman"/>
                        </a:rPr>
                        <a:t>Název školy</a:t>
                      </a:r>
                      <a:endParaRPr lang="cs-CZ" sz="12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ZŠ a ZUŠ J. E. Purkyně Libochovice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04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Autor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Bc. Jiří Grüner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04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Název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 smtClean="0">
                          <a:latin typeface="Times New Roman"/>
                          <a:ea typeface="Times New Roman"/>
                        </a:rPr>
                        <a:t>VY_32_INOVACE_07_Počátky </a:t>
                      </a:r>
                      <a:r>
                        <a:rPr lang="cs-CZ" sz="2000">
                          <a:latin typeface="Times New Roman"/>
                          <a:ea typeface="Times New Roman"/>
                        </a:rPr>
                        <a:t>hudby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04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Téma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Počátky hudby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04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000">
                          <a:latin typeface="Times New Roman"/>
                          <a:ea typeface="Times New Roman"/>
                        </a:rPr>
                        <a:t>Číslo projektu</a:t>
                      </a:r>
                      <a:endParaRPr lang="cs-CZ" sz="120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smtClean="0">
                          <a:latin typeface="Times New Roman"/>
                          <a:ea typeface="Times New Roman"/>
                        </a:rPr>
                        <a:t>CZ.1.07/1.4.00/21.2803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2000" dirty="0"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sndAc>
      <p:stSnd>
        <p:snd r:embed="rId2" name="type.wav"/>
      </p:stSnd>
    </p:sndAc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se zabývá prvotními počátky hudby v lidské společnosti. Je určena žákům 6. ročníku základní školy. Je uveden historický vývoj i jednoduché hudební nástroje, které člověk využíval. </a:t>
            </a:r>
          </a:p>
          <a:p>
            <a:r>
              <a:rPr lang="cs-CZ" dirty="0" smtClean="0"/>
              <a:t>Učitel se snaží o samostatnou práci dětí, kdy sami mohou říci, které hudební nástroje mohl člověk v pravěku využívat a </a:t>
            </a:r>
            <a:r>
              <a:rPr lang="cs-CZ" smtClean="0"/>
              <a:t>k čemu. </a:t>
            </a:r>
            <a:endParaRPr lang="cs-CZ" dirty="0"/>
          </a:p>
        </p:txBody>
      </p:sp>
    </p:spTree>
  </p:cSld>
  <p:clrMapOvr>
    <a:masterClrMapping/>
  </p:clrMapOvr>
  <p:transition>
    <p:sndAc>
      <p:stSnd>
        <p:snd r:embed="rId2" name="type.wav"/>
      </p:stSnd>
    </p:sndAc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Vznik umění a počátky hudby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i="1" dirty="0" smtClean="0"/>
              <a:t>Prvotní počátky hudební kultury lidí</a:t>
            </a:r>
            <a:endParaRPr lang="cs-CZ" i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332656"/>
            <a:ext cx="7920880" cy="15842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Historický vývoj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 vývoji hudby se dozvídáme z archeologických vykopávek.</a:t>
            </a:r>
          </a:p>
          <a:p>
            <a:r>
              <a:rPr lang="cs-CZ" dirty="0" smtClean="0"/>
              <a:t>Období pravěku – fáze vývoje člověka.</a:t>
            </a:r>
          </a:p>
          <a:p>
            <a:r>
              <a:rPr lang="cs-CZ" dirty="0" smtClean="0"/>
              <a:t>Člověk svou primitivní řečí rozvíjí hlasové schopnosti.</a:t>
            </a:r>
          </a:p>
          <a:p>
            <a:r>
              <a:rPr lang="cs-CZ" dirty="0" smtClean="0"/>
              <a:t>Vznikají zde první primitivní umělecká díla.</a:t>
            </a:r>
          </a:p>
          <a:p>
            <a:r>
              <a:rPr lang="cs-CZ" dirty="0" smtClean="0"/>
              <a:t>Zpěvem a tancem chtěl člověk ovlivnit nadpřirozené síly a získávat si tak jejich náklonnost. </a:t>
            </a:r>
          </a:p>
        </p:txBody>
      </p:sp>
    </p:spTree>
  </p:cSld>
  <p:clrMapOvr>
    <a:masterClrMapping/>
  </p:clrMapOvr>
  <p:transition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Vznik nástěnných maleb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Jeskyně „Tří bratří“ – vyobrazena postava v masce (patrně kouzelník - čaroděj), který drží v ruce primitivní nástroj (patrně dechový, nebo smyčcový).</a:t>
            </a:r>
          </a:p>
          <a:p>
            <a:endParaRPr lang="cs-CZ" dirty="0"/>
          </a:p>
        </p:txBody>
      </p:sp>
    </p:spTree>
  </p:cSld>
  <p:clrMapOvr>
    <a:masterClrMapping/>
  </p:clrMapOvr>
  <p:transition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Primitivní hudební nástroje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Jedná se o ty nástroje, které člověk našel v přírodě.</a:t>
            </a:r>
          </a:p>
          <a:p>
            <a:r>
              <a:rPr lang="cs-CZ" dirty="0" smtClean="0"/>
              <a:t>Kameny</a:t>
            </a:r>
          </a:p>
          <a:p>
            <a:r>
              <a:rPr lang="cs-CZ" dirty="0" smtClean="0"/>
              <a:t>Různá chrastítka – dřevěná, kostěná</a:t>
            </a:r>
          </a:p>
          <a:p>
            <a:r>
              <a:rPr lang="cs-CZ" dirty="0" smtClean="0"/>
              <a:t>Kusy dřeva, kterými o sebe tloukl</a:t>
            </a:r>
          </a:p>
          <a:p>
            <a:r>
              <a:rPr lang="cs-CZ" dirty="0" smtClean="0"/>
              <a:t>Kostěné píšťaly – později i uměle vyvrtané dírky</a:t>
            </a:r>
          </a:p>
          <a:p>
            <a:r>
              <a:rPr lang="cs-CZ" dirty="0" smtClean="0"/>
              <a:t>Hliněný buben, zvonek</a:t>
            </a:r>
          </a:p>
          <a:p>
            <a:r>
              <a:rPr lang="cs-CZ" dirty="0" smtClean="0"/>
              <a:t>Kovové zvony, puklice, rohy</a:t>
            </a:r>
          </a:p>
          <a:p>
            <a:r>
              <a:rPr lang="cs-CZ" dirty="0" smtClean="0"/>
              <a:t>Strunné nástroje – harfy, lyry</a:t>
            </a:r>
            <a:endParaRPr lang="cs-CZ" dirty="0"/>
          </a:p>
        </p:txBody>
      </p:sp>
    </p:spTree>
  </p:cSld>
  <p:clrMapOvr>
    <a:masterClrMapping/>
  </p:clrMapOvr>
  <p:transition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Domněnky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Muzikologové se domnívají, že tento nejstarší typ lidských dějin dal základ pro vznik nynějších hudebních nástrojů.</a:t>
            </a:r>
          </a:p>
          <a:p>
            <a:r>
              <a:rPr lang="cs-CZ" dirty="0" smtClean="0"/>
              <a:t>Charakter hudby byl velice primitivní, památky, které by byly konkrétní se nedochovaly.</a:t>
            </a:r>
          </a:p>
        </p:txBody>
      </p:sp>
    </p:spTree>
  </p:cSld>
  <p:clrMapOvr>
    <a:masterClrMapping/>
  </p:clrMapOvr>
  <p:transition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Seznam odborné literatury a internetové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CMÍRAL, Adolf. </a:t>
            </a:r>
            <a:r>
              <a:rPr lang="cs-CZ" i="1" dirty="0" smtClean="0"/>
              <a:t>Stopami dějin světové hudby – Hudební počátky lidstva. In: Základní pojmy hudební. </a:t>
            </a:r>
            <a:r>
              <a:rPr lang="cs-CZ" dirty="0" smtClean="0"/>
              <a:t>Praha: Státní nakladatelství krásné literatury, hudby a umění, n. p., 1957. str. 192</a:t>
            </a:r>
          </a:p>
          <a:p>
            <a:r>
              <a:rPr lang="cs-CZ" dirty="0" smtClean="0"/>
              <a:t>MIHULE Jaroslav. </a:t>
            </a:r>
            <a:r>
              <a:rPr lang="cs-CZ" i="1" dirty="0" smtClean="0"/>
              <a:t>Heslo hudební slohy. In: Hudební výchova II., učebnice pro střední pedagogické školy, </a:t>
            </a:r>
            <a:r>
              <a:rPr lang="cs-CZ" dirty="0" smtClean="0"/>
              <a:t>Praha: Státní pedagogické nakladatelství, 1985. str. </a:t>
            </a:r>
            <a:r>
              <a:rPr lang="cs-CZ" smtClean="0"/>
              <a:t>470</a:t>
            </a:r>
          </a:p>
          <a:p>
            <a:endParaRPr lang="cs-CZ" dirty="0"/>
          </a:p>
        </p:txBody>
      </p:sp>
    </p:spTree>
  </p:cSld>
  <p:clrMapOvr>
    <a:masterClrMapping/>
  </p:clrMapOvr>
  <p:transition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52</TotalTime>
  <Words>335</Words>
  <Application>Microsoft Office PowerPoint</Application>
  <PresentationFormat>Předvádění na obrazovce (4:3)</PresentationFormat>
  <Paragraphs>42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Snímek 1</vt:lpstr>
      <vt:lpstr>Anotace</vt:lpstr>
      <vt:lpstr>Vznik umění a počátky hudby</vt:lpstr>
      <vt:lpstr>Historický vývoj</vt:lpstr>
      <vt:lpstr>Vznik nástěnných maleb</vt:lpstr>
      <vt:lpstr>Primitivní hudební nástroje</vt:lpstr>
      <vt:lpstr>Domněnky</vt:lpstr>
      <vt:lpstr>Seznam odborné literatury a internetové odkazy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Monodiální sloh orientální a Řecký</dc:title>
  <dc:creator>Jirka</dc:creator>
  <cp:lastModifiedBy>Jirka</cp:lastModifiedBy>
  <cp:revision>14</cp:revision>
  <dcterms:created xsi:type="dcterms:W3CDTF">2011-11-01T16:54:36Z</dcterms:created>
  <dcterms:modified xsi:type="dcterms:W3CDTF">2012-02-07T18:28:13Z</dcterms:modified>
</cp:coreProperties>
</file>