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FF9933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232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4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562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869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494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936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892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738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13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6233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88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F98A1-B9D9-4581-88DE-2D8FB332BF27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9F4DF-12E6-4915-9838-78B93DEA38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13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national-geographic-cz.imag3box.net/wp-content/uploads/articles/thumb1_32198_6469_Macocha-navstevnici-na-dne.jpg" TargetMode="External"/><Relationship Id="rId7" Type="http://schemas.openxmlformats.org/officeDocument/2006/relationships/hyperlink" Target="http://cs.wikipedia.org/wiki/Soubor:Javorice_vrchol_z_michovy_skaly.jpg" TargetMode="External"/><Relationship Id="rId2" Type="http://schemas.openxmlformats.org/officeDocument/2006/relationships/hyperlink" Target="http://www.poznavamesvet.cz/images/obsah/Brno/velky/Brno%20-%20panoram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%C5%99eclav_Castle.JPG" TargetMode="External"/><Relationship Id="rId5" Type="http://schemas.openxmlformats.org/officeDocument/2006/relationships/hyperlink" Target="http://cs.wikipedia.org/wiki/Soubor:Znojmo-Nicholas_Square.jpg" TargetMode="External"/><Relationship Id="rId4" Type="http://schemas.openxmlformats.org/officeDocument/2006/relationships/hyperlink" Target="http://cs.wikipedia.org/wiki/Soubor:Vestonicka_nadrz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8431" y="1124744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tabl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9652" y="2559743"/>
            <a:ext cx="6264696" cy="1738514"/>
          </a:xfrm>
          <a:prstGeom prst="rect">
            <a:avLst/>
          </a:prstGeom>
        </p:spPr>
      </p:pic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4437112"/>
            <a:ext cx="7016824" cy="1368152"/>
          </a:xfrm>
        </p:spPr>
        <p:txBody>
          <a:bodyPr>
            <a:normAutofit/>
          </a:bodyPr>
          <a:lstStyle/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Název DUM:  </a:t>
            </a:r>
            <a:r>
              <a:rPr lang="cs-CZ" sz="1800" dirty="0" smtClean="0">
                <a:solidFill>
                  <a:prstClr val="black"/>
                </a:solidFill>
                <a:latin typeface="+mj-lt"/>
              </a:rPr>
              <a:t>VY_32_INOVACE_X_3_16_Jihomoravský_kraj</a:t>
            </a:r>
            <a:endParaRPr lang="cs-CZ" sz="1800" b="1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Šablona číslo:   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X </a:t>
            </a:r>
            <a:r>
              <a:rPr lang="cs-CZ" sz="1800" b="1" dirty="0">
                <a:solidFill>
                  <a:prstClr val="black"/>
                </a:solidFill>
                <a:latin typeface="+mj-lt"/>
              </a:rPr>
              <a:t>         Sada číslo:    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3 </a:t>
            </a:r>
            <a:r>
              <a:rPr lang="cs-CZ" sz="1800" b="1" dirty="0">
                <a:solidFill>
                  <a:prstClr val="black"/>
                </a:solidFill>
                <a:latin typeface="+mj-lt"/>
              </a:rPr>
              <a:t>          Pořadové číslo DUM: </a:t>
            </a:r>
            <a:r>
              <a:rPr lang="cs-CZ" sz="1800" b="1" dirty="0" smtClean="0">
                <a:solidFill>
                  <a:prstClr val="black"/>
                </a:solidFill>
                <a:latin typeface="+mj-lt"/>
              </a:rPr>
              <a:t>16</a:t>
            </a:r>
            <a:endParaRPr lang="cs-CZ" sz="1800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endParaRPr lang="cs-CZ" sz="1800" b="1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Autor: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Mgr. Radomíra Fišerová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276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55000" lnSpcReduction="20000"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se seznamují s učivem o Jihomoravském </a:t>
            </a:r>
            <a:r>
              <a:rPr lang="cs-CZ" dirty="0" smtClean="0"/>
              <a:t>kraji.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Očekávaný výstup</a:t>
            </a:r>
            <a:r>
              <a:rPr lang="cs-CZ" sz="2800" b="1" dirty="0" smtClean="0"/>
              <a:t>: </a:t>
            </a:r>
            <a:r>
              <a:rPr lang="cs-CZ" dirty="0" smtClean="0"/>
              <a:t>Žák zná přírodní a hospodářské podmínky Jihomoravského </a:t>
            </a:r>
            <a:r>
              <a:rPr lang="cs-CZ" dirty="0" smtClean="0"/>
              <a:t>kraje.</a:t>
            </a:r>
            <a:endParaRPr lang="cs-CZ" dirty="0" smtClean="0"/>
          </a:p>
          <a:p>
            <a:endParaRPr lang="cs-CZ" sz="2800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materiál, pracovní list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9. třída, 14-15 let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Jihomoravský kraj, města, povrch, vodstvo, podnebí, půdy, obyvatelstvo, hospodářství</a:t>
            </a:r>
          </a:p>
          <a:p>
            <a:endParaRPr lang="cs-CZ" dirty="0" smtClean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mapa ČR, psací potřeby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  30 min</a:t>
            </a:r>
          </a:p>
          <a:p>
            <a:endParaRPr lang="cs-CZ" dirty="0" smtClean="0"/>
          </a:p>
          <a:p>
            <a:r>
              <a:rPr lang="cs-CZ" b="1" dirty="0" smtClean="0"/>
              <a:t>Metodické zhodnocení a popis práce s digitálním učebním </a:t>
            </a:r>
            <a:r>
              <a:rPr lang="cs-CZ" b="1" dirty="0" smtClean="0"/>
              <a:t>materiálem:</a:t>
            </a:r>
            <a:r>
              <a:rPr lang="cs-CZ" dirty="0" smtClean="0"/>
              <a:t>  </a:t>
            </a:r>
            <a:r>
              <a:rPr lang="cs-CZ" dirty="0" smtClean="0"/>
              <a:t>Žáci se seznamují s učivem o Jihomoravském kraji. Podle pokynů vyhledají základní informace v mapě, ověří jejich správnost a provedou zápis. Nakonec si prověří získané znalosti doplněním odpovědí do posledního úkolu.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706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/>
              <a:t>Jihomoravský kraj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KRAJSKÉ MĚSTO	Brno (400tis. </a:t>
            </a:r>
            <a:r>
              <a:rPr lang="cs-CZ" sz="2200" dirty="0"/>
              <a:t>o</a:t>
            </a:r>
            <a:r>
              <a:rPr lang="cs-CZ" sz="2200" dirty="0" smtClean="0"/>
              <a:t>byvatel)</a:t>
            </a:r>
            <a:endParaRPr lang="cs-CZ" sz="2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7"/>
            <a:ext cx="8136904" cy="385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31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POVRCH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Českomoravská vrchovina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Boskovická brána, Drahanská vrchovina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Chřiby, Bílé Karpaty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</a:t>
            </a:r>
            <a:r>
              <a:rPr lang="cs-CZ" sz="2200" dirty="0" err="1" smtClean="0"/>
              <a:t>Dyjskosvratecký</a:t>
            </a:r>
            <a:r>
              <a:rPr lang="cs-CZ" sz="2200" dirty="0" smtClean="0"/>
              <a:t> a Dolnomoravský úval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956" y="2708920"/>
            <a:ext cx="6336704" cy="3390137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552956" y="6099057"/>
            <a:ext cx="7699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Javořice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5651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VODSTVO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Morava – Dyje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nádrže:  Nové Mlýny, Vranov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16832"/>
            <a:ext cx="7813282" cy="4248472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611560" y="6165303"/>
            <a:ext cx="10540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Nové Mlýny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8170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6247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PODNEBÍ	</a:t>
            </a:r>
          </a:p>
          <a:p>
            <a:pPr marL="0" indent="0">
              <a:buNone/>
            </a:pPr>
            <a:r>
              <a:rPr lang="cs-CZ" sz="2400" dirty="0" smtClean="0"/>
              <a:t>	- teplé, suché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PŮDY		</a:t>
            </a:r>
          </a:p>
          <a:p>
            <a:pPr marL="0" indent="0">
              <a:buNone/>
            </a:pPr>
            <a:r>
              <a:rPr lang="cs-CZ" sz="2400" dirty="0" smtClean="0"/>
              <a:t>	- černozemě – kvalitní, málo lesů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OBYVATELSTVO	</a:t>
            </a:r>
          </a:p>
          <a:p>
            <a:pPr marL="0" indent="0">
              <a:buNone/>
            </a:pPr>
            <a:r>
              <a:rPr lang="cs-CZ" sz="2400" dirty="0" smtClean="0"/>
              <a:t>	- husté osídlení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PRŮMYSL	</a:t>
            </a:r>
          </a:p>
          <a:p>
            <a:pPr marL="0" indent="0">
              <a:buNone/>
            </a:pPr>
            <a:r>
              <a:rPr lang="cs-CZ" sz="2400" dirty="0" smtClean="0"/>
              <a:t>	- strojírenský, potravinářský, textilní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ZEMĚDĚLSTVÍ	</a:t>
            </a:r>
          </a:p>
          <a:p>
            <a:pPr marL="0" indent="0">
              <a:buNone/>
            </a:pPr>
            <a:r>
              <a:rPr lang="cs-CZ" sz="2400" dirty="0" smtClean="0"/>
              <a:t>	- rozvinuté – obilí, vinná réva</a:t>
            </a:r>
          </a:p>
          <a:p>
            <a:pPr marL="0" indent="0">
              <a:buNone/>
            </a:pPr>
            <a:r>
              <a:rPr lang="cs-CZ" sz="2400" dirty="0" smtClean="0"/>
              <a:t>	- chov prasat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5453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MĚSTA</a:t>
            </a:r>
          </a:p>
          <a:p>
            <a:pPr marL="0" indent="0">
              <a:buNone/>
            </a:pPr>
            <a:endParaRPr lang="cs-CZ" sz="2200" dirty="0"/>
          </a:p>
          <a:p>
            <a:pPr marL="0" indent="0">
              <a:buNone/>
            </a:pPr>
            <a:r>
              <a:rPr lang="cs-CZ" sz="2200" dirty="0" smtClean="0"/>
              <a:t>Brno </a:t>
            </a:r>
            <a:r>
              <a:rPr lang="cs-CZ" sz="2200" dirty="0" smtClean="0">
                <a:latin typeface="Calibri Light" pitchFamily="34" charset="0"/>
              </a:rPr>
              <a:t>- strojírenství, textilní průmysl, veletrhy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Znojmo </a:t>
            </a:r>
            <a:r>
              <a:rPr lang="cs-CZ" sz="2200" dirty="0" smtClean="0">
                <a:latin typeface="Calibri Light" pitchFamily="34" charset="0"/>
              </a:rPr>
              <a:t>- potravinářský průmysl (okurky)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Břeclav, Hodonín </a:t>
            </a:r>
            <a:r>
              <a:rPr lang="cs-CZ" sz="2200" dirty="0" smtClean="0">
                <a:latin typeface="Calibri Light" pitchFamily="34" charset="0"/>
              </a:rPr>
              <a:t>- potravinářský, strojírenský průmysl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Blansko, Kuřim, Vyškov, Adamov </a:t>
            </a:r>
            <a:r>
              <a:rPr lang="cs-CZ" sz="2200" dirty="0" smtClean="0">
                <a:latin typeface="Calibri Light" pitchFamily="34" charset="0"/>
              </a:rPr>
              <a:t>- strojírenství</a:t>
            </a:r>
            <a:endParaRPr lang="cs-CZ" sz="22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3356992"/>
            <a:ext cx="4439591" cy="295232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583" y="3356991"/>
            <a:ext cx="3936439" cy="295232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539551" y="6309320"/>
            <a:ext cx="29838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k</a:t>
            </a:r>
            <a:r>
              <a:rPr lang="cs-CZ" sz="1400" dirty="0" smtClean="0"/>
              <a:t>ostel sv. Mikuláše, Znojmo</a:t>
            </a:r>
            <a:endParaRPr lang="cs-CZ" sz="1400" dirty="0"/>
          </a:p>
        </p:txBody>
      </p:sp>
      <p:sp>
        <p:nvSpPr>
          <p:cNvPr id="6" name="Obdélník 5"/>
          <p:cNvSpPr/>
          <p:nvPr/>
        </p:nvSpPr>
        <p:spPr>
          <a:xfrm>
            <a:off x="4890609" y="6278542"/>
            <a:ext cx="13866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z</a:t>
            </a:r>
            <a:r>
              <a:rPr lang="cs-CZ" sz="1400" dirty="0" smtClean="0"/>
              <a:t>ámek v Břeclavi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77162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CESTOVNÍ RUCH	</a:t>
            </a:r>
          </a:p>
          <a:p>
            <a:pPr marL="0" indent="0">
              <a:buNone/>
            </a:pPr>
            <a:endParaRPr lang="cs-CZ" sz="2200" dirty="0"/>
          </a:p>
          <a:p>
            <a:pPr marL="0" indent="0">
              <a:buNone/>
            </a:pPr>
            <a:r>
              <a:rPr lang="cs-CZ" sz="2200" dirty="0" smtClean="0"/>
              <a:t>Moravský kras – Macocha</a:t>
            </a:r>
          </a:p>
          <a:p>
            <a:pPr marL="0" indent="0">
              <a:buNone/>
            </a:pPr>
            <a:r>
              <a:rPr lang="cs-CZ" sz="2200" dirty="0" smtClean="0"/>
              <a:t>přehrady</a:t>
            </a:r>
          </a:p>
          <a:p>
            <a:pPr marL="0" indent="0">
              <a:buNone/>
            </a:pPr>
            <a:r>
              <a:rPr lang="cs-CZ" sz="2200" dirty="0" smtClean="0"/>
              <a:t>NP Podyjí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20" y="2636911"/>
            <a:ext cx="6224607" cy="3500159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55903" y="6137070"/>
            <a:ext cx="14494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p</a:t>
            </a:r>
            <a:r>
              <a:rPr lang="cs-CZ" sz="1400" dirty="0" smtClean="0"/>
              <a:t>ropast Macocha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2143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</a:p>
          <a:p>
            <a:pPr marL="0" indent="0">
              <a:buNone/>
            </a:pPr>
            <a:endParaRPr lang="cs-CZ" sz="2200" dirty="0" smtClean="0"/>
          </a:p>
          <a:p>
            <a:pPr marL="457200" indent="-457200">
              <a:buAutoNum type="arabicPeriod"/>
            </a:pPr>
            <a:r>
              <a:rPr lang="cs-CZ" sz="2200" dirty="0" smtClean="0"/>
              <a:t>K přehradám doplň řeku:</a:t>
            </a:r>
          </a:p>
          <a:p>
            <a:pPr marL="0" indent="0">
              <a:buNone/>
            </a:pPr>
            <a:r>
              <a:rPr lang="cs-CZ" sz="2200" dirty="0" smtClean="0"/>
              <a:t>	Nové Mlýny</a:t>
            </a:r>
          </a:p>
          <a:p>
            <a:pPr marL="0" indent="0">
              <a:buNone/>
            </a:pPr>
            <a:r>
              <a:rPr lang="cs-CZ" sz="2200" dirty="0" smtClean="0"/>
              <a:t>	Vranov</a:t>
            </a:r>
          </a:p>
          <a:p>
            <a:pPr marL="0" indent="0">
              <a:buNone/>
            </a:pPr>
            <a:r>
              <a:rPr lang="cs-CZ" sz="2200" dirty="0" smtClean="0"/>
              <a:t>2. Co se pěstuje v okolí měst Hodonín, Břeclav, Mikulov?</a:t>
            </a:r>
          </a:p>
          <a:p>
            <a:pPr marL="0" indent="0">
              <a:buNone/>
            </a:pPr>
            <a:r>
              <a:rPr lang="cs-CZ" sz="2200" dirty="0" smtClean="0"/>
              <a:t>3. Který NP se nachází v Jihomoravském kraji?</a:t>
            </a:r>
          </a:p>
          <a:p>
            <a:pPr marL="0" indent="0">
              <a:buNone/>
            </a:pPr>
            <a:r>
              <a:rPr lang="cs-CZ" sz="2200" dirty="0" smtClean="0"/>
              <a:t>4. Jmenuj propast v Moravském krasu.</a:t>
            </a:r>
          </a:p>
          <a:p>
            <a:pPr marL="0" indent="0">
              <a:buNone/>
            </a:pPr>
            <a:r>
              <a:rPr lang="cs-CZ" sz="2200" dirty="0" smtClean="0"/>
              <a:t>5. Kam se vlévá řeka Morava?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526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6868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</a:p>
          <a:p>
            <a:pPr marL="0" indent="0">
              <a:buNone/>
            </a:pPr>
            <a:endParaRPr lang="cs-CZ" sz="2200" dirty="0"/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K přehradám doplň řeku:</a:t>
            </a:r>
          </a:p>
          <a:p>
            <a:pPr marL="0" indent="0">
              <a:buNone/>
            </a:pPr>
            <a:r>
              <a:rPr lang="cs-CZ" sz="2200" dirty="0">
                <a:latin typeface="Calibri Light" pitchFamily="34" charset="0"/>
              </a:rPr>
              <a:t>	</a:t>
            </a:r>
            <a:r>
              <a:rPr lang="cs-CZ" sz="2200" dirty="0" smtClean="0">
                <a:latin typeface="Calibri Light" pitchFamily="34" charset="0"/>
              </a:rPr>
              <a:t>Nové Mlýny </a:t>
            </a:r>
            <a:r>
              <a:rPr lang="cs-CZ" sz="2200" dirty="0" smtClean="0"/>
              <a:t>- Dyje</a:t>
            </a:r>
            <a:endParaRPr lang="cs-CZ" sz="2200" dirty="0" smtClean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200" dirty="0">
                <a:latin typeface="Calibri Light" pitchFamily="34" charset="0"/>
              </a:rPr>
              <a:t>	</a:t>
            </a:r>
            <a:r>
              <a:rPr lang="cs-CZ" sz="2200" dirty="0" smtClean="0">
                <a:latin typeface="Calibri Light" pitchFamily="34" charset="0"/>
              </a:rPr>
              <a:t>Vranov </a:t>
            </a:r>
            <a:r>
              <a:rPr lang="cs-CZ" sz="2200" dirty="0" smtClean="0"/>
              <a:t>- Dyje</a:t>
            </a:r>
            <a:endParaRPr lang="cs-CZ" sz="2200" dirty="0" smtClean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200" dirty="0" smtClean="0">
                <a:latin typeface="Calibri Light" pitchFamily="34" charset="0"/>
              </a:rPr>
              <a:t>2. Co se pěstuje v okolí měst Hodonín, Břeclav,  Mikulov? </a:t>
            </a:r>
            <a:r>
              <a:rPr lang="cs-CZ" sz="2200" dirty="0" smtClean="0"/>
              <a:t>- vinná réva</a:t>
            </a:r>
            <a:r>
              <a:rPr lang="cs-CZ" sz="2200" dirty="0" smtClean="0">
                <a:latin typeface="Calibri Light" pitchFamily="34" charset="0"/>
              </a:rPr>
              <a:t>               </a:t>
            </a:r>
          </a:p>
          <a:p>
            <a:pPr marL="0" indent="0">
              <a:buNone/>
            </a:pPr>
            <a:r>
              <a:rPr lang="cs-CZ" sz="2200" dirty="0" smtClean="0">
                <a:latin typeface="Calibri Light" pitchFamily="34" charset="0"/>
              </a:rPr>
              <a:t>3. Který NP se nachází v Jihomoravském kraji? - </a:t>
            </a:r>
            <a:r>
              <a:rPr lang="cs-CZ" sz="2200" dirty="0" smtClean="0"/>
              <a:t>NP Podyjí</a:t>
            </a:r>
            <a:endParaRPr lang="cs-CZ" sz="2200" dirty="0" smtClean="0">
              <a:latin typeface="Calibri Light" pitchFamily="34" charset="0"/>
            </a:endParaRPr>
          </a:p>
          <a:p>
            <a:pPr marL="0" indent="0">
              <a:buNone/>
            </a:pPr>
            <a:r>
              <a:rPr lang="cs-CZ" sz="2200" dirty="0" smtClean="0">
                <a:latin typeface="Calibri Light" pitchFamily="34" charset="0"/>
              </a:rPr>
              <a:t>4. Jmenuj propast v Moravském krasu. </a:t>
            </a:r>
            <a:r>
              <a:rPr lang="cs-CZ" sz="2200" dirty="0" smtClean="0"/>
              <a:t>- Macocha</a:t>
            </a:r>
            <a:r>
              <a:rPr lang="cs-CZ" sz="2200" dirty="0" smtClean="0">
                <a:latin typeface="Calibri Light" pitchFamily="34" charset="0"/>
              </a:rPr>
              <a:t> </a:t>
            </a:r>
          </a:p>
          <a:p>
            <a:pPr marL="0" indent="0">
              <a:buNone/>
            </a:pPr>
            <a:r>
              <a:rPr lang="cs-CZ" sz="2200" dirty="0" smtClean="0">
                <a:latin typeface="Calibri Light" pitchFamily="34" charset="0"/>
              </a:rPr>
              <a:t>5. Kam se vlévá řeka </a:t>
            </a:r>
            <a:r>
              <a:rPr lang="cs-CZ" sz="2200" dirty="0">
                <a:latin typeface="Calibri Light" pitchFamily="34" charset="0"/>
              </a:rPr>
              <a:t>M</a:t>
            </a:r>
            <a:r>
              <a:rPr lang="cs-CZ" sz="2200" dirty="0" smtClean="0">
                <a:latin typeface="Calibri Light" pitchFamily="34" charset="0"/>
              </a:rPr>
              <a:t>orava? </a:t>
            </a:r>
            <a:r>
              <a:rPr lang="cs-CZ" sz="2200" dirty="0" smtClean="0"/>
              <a:t>- do </a:t>
            </a:r>
            <a:r>
              <a:rPr lang="cs-CZ" sz="2200" dirty="0"/>
              <a:t>D</a:t>
            </a:r>
            <a:r>
              <a:rPr lang="cs-CZ" sz="2200" dirty="0" smtClean="0"/>
              <a:t>unaje</a:t>
            </a:r>
            <a:endParaRPr lang="cs-CZ" sz="2200" dirty="0" smtClean="0">
              <a:latin typeface="Calibri Light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6291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6868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ZDROJE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://www.poznavamesvet.cz/images/obsah/Brno/velky/Brno%20-%</a:t>
            </a:r>
            <a:r>
              <a:rPr lang="cs-CZ" sz="1800" dirty="0" smtClean="0">
                <a:hlinkClick r:id="rId2"/>
              </a:rPr>
              <a:t>20panorama.jpg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national-geographic-cz.imag3box.net/wp-content/uploads/articles/thumb1_32198_6469_Macocha-navstevnici-na-dne.jpg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cs.wikipedia.org/wiki/Soubor:Vestonicka_nadrz.jpg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cs.wikipedia.org/wiki/Soubor:Znojmo-Nicholas_Square.jpg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cs.wikipedia.org/wiki/Soubor:B%C5%99eclav_Castle.JPG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cs.wikipedia.org/wiki/Soubor:Javorice_vrchol_z_michovy_skaly.jpg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4017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123</Words>
  <Application>Microsoft Office PowerPoint</Application>
  <PresentationFormat>Předvádění na obrazovce (4:3)</PresentationFormat>
  <Paragraphs>100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Jihomoravský kraj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Radomíra Fišerová</dc:creator>
  <cp:lastModifiedBy>Radomíra Fišerová</cp:lastModifiedBy>
  <cp:revision>22</cp:revision>
  <dcterms:created xsi:type="dcterms:W3CDTF">2013-06-19T12:52:09Z</dcterms:created>
  <dcterms:modified xsi:type="dcterms:W3CDTF">2013-06-21T11:49:13Z</dcterms:modified>
</cp:coreProperties>
</file>