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7" r:id="rId6"/>
    <p:sldId id="261" r:id="rId7"/>
    <p:sldId id="262" r:id="rId8"/>
    <p:sldId id="263" r:id="rId9"/>
    <p:sldId id="268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FF66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50" autoAdjust="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478A-839F-4DA0-962E-AC143192C8B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7F9B5-8146-4A3A-955A-A043E093C6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3724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7F9B5-8146-4A3A-955A-A043E093C6A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8280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623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74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6562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9869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749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8936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8892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738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413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623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388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313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ded_letecky_pohled_01.jpg" TargetMode="External"/><Relationship Id="rId7" Type="http://schemas.openxmlformats.org/officeDocument/2006/relationships/hyperlink" Target="http://cs.wikipedia.org/wiki/Soubor:Vysoke_pece_vitkovice_-_26.7.2007.jpg" TargetMode="External"/><Relationship Id="rId2" Type="http://schemas.openxmlformats.org/officeDocument/2006/relationships/hyperlink" Target="http://upload.wikimedia.org/wikipedia/commons/2/2d/Ostrava,_pohled_z_Nov%C3%A9_radnice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NJicin_nam_od_Z_DSCN7337.JPG" TargetMode="External"/><Relationship Id="rId5" Type="http://schemas.openxmlformats.org/officeDocument/2006/relationships/hyperlink" Target="http://www.lazne-losiny.cz/wcd/photos/vylety-a-zabava/dlouhe-strane-internet.jpg" TargetMode="External"/><Relationship Id="rId4" Type="http://schemas.openxmlformats.org/officeDocument/2006/relationships/hyperlink" Target="http://cs.wikipedia.org/wiki/Soubor:2008_OPAVA_SOUTO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8431" y="1124744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652" y="2559743"/>
            <a:ext cx="6264696" cy="1738514"/>
          </a:xfrm>
          <a:prstGeom prst="rect">
            <a:avLst/>
          </a:prstGeom>
        </p:spPr>
      </p:pic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4437112"/>
            <a:ext cx="7016824" cy="1368152"/>
          </a:xfrm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Název DUM:  </a:t>
            </a:r>
            <a:r>
              <a:rPr lang="cs-CZ" sz="1800" dirty="0" smtClean="0">
                <a:solidFill>
                  <a:prstClr val="black"/>
                </a:solidFill>
                <a:latin typeface="+mj-lt"/>
              </a:rPr>
              <a:t>VY_32_INOVACE_X_3_18_Moravskoslezský_kraj</a:t>
            </a: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Šablona číslo: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X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Sada číslo: 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3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 Pořadové číslo DUM: </a:t>
            </a:r>
            <a:r>
              <a:rPr lang="cs-CZ" sz="1800" b="1" dirty="0" smtClean="0">
                <a:solidFill>
                  <a:prstClr val="black"/>
                </a:solidFill>
                <a:latin typeface="+mj-lt"/>
              </a:rPr>
              <a:t>18</a:t>
            </a:r>
            <a:endParaRPr lang="cs-CZ" sz="1800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Autor: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Mgr. Radomíra Fišerová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276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se seznamují s učivem o Moravskoslezském kraji.	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Očekávaný výstup</a:t>
            </a:r>
            <a:r>
              <a:rPr lang="cs-CZ" sz="2800" b="1" dirty="0" smtClean="0"/>
              <a:t>: </a:t>
            </a:r>
            <a:r>
              <a:rPr lang="cs-CZ" dirty="0" smtClean="0"/>
              <a:t>Žák zná přírodní a hospodářské podmínky Moravskoslezského kraje.</a:t>
            </a:r>
          </a:p>
          <a:p>
            <a:endParaRPr lang="cs-CZ" sz="2800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9. třída, 14-15 let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Moravskoslezský kraj, města, povrch, vodstvo, podnebí, půdy, obyvatelstvo, hospodářství</a:t>
            </a:r>
          </a:p>
          <a:p>
            <a:endParaRPr lang="cs-CZ" dirty="0" smtClean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mapa ČR, psací potřeby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  30 min</a:t>
            </a:r>
          </a:p>
          <a:p>
            <a:endParaRPr lang="cs-CZ" dirty="0" smtClean="0"/>
          </a:p>
          <a:p>
            <a:r>
              <a:rPr lang="cs-CZ" b="1" dirty="0" smtClean="0"/>
              <a:t>Metodické zhodnocení a popis práce s digitálním </a:t>
            </a:r>
            <a:r>
              <a:rPr lang="cs-CZ" b="1" smtClean="0"/>
              <a:t>učebním materiálem:</a:t>
            </a:r>
            <a:r>
              <a:rPr lang="cs-CZ" smtClean="0"/>
              <a:t>  </a:t>
            </a:r>
            <a:r>
              <a:rPr lang="cs-CZ" dirty="0" smtClean="0"/>
              <a:t>Žáci se seznamují s učivem o Moravskoslezském kraji. Podle pokynů vyhledají základní informace v mapě, ověří jejich správnost a provedou zápis. Nakonec si prověří získané znalosti doplněním odpovědí do posledního úkolu.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706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/>
              <a:t>Moravskoslezský kraj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KRAJSKÉ MĚSTO	Ostrava (321tis. obyvatel)</a:t>
            </a:r>
            <a:endParaRPr lang="cs-CZ" sz="2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220587"/>
            <a:ext cx="6408712" cy="428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97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POVRCH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Nízký a Hrubý Jeseník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Moravskoslezské Beskydy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Moravská brána, Ostravská pánev</a:t>
            </a:r>
          </a:p>
          <a:p>
            <a:pPr marL="0" indent="0">
              <a:buNone/>
            </a:pPr>
            <a:endParaRPr lang="cs-CZ" sz="22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1376" y="2492896"/>
            <a:ext cx="4608512" cy="345638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641376" y="5949280"/>
            <a:ext cx="7019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P</a:t>
            </a:r>
            <a:r>
              <a:rPr lang="cs-CZ" sz="1400" dirty="0" smtClean="0"/>
              <a:t>raděd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58612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VODSTVO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Odra – Opava, Ostravice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1988840"/>
            <a:ext cx="5359242" cy="393234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691680" y="5921184"/>
            <a:ext cx="17950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s</a:t>
            </a:r>
            <a:r>
              <a:rPr lang="cs-CZ" sz="1400" dirty="0" smtClean="0"/>
              <a:t>outok Odry s Opavou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91851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3093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8400" dirty="0" smtClean="0"/>
              <a:t>PODNEBÍ	</a:t>
            </a:r>
          </a:p>
          <a:p>
            <a:pPr marL="0" indent="0">
              <a:buNone/>
            </a:pPr>
            <a:r>
              <a:rPr lang="cs-CZ" sz="8400" dirty="0" smtClean="0"/>
              <a:t>	- Beskydy – hodně srážek</a:t>
            </a:r>
          </a:p>
          <a:p>
            <a:pPr marL="0" indent="0">
              <a:buNone/>
            </a:pPr>
            <a:r>
              <a:rPr lang="cs-CZ" sz="8400" dirty="0" smtClean="0"/>
              <a:t>	- nížiny – mírnější</a:t>
            </a:r>
          </a:p>
          <a:p>
            <a:pPr marL="0" indent="0">
              <a:buNone/>
            </a:pPr>
            <a:r>
              <a:rPr lang="cs-CZ" sz="8400" dirty="0" smtClean="0"/>
              <a:t>	- narušené ŽP</a:t>
            </a:r>
            <a:r>
              <a:rPr lang="en-US" sz="8400" dirty="0" smtClean="0"/>
              <a:t>!</a:t>
            </a:r>
            <a:endParaRPr lang="cs-CZ" sz="8400" dirty="0" smtClean="0"/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r>
              <a:rPr lang="cs-CZ" sz="8400" dirty="0" smtClean="0"/>
              <a:t>PŮDY		</a:t>
            </a:r>
          </a:p>
          <a:p>
            <a:pPr marL="0" indent="0">
              <a:buNone/>
            </a:pPr>
            <a:r>
              <a:rPr lang="cs-CZ" sz="8400" dirty="0" smtClean="0"/>
              <a:t> 	- na severu úrodnější</a:t>
            </a:r>
          </a:p>
          <a:p>
            <a:pPr marL="0" indent="0">
              <a:buNone/>
            </a:pPr>
            <a:r>
              <a:rPr lang="cs-CZ" sz="8400" dirty="0" smtClean="0"/>
              <a:t>	- hodně lesů</a:t>
            </a:r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r>
              <a:rPr lang="cs-CZ" sz="8400" dirty="0" smtClean="0"/>
              <a:t>OBYVATELSTVO		</a:t>
            </a:r>
          </a:p>
          <a:p>
            <a:pPr marL="0" indent="0">
              <a:buNone/>
            </a:pPr>
            <a:r>
              <a:rPr lang="cs-CZ" sz="8400" dirty="0" smtClean="0"/>
              <a:t>	- menší hustota (kromě Ostravska)</a:t>
            </a:r>
          </a:p>
          <a:p>
            <a:pPr marL="0" indent="0">
              <a:buNone/>
            </a:pPr>
            <a:r>
              <a:rPr lang="cs-CZ" sz="8400" dirty="0" smtClean="0"/>
              <a:t>	- polská menšina</a:t>
            </a:r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r>
              <a:rPr lang="cs-CZ" sz="8400" dirty="0" smtClean="0"/>
              <a:t>ZEMĚDĚLSTVÍ		</a:t>
            </a:r>
          </a:p>
          <a:p>
            <a:pPr marL="0" indent="0">
              <a:buNone/>
            </a:pPr>
            <a:r>
              <a:rPr lang="cs-CZ" sz="8400" dirty="0" smtClean="0"/>
              <a:t>	- Ostravsko – obilí, cukrová řepa, chov skotu</a:t>
            </a:r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r>
              <a:rPr lang="cs-CZ" sz="8400" dirty="0" smtClean="0"/>
              <a:t>TĚŽBA		</a:t>
            </a:r>
          </a:p>
          <a:p>
            <a:pPr marL="0" indent="0">
              <a:buNone/>
            </a:pPr>
            <a:r>
              <a:rPr lang="cs-CZ" sz="8400" dirty="0" smtClean="0"/>
              <a:t>	- černé uhlí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402028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79296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PRŮMYSL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energetika (Dlouhé Stráně </a:t>
            </a:r>
            <a:r>
              <a:rPr lang="cs-CZ" sz="2200" dirty="0" smtClean="0"/>
              <a:t>– </a:t>
            </a:r>
            <a:r>
              <a:rPr lang="cs-CZ" sz="2200" dirty="0" smtClean="0"/>
              <a:t>přečerpávací elektrárna</a:t>
            </a:r>
            <a:r>
              <a:rPr lang="cs-CZ" sz="2200" dirty="0" smtClean="0"/>
              <a:t>)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hutě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chemický průmysl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</a:t>
            </a:r>
            <a:r>
              <a:rPr lang="cs-CZ" sz="2200" dirty="0" smtClean="0"/>
              <a:t>strojírenství</a:t>
            </a:r>
            <a:endParaRPr lang="cs-CZ" sz="22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2901334"/>
            <a:ext cx="5040560" cy="336277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619672" y="6264108"/>
            <a:ext cx="12229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Dlouhé Stráně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28785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79296" cy="55774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600" dirty="0" smtClean="0"/>
              <a:t>MĚSTA		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r>
              <a:rPr lang="cs-CZ" sz="2600" dirty="0" smtClean="0"/>
              <a:t>Ostrava </a:t>
            </a:r>
            <a:r>
              <a:rPr lang="cs-CZ" sz="2600" dirty="0" smtClean="0">
                <a:latin typeface="Calibri Light" pitchFamily="34" charset="0"/>
              </a:rPr>
              <a:t>- hutě, těžké strojírenství</a:t>
            </a:r>
          </a:p>
          <a:p>
            <a:pPr marL="0" indent="0">
              <a:buNone/>
            </a:pPr>
            <a:r>
              <a:rPr lang="cs-CZ" sz="2600" dirty="0" smtClean="0"/>
              <a:t>Bohumín </a:t>
            </a:r>
            <a:r>
              <a:rPr lang="cs-CZ" sz="2600" dirty="0" smtClean="0">
                <a:latin typeface="Calibri Light" pitchFamily="34" charset="0"/>
              </a:rPr>
              <a:t>- drátovny</a:t>
            </a:r>
          </a:p>
          <a:p>
            <a:pPr marL="0" indent="0">
              <a:buNone/>
            </a:pPr>
            <a:r>
              <a:rPr lang="cs-CZ" sz="2600" dirty="0" smtClean="0"/>
              <a:t>Orlová, Karviná </a:t>
            </a:r>
            <a:r>
              <a:rPr lang="cs-CZ" sz="2600" dirty="0" smtClean="0">
                <a:latin typeface="Calibri Light" pitchFamily="34" charset="0"/>
              </a:rPr>
              <a:t>- těžba uhlí</a:t>
            </a:r>
          </a:p>
          <a:p>
            <a:pPr marL="0" indent="0">
              <a:buNone/>
            </a:pPr>
            <a:r>
              <a:rPr lang="cs-CZ" sz="2600" dirty="0" smtClean="0"/>
              <a:t>Třinec, </a:t>
            </a:r>
            <a:r>
              <a:rPr lang="cs-CZ" sz="2600" dirty="0" err="1" smtClean="0"/>
              <a:t>Těšký</a:t>
            </a:r>
            <a:r>
              <a:rPr lang="cs-CZ" sz="2600" dirty="0" smtClean="0"/>
              <a:t> </a:t>
            </a:r>
            <a:r>
              <a:rPr lang="cs-CZ" sz="2600" dirty="0" smtClean="0"/>
              <a:t>Těšín </a:t>
            </a:r>
            <a:r>
              <a:rPr lang="cs-CZ" sz="2600" dirty="0" smtClean="0">
                <a:latin typeface="Calibri Light" pitchFamily="34" charset="0"/>
              </a:rPr>
              <a:t>- hutě</a:t>
            </a:r>
          </a:p>
          <a:p>
            <a:pPr marL="0" indent="0">
              <a:buNone/>
            </a:pPr>
            <a:r>
              <a:rPr lang="cs-CZ" sz="2600" dirty="0" smtClean="0"/>
              <a:t>Frýdek Místek </a:t>
            </a:r>
            <a:r>
              <a:rPr lang="cs-CZ" sz="2600" dirty="0" smtClean="0">
                <a:latin typeface="Calibri Light" pitchFamily="34" charset="0"/>
              </a:rPr>
              <a:t>- hutě, strojírenství</a:t>
            </a:r>
          </a:p>
          <a:p>
            <a:pPr marL="0" indent="0">
              <a:buNone/>
            </a:pPr>
            <a:r>
              <a:rPr lang="cs-CZ" sz="2600" dirty="0" smtClean="0"/>
              <a:t>Nový Jičín </a:t>
            </a:r>
            <a:r>
              <a:rPr lang="cs-CZ" sz="2600" dirty="0" smtClean="0">
                <a:latin typeface="Calibri Light" pitchFamily="34" charset="0"/>
              </a:rPr>
              <a:t>- textilní průmysl, strojírenství</a:t>
            </a:r>
          </a:p>
          <a:p>
            <a:pPr marL="0" indent="0">
              <a:buNone/>
            </a:pPr>
            <a:r>
              <a:rPr lang="cs-CZ" sz="2600" dirty="0" smtClean="0"/>
              <a:t>Kopřivnice - </a:t>
            </a:r>
            <a:r>
              <a:rPr lang="cs-CZ" sz="2600" dirty="0" smtClean="0">
                <a:latin typeface="Calibri Light" pitchFamily="34" charset="0"/>
              </a:rPr>
              <a:t>automobily</a:t>
            </a:r>
            <a:endParaRPr lang="cs-CZ" sz="2600" dirty="0" smtClean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600" dirty="0" smtClean="0"/>
              <a:t>Opava - </a:t>
            </a:r>
            <a:r>
              <a:rPr lang="cs-CZ" sz="2600" dirty="0" smtClean="0">
                <a:latin typeface="Calibri Light" pitchFamily="34" charset="0"/>
              </a:rPr>
              <a:t>léky</a:t>
            </a:r>
            <a:r>
              <a:rPr lang="cs-CZ" sz="2600" dirty="0" smtClean="0">
                <a:latin typeface="Calibri Light" pitchFamily="34" charset="0"/>
              </a:rPr>
              <a:t>, strojírenství, potravinářský průmysl</a:t>
            </a:r>
          </a:p>
          <a:p>
            <a:pPr marL="0" indent="0">
              <a:buNone/>
            </a:pPr>
            <a:r>
              <a:rPr lang="cs-CZ" sz="2600" dirty="0" smtClean="0"/>
              <a:t>Krnov - v</a:t>
            </a:r>
            <a:r>
              <a:rPr lang="cs-CZ" sz="2600" dirty="0" smtClean="0">
                <a:latin typeface="Calibri Light" pitchFamily="34" charset="0"/>
              </a:rPr>
              <a:t>arhany</a:t>
            </a:r>
            <a:r>
              <a:rPr lang="cs-CZ" sz="2600" dirty="0" smtClean="0">
                <a:latin typeface="Calibri Light" pitchFamily="34" charset="0"/>
              </a:rPr>
              <a:t>, strojírenství, textilní průmysl</a:t>
            </a:r>
          </a:p>
          <a:p>
            <a:pPr marL="0" indent="0">
              <a:buNone/>
            </a:pPr>
            <a:endParaRPr lang="cs-CZ" sz="2400" dirty="0" smtClean="0">
              <a:latin typeface="Calibri Light" pitchFamily="34" charset="0"/>
            </a:endParaRPr>
          </a:p>
          <a:p>
            <a:pPr marL="0" indent="0">
              <a:buNone/>
            </a:pPr>
            <a:endParaRPr lang="cs-CZ" sz="2400" dirty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9143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8520" y="1196751"/>
            <a:ext cx="6757015" cy="424847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1196751"/>
            <a:ext cx="2832316" cy="4248473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6411842" y="5445224"/>
            <a:ext cx="15388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Ostrava - Vítkovice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107504" y="5445224"/>
            <a:ext cx="9094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Nový Jičín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79578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79296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</a:p>
          <a:p>
            <a:pPr marL="0" indent="0">
              <a:buNone/>
            </a:pPr>
            <a:endParaRPr lang="cs-CZ" sz="2200" dirty="0" smtClean="0"/>
          </a:p>
          <a:p>
            <a:pPr marL="457200" indent="-457200">
              <a:buAutoNum type="arabicPeriod"/>
            </a:pPr>
            <a:r>
              <a:rPr lang="cs-CZ" sz="2200" dirty="0" smtClean="0"/>
              <a:t>Jaká je nejvyšší hora Hrubého Jeseníku?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Na jaké řece leží přehrada Slezská Harta?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V jakém městě se vyrábí varhany?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Jakým způsobem se těží černé uhlí?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0" indent="0">
              <a:buNone/>
            </a:pPr>
            <a:endParaRPr lang="cs-CZ" sz="2400" dirty="0" smtClean="0">
              <a:latin typeface="Calibri Light" pitchFamily="34" charset="0"/>
            </a:endParaRPr>
          </a:p>
          <a:p>
            <a:pPr marL="0" indent="0">
              <a:buNone/>
            </a:pPr>
            <a:endParaRPr lang="cs-CZ" sz="2400" dirty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89011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79296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</a:p>
          <a:p>
            <a:pPr marL="0" indent="0">
              <a:buNone/>
            </a:pPr>
            <a:endParaRPr lang="cs-CZ" sz="2200" dirty="0" smtClean="0"/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Jaká je nejvyšší hora Hrubého Jeseníku? </a:t>
            </a:r>
            <a:r>
              <a:rPr lang="cs-CZ" sz="2200" dirty="0" smtClean="0"/>
              <a:t>- Praděd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Na jaké řece leží přehrada Slezská Harta? - </a:t>
            </a:r>
            <a:r>
              <a:rPr lang="cs-CZ" sz="2200" dirty="0" smtClean="0"/>
              <a:t>Moravice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V jakém městě se vyrábí varhany? - </a:t>
            </a:r>
            <a:r>
              <a:rPr lang="cs-CZ" sz="2200" dirty="0" smtClean="0"/>
              <a:t>Krnov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Jakým způsobem se těží černé uhlí? </a:t>
            </a:r>
            <a:r>
              <a:rPr lang="cs-CZ" sz="2200" dirty="0">
                <a:latin typeface="Calibri Light" pitchFamily="34" charset="0"/>
              </a:rPr>
              <a:t> </a:t>
            </a:r>
            <a:r>
              <a:rPr lang="cs-CZ" sz="2200" dirty="0" smtClean="0">
                <a:latin typeface="Calibri Light" pitchFamily="34" charset="0"/>
              </a:rPr>
              <a:t>- </a:t>
            </a:r>
            <a:r>
              <a:rPr lang="cs-CZ" sz="2200" dirty="0" smtClean="0">
                <a:latin typeface="+mj-lt"/>
              </a:rPr>
              <a:t>hlubinným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0" indent="0">
              <a:buNone/>
            </a:pPr>
            <a:endParaRPr lang="cs-CZ" sz="2400" dirty="0" smtClean="0">
              <a:latin typeface="Calibri Light" pitchFamily="34" charset="0"/>
            </a:endParaRPr>
          </a:p>
          <a:p>
            <a:pPr marL="0" indent="0">
              <a:buNone/>
            </a:pPr>
            <a:endParaRPr lang="cs-CZ" sz="2400" dirty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90288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79296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180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upload.wikimedia.org/wikipedia/commons/2/2d/Ostrava%2C_pohled_z_Nov%C3%A9_radnice_2.jpg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cs.wikipedia.org/wiki/Soubor:Praded_letecky_pohled_01.jpg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cs.wikipedia.org/wiki/Soubor:2008_OPAVA_SOUTOK.JPG</a:t>
            </a:r>
            <a:endParaRPr lang="cs-CZ" sz="1800" dirty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www.lazne-losiny.cz/wcd/photos/vylety-a-zabava/dlouhe-strane-internet.jpg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cs.wikipedia.org/wiki/Soubor:NJicin_nam_od_Z_DSCN7337.JPG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7"/>
              </a:rPr>
              <a:t>http://cs.wikipedia.org/wiki/Soubor:Vysoke_pece_vitkovice_-_26.7.2007.jpg</a:t>
            </a:r>
            <a:endParaRPr lang="cs-CZ" sz="1800" dirty="0" smtClean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en-US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05181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145</Words>
  <Application>Microsoft Office PowerPoint</Application>
  <PresentationFormat>Předvádění na obrazovce (4:3)</PresentationFormat>
  <Paragraphs>111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Moravskoslezský kraj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Radomíra Fišerová</dc:creator>
  <cp:lastModifiedBy>U1</cp:lastModifiedBy>
  <cp:revision>24</cp:revision>
  <dcterms:created xsi:type="dcterms:W3CDTF">2013-06-19T12:52:09Z</dcterms:created>
  <dcterms:modified xsi:type="dcterms:W3CDTF">2013-06-24T18:01:16Z</dcterms:modified>
</cp:coreProperties>
</file>