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61" r:id="rId7"/>
    <p:sldId id="262" r:id="rId8"/>
    <p:sldId id="263" r:id="rId9"/>
    <p:sldId id="268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CC66FF"/>
    <a:srgbClr val="FF9933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6232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742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6562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9869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7494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8936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8892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7380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413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6233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388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F98A1-B9D9-4581-88DE-2D8FB332BF27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9F4DF-12E6-4915-9838-78B93DEA38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313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7/73/Hornomoravsky.JPG" TargetMode="External"/><Relationship Id="rId3" Type="http://schemas.openxmlformats.org/officeDocument/2006/relationships/hyperlink" Target="http://cs.wikipedia.org/wiki/Soubor:Olomoucky_Orloj.jpg" TargetMode="External"/><Relationship Id="rId7" Type="http://schemas.openxmlformats.org/officeDocument/2006/relationships/hyperlink" Target="http://www.panoramio.com/photo_explorer" TargetMode="External"/><Relationship Id="rId2" Type="http://schemas.openxmlformats.org/officeDocument/2006/relationships/hyperlink" Target="http://cs.wikipedia.org/wiki/Soubor:Olomouc-Horn%C3%AD_n%C3%A1m%C4%9Bst%C3%A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%C5%99erov,_Horn%C3%AD_n%C3%A1m%C4%9Bst%C3%AD.jpg" TargetMode="External"/><Relationship Id="rId5" Type="http://schemas.openxmlformats.org/officeDocument/2006/relationships/hyperlink" Target="http://cs.wikipedia.org/wiki/Soubor:Hranicka_propast_2.jpg" TargetMode="External"/><Relationship Id="rId4" Type="http://schemas.openxmlformats.org/officeDocument/2006/relationships/hyperlink" Target="http://cs.wikipedia.org/wiki/Soubor:Olomouc_town_hall_200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8431" y="1124744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table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9652" y="2559743"/>
            <a:ext cx="6264696" cy="1738514"/>
          </a:xfrm>
          <a:prstGeom prst="rect">
            <a:avLst/>
          </a:prstGeom>
        </p:spPr>
      </p:pic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4437112"/>
            <a:ext cx="6728792" cy="1368152"/>
          </a:xfrm>
        </p:spPr>
        <p:txBody>
          <a:bodyPr>
            <a:normAutofit/>
          </a:bodyPr>
          <a:lstStyle/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Název DUM:  </a:t>
            </a:r>
            <a:r>
              <a:rPr lang="cs-CZ" sz="1800" dirty="0" smtClean="0">
                <a:solidFill>
                  <a:prstClr val="black"/>
                </a:solidFill>
                <a:latin typeface="+mj-lt"/>
              </a:rPr>
              <a:t>VY_32_INOVACE_X_3_17_Olomoucký_kraj</a:t>
            </a:r>
            <a:endParaRPr lang="cs-CZ" sz="1800" b="1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Šablona číslo:   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X </a:t>
            </a:r>
            <a:r>
              <a:rPr lang="cs-CZ" sz="1800" b="1" dirty="0">
                <a:solidFill>
                  <a:prstClr val="black"/>
                </a:solidFill>
                <a:latin typeface="+mj-lt"/>
              </a:rPr>
              <a:t>         Sada číslo:    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3 </a:t>
            </a:r>
            <a:r>
              <a:rPr lang="cs-CZ" sz="1800" b="1" dirty="0">
                <a:solidFill>
                  <a:prstClr val="black"/>
                </a:solidFill>
                <a:latin typeface="+mj-lt"/>
              </a:rPr>
              <a:t>          Pořadové číslo DUM: </a:t>
            </a:r>
            <a:r>
              <a:rPr lang="cs-CZ" sz="1800" b="1" dirty="0" smtClean="0">
                <a:solidFill>
                  <a:prstClr val="black"/>
                </a:solidFill>
                <a:latin typeface="+mj-lt"/>
              </a:rPr>
              <a:t>17</a:t>
            </a:r>
            <a:endParaRPr lang="cs-CZ" sz="1800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endParaRPr lang="cs-CZ" sz="1800" b="1" dirty="0">
              <a:solidFill>
                <a:prstClr val="black"/>
              </a:solidFill>
              <a:latin typeface="+mj-lt"/>
            </a:endParaRPr>
          </a:p>
          <a:p>
            <a:pPr lvl="0" algn="l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+mj-lt"/>
              </a:rPr>
              <a:t>Autor: </a:t>
            </a:r>
            <a:r>
              <a:rPr lang="cs-CZ" sz="1800" dirty="0">
                <a:solidFill>
                  <a:prstClr val="black"/>
                </a:solidFill>
                <a:latin typeface="+mj-lt"/>
              </a:rPr>
              <a:t>Mgr. Radomíra Fišerová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276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55000" lnSpcReduction="20000"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se seznamují s učivem o Olomouckém kraji.	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Očekávaný výstup</a:t>
            </a:r>
            <a:r>
              <a:rPr lang="cs-CZ" sz="2800" b="1" dirty="0" smtClean="0"/>
              <a:t>: </a:t>
            </a:r>
            <a:r>
              <a:rPr lang="cs-CZ" dirty="0" smtClean="0"/>
              <a:t>Žák zná přírodní a hospodářské podmínky Olomouckého kraje.</a:t>
            </a:r>
          </a:p>
          <a:p>
            <a:endParaRPr lang="cs-CZ" sz="2800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materiál, pracovní list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9. třída, 14-15 let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Olomoucký kraj, města, povrch, vodstvo, podnebí, půdy, obyvatelstvo, hospodářství</a:t>
            </a:r>
          </a:p>
          <a:p>
            <a:endParaRPr lang="cs-CZ" dirty="0" smtClean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mapa ČR, psací potřeby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  30 min</a:t>
            </a:r>
          </a:p>
          <a:p>
            <a:endParaRPr lang="cs-CZ" dirty="0" smtClean="0"/>
          </a:p>
          <a:p>
            <a:r>
              <a:rPr lang="cs-CZ" b="1" dirty="0" smtClean="0"/>
              <a:t>Metodické zhodnocení a popis práce s digitálním učebním materiálem:</a:t>
            </a:r>
            <a:r>
              <a:rPr lang="cs-CZ" dirty="0" smtClean="0"/>
              <a:t>  Žáci se seznamují s učivem o Olomouckém kraji. Podle pokynů vyhledají základní informace v mapě, ověří jejich správnost a provedou zápis. Nakonec si prověří získané znalosti doplněním odpovědí do posledního úkolu.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6706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dirty="0" smtClean="0"/>
              <a:t>Olomoucký kraj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KRAJSKÉ MĚSTO	Olomouc (100tis. </a:t>
            </a:r>
            <a:r>
              <a:rPr lang="cs-CZ" sz="2200" dirty="0"/>
              <a:t>o</a:t>
            </a:r>
            <a:r>
              <a:rPr lang="cs-CZ" sz="2200" dirty="0" smtClean="0"/>
              <a:t>byvatel)</a:t>
            </a:r>
            <a:endParaRPr lang="cs-CZ" sz="2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2276872"/>
            <a:ext cx="5688632" cy="4266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253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POVRCH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Jeseníky</a:t>
            </a:r>
            <a:endParaRPr lang="cs-CZ" sz="2200" dirty="0"/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Moravská brána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Hornomoravský úval</a:t>
            </a:r>
          </a:p>
          <a:p>
            <a:pPr marL="2743200" lvl="6" indent="0">
              <a:buNone/>
            </a:pPr>
            <a:endParaRPr lang="cs-CZ" sz="22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65" r="19476"/>
          <a:stretch/>
        </p:blipFill>
        <p:spPr>
          <a:xfrm>
            <a:off x="1457368" y="2636912"/>
            <a:ext cx="6732303" cy="288485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460009" y="5521766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 smtClean="0"/>
              <a:t>Hornomoravský úval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94849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VODSTVO	</a:t>
            </a:r>
          </a:p>
          <a:p>
            <a:pPr marL="0" indent="0">
              <a:buNone/>
            </a:pPr>
            <a:r>
              <a:rPr lang="cs-CZ" sz="2200" dirty="0" smtClean="0"/>
              <a:t>	- Morava </a:t>
            </a:r>
            <a:r>
              <a:rPr lang="cs-CZ" sz="2200" dirty="0" smtClean="0"/>
              <a:t>– </a:t>
            </a:r>
            <a:r>
              <a:rPr lang="cs-CZ" sz="2200" dirty="0" smtClean="0"/>
              <a:t>Bečva</a:t>
            </a:r>
            <a:endParaRPr lang="cs-CZ" sz="22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0" y="1700808"/>
            <a:ext cx="5568619" cy="4176464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619671" y="587727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/>
              <a:t>s</a:t>
            </a:r>
            <a:r>
              <a:rPr lang="cs-CZ" sz="1400" dirty="0" smtClean="0"/>
              <a:t>outok Bečvy a Moravy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20546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PODNEBÍ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teplé, suché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PŮDY	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černozemě</a:t>
            </a:r>
          </a:p>
          <a:p>
            <a:pPr marL="0" indent="0">
              <a:buNone/>
            </a:pPr>
            <a:r>
              <a:rPr lang="cs-CZ" sz="2200" dirty="0" smtClean="0"/>
              <a:t>	- hory – lesy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ZEMĚDĚLSTVÍ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obilí, cukrová řepa, chmel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brambory</a:t>
            </a:r>
          </a:p>
          <a:p>
            <a:pPr marL="0" indent="0">
              <a:buNone/>
            </a:pPr>
            <a:r>
              <a:rPr lang="cs-CZ" sz="2200" dirty="0"/>
              <a:t>	 </a:t>
            </a:r>
            <a:r>
              <a:rPr lang="cs-CZ" sz="2200" dirty="0" smtClean="0"/>
              <a:t>- chov skotu a prasat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xmlns="" val="412254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OBYVATELSTVO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Haná – husté osídlení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Jeseníky – nízká hustota</a:t>
            </a:r>
            <a:endParaRPr lang="cs-CZ" sz="2200" dirty="0"/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200" dirty="0" smtClean="0"/>
              <a:t>PRŮMYSL	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potravinářský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strojírenský</a:t>
            </a:r>
            <a:endParaRPr lang="cs-CZ" sz="2200" dirty="0"/>
          </a:p>
          <a:p>
            <a:pPr marL="0" indent="0">
              <a:buNone/>
            </a:pPr>
            <a:r>
              <a:rPr lang="cs-CZ" sz="2200" dirty="0" smtClean="0"/>
              <a:t>	- oděvní</a:t>
            </a:r>
          </a:p>
        </p:txBody>
      </p:sp>
    </p:spTree>
    <p:extLst>
      <p:ext uri="{BB962C8B-B14F-4D97-AF65-F5344CB8AC3E}">
        <p14:creationId xmlns:p14="http://schemas.microsoft.com/office/powerpoint/2010/main" xmlns="" val="260417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MĚSTA	</a:t>
            </a:r>
          </a:p>
          <a:p>
            <a:pPr marL="0" indent="0">
              <a:buNone/>
            </a:pPr>
            <a:r>
              <a:rPr lang="cs-CZ" sz="2200" dirty="0" smtClean="0"/>
              <a:t>	</a:t>
            </a:r>
          </a:p>
          <a:p>
            <a:pPr marL="0" indent="0">
              <a:buNone/>
            </a:pPr>
            <a:r>
              <a:rPr lang="cs-CZ" sz="2200" dirty="0" smtClean="0"/>
              <a:t>Olomouc </a:t>
            </a:r>
            <a:r>
              <a:rPr lang="cs-CZ" sz="2200" dirty="0" smtClean="0"/>
              <a:t> </a:t>
            </a:r>
            <a:r>
              <a:rPr lang="cs-CZ" sz="2200" dirty="0" smtClean="0">
                <a:latin typeface="Calibri Light" pitchFamily="34" charset="0"/>
              </a:rPr>
              <a:t>- </a:t>
            </a:r>
            <a:r>
              <a:rPr lang="cs-CZ" sz="2200" dirty="0" smtClean="0">
                <a:latin typeface="Calibri Light" pitchFamily="34" charset="0"/>
              </a:rPr>
              <a:t>památky, strojírenství, potravinářský průmysl</a:t>
            </a:r>
          </a:p>
          <a:p>
            <a:pPr marL="0" indent="0">
              <a:buNone/>
            </a:pPr>
            <a:r>
              <a:rPr lang="cs-CZ" sz="2200" dirty="0" smtClean="0"/>
              <a:t>Přerov - </a:t>
            </a:r>
            <a:r>
              <a:rPr lang="cs-CZ" sz="2200" dirty="0" smtClean="0">
                <a:latin typeface="Calibri Light" pitchFamily="34" charset="0"/>
              </a:rPr>
              <a:t>umělá hnojiva, strojírenství</a:t>
            </a:r>
          </a:p>
          <a:p>
            <a:pPr marL="0" indent="0">
              <a:buNone/>
            </a:pPr>
            <a:r>
              <a:rPr lang="cs-CZ" sz="2200" dirty="0" smtClean="0"/>
              <a:t>Prostějov </a:t>
            </a:r>
            <a:r>
              <a:rPr lang="cs-CZ" sz="2200" dirty="0" smtClean="0">
                <a:latin typeface="Calibri Light" pitchFamily="34" charset="0"/>
              </a:rPr>
              <a:t>- oděvní průmysl, strojírenství</a:t>
            </a:r>
          </a:p>
          <a:p>
            <a:pPr marL="0" indent="0">
              <a:buNone/>
            </a:pPr>
            <a:r>
              <a:rPr lang="cs-CZ" sz="2200" dirty="0" smtClean="0"/>
              <a:t>Hranice </a:t>
            </a:r>
            <a:r>
              <a:rPr lang="cs-CZ" sz="2200" dirty="0" smtClean="0">
                <a:latin typeface="Calibri Light" pitchFamily="34" charset="0"/>
              </a:rPr>
              <a:t>-</a:t>
            </a:r>
            <a:r>
              <a:rPr lang="cs-CZ" sz="2200" dirty="0" smtClean="0">
                <a:latin typeface="Calibri Light" pitchFamily="34" charset="0"/>
              </a:rPr>
              <a:t> </a:t>
            </a:r>
            <a:r>
              <a:rPr lang="cs-CZ" sz="2200" dirty="0" smtClean="0">
                <a:latin typeface="Calibri Light" pitchFamily="34" charset="0"/>
              </a:rPr>
              <a:t>elektrotechnika, Hranická propast </a:t>
            </a:r>
            <a:r>
              <a:rPr lang="cs-CZ" sz="2200" dirty="0" smtClean="0">
                <a:latin typeface="Calibri Light" pitchFamily="34" charset="0"/>
              </a:rPr>
              <a:t>- </a:t>
            </a:r>
            <a:r>
              <a:rPr lang="cs-CZ" sz="2200" dirty="0" smtClean="0">
                <a:latin typeface="Calibri Light" pitchFamily="34" charset="0"/>
              </a:rPr>
              <a:t>nejhlubší </a:t>
            </a:r>
            <a:r>
              <a:rPr lang="cs-CZ" sz="2200" dirty="0" smtClean="0">
                <a:latin typeface="Calibri Light" pitchFamily="34" charset="0"/>
              </a:rPr>
              <a:t>v ČR</a:t>
            </a:r>
          </a:p>
          <a:p>
            <a:pPr marL="0" indent="0">
              <a:buNone/>
            </a:pPr>
            <a:r>
              <a:rPr lang="cs-CZ" sz="2200" dirty="0" smtClean="0"/>
              <a:t>Šumperk </a:t>
            </a:r>
            <a:r>
              <a:rPr lang="cs-CZ" sz="2200" dirty="0" smtClean="0">
                <a:latin typeface="Calibri Light" pitchFamily="34" charset="0"/>
              </a:rPr>
              <a:t>- textilní, strojírenství</a:t>
            </a:r>
          </a:p>
          <a:p>
            <a:pPr marL="0" indent="0">
              <a:buNone/>
            </a:pPr>
            <a:r>
              <a:rPr lang="cs-CZ" sz="2200" dirty="0" smtClean="0"/>
              <a:t>Lutín, Uničov, Lipník nad Bečvou </a:t>
            </a:r>
            <a:r>
              <a:rPr lang="cs-CZ" sz="2200" dirty="0" smtClean="0">
                <a:latin typeface="Calibri Light" pitchFamily="34" charset="0"/>
              </a:rPr>
              <a:t>- strojírenství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1762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619" y="1412776"/>
            <a:ext cx="4644008" cy="3483006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35996" y="1412776"/>
            <a:ext cx="4644008" cy="3483006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0" y="489578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400" dirty="0"/>
              <a:t>Hranická propast</a:t>
            </a:r>
          </a:p>
        </p:txBody>
      </p:sp>
      <p:sp>
        <p:nvSpPr>
          <p:cNvPr id="9" name="Obdélník 8"/>
          <p:cNvSpPr/>
          <p:nvPr/>
        </p:nvSpPr>
        <p:spPr>
          <a:xfrm>
            <a:off x="4535996" y="4865004"/>
            <a:ext cx="23220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Přerov, Horní náměstí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98328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CESTOVNÍ RUCH	Jeseníky: lázně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		Olomouc: historické centrum (UNESCO)</a:t>
            </a:r>
            <a:r>
              <a:rPr lang="cs-CZ" sz="2400" dirty="0" smtClean="0"/>
              <a:t>		</a:t>
            </a:r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594" y="2078005"/>
            <a:ext cx="2015174" cy="399698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2078004"/>
            <a:ext cx="6208908" cy="399698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473763" y="6049650"/>
            <a:ext cx="21992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Olomouc – orloj na náměstí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24500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  <a:endParaRPr lang="cs-CZ" sz="2200" dirty="0"/>
          </a:p>
          <a:p>
            <a:pPr marL="0" indent="0">
              <a:buNone/>
            </a:pPr>
            <a:endParaRPr lang="cs-CZ" sz="2200" dirty="0" smtClean="0"/>
          </a:p>
          <a:p>
            <a:pPr marL="457200" indent="-457200">
              <a:buAutoNum type="arabicPeriod"/>
            </a:pPr>
            <a:r>
              <a:rPr lang="cs-CZ" sz="2200" dirty="0" smtClean="0"/>
              <a:t>Kde je nejhlubší propast v ČR?</a:t>
            </a:r>
          </a:p>
          <a:p>
            <a:pPr marL="457200" indent="-457200">
              <a:buAutoNum type="arabicPeriod"/>
            </a:pPr>
            <a:r>
              <a:rPr lang="cs-CZ" sz="2200" dirty="0" smtClean="0"/>
              <a:t>V jakém městě najdeme historické náměstí s orlojem?</a:t>
            </a:r>
          </a:p>
          <a:p>
            <a:pPr marL="457200" indent="-457200">
              <a:buAutoNum type="arabicPeriod"/>
            </a:pPr>
            <a:r>
              <a:rPr lang="cs-CZ" sz="2200" dirty="0" smtClean="0"/>
              <a:t>V jakých městech je rozvinut oděvní průmysl?</a:t>
            </a:r>
          </a:p>
          <a:p>
            <a:pPr marL="457200" indent="-457200">
              <a:buAutoNum type="arabicPeriod"/>
            </a:pPr>
            <a:r>
              <a:rPr lang="cs-CZ" sz="2200" dirty="0" smtClean="0"/>
              <a:t>Půdy na Hané – jmenuj.</a:t>
            </a:r>
          </a:p>
        </p:txBody>
      </p:sp>
    </p:spTree>
    <p:extLst>
      <p:ext uri="{BB962C8B-B14F-4D97-AF65-F5344CB8AC3E}">
        <p14:creationId xmlns:p14="http://schemas.microsoft.com/office/powerpoint/2010/main" xmlns="" val="86851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6868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OPAKOVÁNÍ</a:t>
            </a:r>
            <a:endParaRPr lang="cs-CZ" sz="2200" dirty="0"/>
          </a:p>
          <a:p>
            <a:pPr marL="0" indent="0">
              <a:buNone/>
            </a:pPr>
            <a:endParaRPr lang="cs-CZ" sz="2200" dirty="0" smtClean="0"/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Kde je nejhlubší propast v ČR</a:t>
            </a:r>
            <a:r>
              <a:rPr lang="cs-CZ" sz="2200" dirty="0" smtClean="0">
                <a:latin typeface="Calibri Light" pitchFamily="34" charset="0"/>
              </a:rPr>
              <a:t>? </a:t>
            </a:r>
            <a:r>
              <a:rPr lang="cs-CZ" sz="2200" smtClean="0">
                <a:latin typeface="Calibri Light" pitchFamily="34" charset="0"/>
              </a:rPr>
              <a:t>- </a:t>
            </a:r>
            <a:r>
              <a:rPr lang="cs-CZ" sz="2200" smtClean="0">
                <a:latin typeface="+mj-lt"/>
              </a:rPr>
              <a:t>Hranice </a:t>
            </a:r>
            <a:r>
              <a:rPr lang="cs-CZ" sz="2200" dirty="0" smtClean="0">
                <a:latin typeface="+mj-lt"/>
              </a:rPr>
              <a:t>na Moravě</a:t>
            </a:r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V jakém městě najdeme historické náměstí s orlojem? - </a:t>
            </a:r>
            <a:r>
              <a:rPr lang="cs-CZ" sz="2200" dirty="0" smtClean="0">
                <a:latin typeface="+mj-lt"/>
              </a:rPr>
              <a:t>Olomouc</a:t>
            </a:r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Které město je významné oděvním průmyslem? - </a:t>
            </a:r>
            <a:r>
              <a:rPr lang="cs-CZ" sz="2200" dirty="0" smtClean="0">
                <a:latin typeface="+mj-lt"/>
              </a:rPr>
              <a:t>Prostějov</a:t>
            </a:r>
          </a:p>
          <a:p>
            <a:pPr marL="457200" indent="-457200">
              <a:buAutoNum type="arabicPeriod"/>
            </a:pPr>
            <a:r>
              <a:rPr lang="cs-CZ" sz="2200" dirty="0" smtClean="0">
                <a:latin typeface="Calibri Light" pitchFamily="34" charset="0"/>
              </a:rPr>
              <a:t>Půdy na Hané – jmenuj. - </a:t>
            </a:r>
            <a:r>
              <a:rPr lang="cs-CZ" sz="2200" dirty="0" smtClean="0"/>
              <a:t>černozemě</a:t>
            </a:r>
          </a:p>
        </p:txBody>
      </p:sp>
    </p:spTree>
    <p:extLst>
      <p:ext uri="{BB962C8B-B14F-4D97-AF65-F5344CB8AC3E}">
        <p14:creationId xmlns:p14="http://schemas.microsoft.com/office/powerpoint/2010/main" xmlns="" val="39883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43528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200" dirty="0" smtClean="0"/>
              <a:t>ZDROJE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>
                <a:hlinkClick r:id="rId2"/>
              </a:rPr>
              <a:t>http://cs.wikipedia.org/wiki/Soubor:Olomouc-Horn%C3%AD_n%C3%A1m%C4%9Bst%C3%AD.JPG</a:t>
            </a:r>
            <a:endParaRPr lang="cs-CZ" sz="1800" dirty="0" smtClean="0">
              <a:hlinkClick r:id="rId3"/>
            </a:endParaRPr>
          </a:p>
          <a:p>
            <a:pPr marL="0" indent="0">
              <a:buNone/>
            </a:pPr>
            <a:r>
              <a:rPr lang="cs-CZ" sz="1800" dirty="0" smtClean="0">
                <a:hlinkClick r:id="rId3"/>
              </a:rPr>
              <a:t>http</a:t>
            </a:r>
            <a:r>
              <a:rPr lang="cs-CZ" sz="1800" dirty="0">
                <a:hlinkClick r:id="rId3"/>
              </a:rPr>
              <a:t>://</a:t>
            </a:r>
            <a:r>
              <a:rPr lang="cs-CZ" sz="1800" dirty="0" smtClean="0">
                <a:hlinkClick r:id="rId3"/>
              </a:rPr>
              <a:t>cs.wikipedia.org/wiki/Soubor:Olomoucky_Orloj.jpg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cs.wikipedia.org/wiki/Soubor:Olomouc_town_hall_2008.jpg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cs.wikipedia.org/wiki/Soubor:Hranicka_propast_2.jpg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6"/>
              </a:rPr>
              <a:t>http://cs.wikipedia.org/wiki/Soubor:P%C5%99erov,_</a:t>
            </a:r>
            <a:r>
              <a:rPr lang="cs-CZ" sz="1800" dirty="0" smtClean="0">
                <a:hlinkClick r:id="rId6"/>
              </a:rPr>
              <a:t>Horn%C3%AD_n%C3%A1m%C4%9Bst%C3%AD.jpg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www.panoramio.com/photo_explorer#view=photo&amp;position=206&amp;with_photo_id=86534046&amp;order=date_desc&amp;user=5190830</a:t>
            </a:r>
          </a:p>
          <a:p>
            <a:pPr marL="0" indent="0">
              <a:buNone/>
            </a:pPr>
            <a:r>
              <a:rPr lang="cs-CZ" sz="1800" dirty="0" smtClean="0">
                <a:hlinkClick r:id="rId8"/>
              </a:rPr>
              <a:t>http://upload.wikimedia.org/wikipedia/commons/7/73/Hornomoravsky.JPG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5911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157</Words>
  <Application>Microsoft Office PowerPoint</Application>
  <PresentationFormat>Předvádění na obrazovce (4:3)</PresentationFormat>
  <Paragraphs>80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Olomoucký kraj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Radomíra Fišerová</dc:creator>
  <cp:lastModifiedBy>U1</cp:lastModifiedBy>
  <cp:revision>32</cp:revision>
  <dcterms:created xsi:type="dcterms:W3CDTF">2013-06-19T12:52:09Z</dcterms:created>
  <dcterms:modified xsi:type="dcterms:W3CDTF">2013-06-24T18:09:04Z</dcterms:modified>
</cp:coreProperties>
</file>