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8" r:id="rId6"/>
    <p:sldId id="260" r:id="rId7"/>
    <p:sldId id="261" r:id="rId8"/>
    <p:sldId id="262" r:id="rId9"/>
    <p:sldId id="267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232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7429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5624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9869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494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936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88929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3808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4133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233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3889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AF98A1-B9D9-4581-88DE-2D8FB332BF27}" type="datetimeFigureOut">
              <a:rPr lang="cs-CZ" smtClean="0"/>
              <a:t>21.6.2013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9F4DF-12E6-4915-9838-78B93DEA38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131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olabi_zemedelstvi.JPG" TargetMode="External"/><Relationship Id="rId3" Type="http://schemas.openxmlformats.org/officeDocument/2006/relationships/hyperlink" Target="http://cs.wikipedia.org/wiki/Soubor:Litomysl3.jpg" TargetMode="External"/><Relationship Id="rId7" Type="http://schemas.openxmlformats.org/officeDocument/2006/relationships/hyperlink" Target="http://upload.wikimedia.org/wikipedia/commons/0/03/Mouth_of_Chrudimka_into_Elbe.jpg" TargetMode="External"/><Relationship Id="rId2" Type="http://schemas.openxmlformats.org/officeDocument/2006/relationships/hyperlink" Target="http://commons.wikimedia.org/wiki/File:Pardubice_-_Pern%C5%A1t%C3%BDnsk%C3%A9_n%C3%A1m%C4%9Bst%C3%AD_a_Zelen%C3%A1_V%C4%9B%C5%B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zelpage.cz/clanky/je-opravdu-nezbytne-zastavovat-expresnimi-vlaky-v-ceske-trebove?oddil=1" TargetMode="External"/><Relationship Id="rId5" Type="http://schemas.openxmlformats.org/officeDocument/2006/relationships/hyperlink" Target="http://cs.wikipedia.org/wiki/Soubor:Svitavy_n%C3%A1m%C4%9Bst%C3%AD_2.jpg" TargetMode="External"/><Relationship Id="rId4" Type="http://schemas.openxmlformats.org/officeDocument/2006/relationships/hyperlink" Target="http://cs.wikipedia.org/wiki/Soubor:Pastvinska_prehrada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88431" y="1124744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tabl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9652" y="2559743"/>
            <a:ext cx="6264696" cy="1738514"/>
          </a:xfrm>
          <a:prstGeom prst="rect">
            <a:avLst/>
          </a:prstGeom>
        </p:spPr>
      </p:pic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4437112"/>
            <a:ext cx="6728792" cy="1368152"/>
          </a:xfrm>
        </p:spPr>
        <p:txBody>
          <a:bodyPr>
            <a:normAutofit/>
          </a:bodyPr>
          <a:lstStyle/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</a:rPr>
              <a:t>Název DUM:  </a:t>
            </a:r>
            <a:r>
              <a:rPr lang="cs-CZ" sz="1800" dirty="0" smtClean="0">
                <a:solidFill>
                  <a:prstClr val="black"/>
                </a:solidFill>
              </a:rPr>
              <a:t>VY_32_INOVACE_X_3_14_Pardubický_kraj</a:t>
            </a:r>
            <a:endParaRPr lang="cs-CZ" sz="1800" b="1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</a:rPr>
              <a:t>Šablona číslo:    </a:t>
            </a:r>
            <a:r>
              <a:rPr lang="cs-CZ" sz="1800" dirty="0">
                <a:solidFill>
                  <a:prstClr val="black"/>
                </a:solidFill>
              </a:rPr>
              <a:t>X </a:t>
            </a:r>
            <a:r>
              <a:rPr lang="cs-CZ" sz="1800" b="1" dirty="0">
                <a:solidFill>
                  <a:prstClr val="black"/>
                </a:solidFill>
              </a:rPr>
              <a:t>         Sada číslo:     </a:t>
            </a:r>
            <a:r>
              <a:rPr lang="cs-CZ" sz="1800" dirty="0">
                <a:solidFill>
                  <a:prstClr val="black"/>
                </a:solidFill>
              </a:rPr>
              <a:t>3 </a:t>
            </a:r>
            <a:r>
              <a:rPr lang="cs-CZ" sz="1800" b="1" dirty="0">
                <a:solidFill>
                  <a:prstClr val="black"/>
                </a:solidFill>
              </a:rPr>
              <a:t>          Pořadové číslo DUM: </a:t>
            </a:r>
            <a:r>
              <a:rPr lang="cs-CZ" sz="1800" b="1" dirty="0" smtClean="0">
                <a:solidFill>
                  <a:prstClr val="black"/>
                </a:solidFill>
              </a:rPr>
              <a:t>14</a:t>
            </a:r>
            <a:endParaRPr lang="cs-CZ" sz="1800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endParaRPr lang="cs-CZ" sz="1800" b="1" dirty="0">
              <a:solidFill>
                <a:prstClr val="black"/>
              </a:solidFill>
            </a:endParaRPr>
          </a:p>
          <a:p>
            <a:pPr lvl="0" algn="l">
              <a:spcBef>
                <a:spcPts val="0"/>
              </a:spcBef>
            </a:pPr>
            <a:r>
              <a:rPr lang="cs-CZ" sz="1800" b="1" dirty="0">
                <a:solidFill>
                  <a:prstClr val="black"/>
                </a:solidFill>
              </a:rPr>
              <a:t>Autor: </a:t>
            </a:r>
            <a:r>
              <a:rPr lang="cs-CZ" sz="1800" dirty="0">
                <a:solidFill>
                  <a:prstClr val="black"/>
                </a:solidFill>
              </a:rPr>
              <a:t>Mgr. Radomíra Fišerová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761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Žáci se seznamují s učivem o Pardubickém kraji.	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Očekávaný výstup</a:t>
            </a:r>
            <a:r>
              <a:rPr lang="cs-CZ" sz="2800" b="1" dirty="0" smtClean="0"/>
              <a:t>: </a:t>
            </a:r>
            <a:r>
              <a:rPr lang="cs-CZ" dirty="0" smtClean="0"/>
              <a:t>Žák zná přírodní a hospodářské podmínky Pardubického kraje.</a:t>
            </a:r>
          </a:p>
          <a:p>
            <a:endParaRPr lang="cs-CZ" sz="2800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Typická věková skupina: </a:t>
            </a:r>
            <a:r>
              <a:rPr lang="cs-CZ" dirty="0" smtClean="0"/>
              <a:t>9. třída, 14-15 let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Klíčová slova: </a:t>
            </a:r>
            <a:r>
              <a:rPr lang="cs-CZ" dirty="0" smtClean="0"/>
              <a:t>Pardubický kraj, města, povrch, vodstvo, podnebí, půdy, obyvatelstvo, hospodářství</a:t>
            </a:r>
          </a:p>
          <a:p>
            <a:endParaRPr lang="cs-CZ" dirty="0" smtClean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mapa ČR, psací potřeby</a:t>
            </a:r>
            <a:br>
              <a:rPr lang="cs-CZ" dirty="0" smtClean="0"/>
            </a:br>
            <a:endParaRPr lang="cs-CZ" dirty="0" smtClean="0"/>
          </a:p>
          <a:p>
            <a:r>
              <a:rPr lang="cs-CZ" b="1" dirty="0" smtClean="0"/>
              <a:t>Potřebný čas pro výuku DUM: </a:t>
            </a:r>
            <a:r>
              <a:rPr lang="cs-CZ" dirty="0" smtClean="0"/>
              <a:t>  30 min</a:t>
            </a:r>
          </a:p>
          <a:p>
            <a:endParaRPr lang="cs-CZ" dirty="0" smtClean="0"/>
          </a:p>
          <a:p>
            <a:r>
              <a:rPr lang="cs-CZ" b="1" dirty="0" smtClean="0"/>
              <a:t>Metodické zhodnocení a popis práce s digitálním </a:t>
            </a:r>
            <a:r>
              <a:rPr lang="cs-CZ" b="1" smtClean="0"/>
              <a:t>učebním materiálem:</a:t>
            </a:r>
            <a:r>
              <a:rPr lang="cs-CZ" smtClean="0"/>
              <a:t>  </a:t>
            </a:r>
            <a:r>
              <a:rPr lang="cs-CZ" dirty="0" smtClean="0"/>
              <a:t>Žáci se seznamují s učivem o Pardubickém kraji. Podle pokynů vyhledají základní informace v mapě, ověří jejich správnost a provedou zápis. Nakonec si prověří získané znalosti doplněním odpovědí do posledního úkolu.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706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4000" dirty="0" smtClean="0"/>
              <a:t>Pardubický kraj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KRAJSKÉ MĚSTO	Pardubice (92tis. </a:t>
            </a:r>
            <a:r>
              <a:rPr lang="cs-CZ" sz="2200" dirty="0"/>
              <a:t>o</a:t>
            </a:r>
            <a:r>
              <a:rPr lang="cs-CZ" sz="2200" dirty="0" smtClean="0"/>
              <a:t>byvatel)</a:t>
            </a:r>
            <a:endParaRPr lang="cs-CZ" sz="2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204864"/>
            <a:ext cx="6376694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6197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3672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POVRCH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Polabí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Orlické hory, Českomoravská vrchovina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Železné hory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Kralický Sněžník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708920"/>
            <a:ext cx="5688632" cy="319985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547664" y="5908776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z</a:t>
            </a:r>
            <a:r>
              <a:rPr lang="cs-CZ" sz="1400" dirty="0" smtClean="0"/>
              <a:t>emědělská půda v Polabí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4368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3"/>
            <a:ext cx="8229600" cy="36724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VODSTVO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Labe – Orlice, Chrudimka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Svratka, Svitava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0384" y="2192625"/>
            <a:ext cx="4865832" cy="364937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619672" y="5869142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ú</a:t>
            </a:r>
            <a:r>
              <a:rPr lang="cs-CZ" sz="1400" dirty="0" smtClean="0"/>
              <a:t>stí  Chrudimky do Labe v Pardubicích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430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PODNEBÍ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nejpříznivější v Polabí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PŮDY	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Polabí – kvalitní hnědozemě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hory – lesy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27957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OBYVATELSTVO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velká hustota (Pardubicko)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PRŮMYSL		</a:t>
            </a:r>
          </a:p>
          <a:p>
            <a:pPr marL="0" indent="0">
              <a:buNone/>
            </a:pPr>
            <a:r>
              <a:rPr lang="cs-CZ" sz="2200" dirty="0" smtClean="0"/>
              <a:t>	- chemický, textilní</a:t>
            </a:r>
          </a:p>
          <a:p>
            <a:pPr marL="0" indent="0">
              <a:buNone/>
            </a:pPr>
            <a:r>
              <a:rPr lang="cs-CZ" sz="2200" dirty="0" smtClean="0"/>
              <a:t>	- tepelné elektrárny 	Chvaletice</a:t>
            </a:r>
          </a:p>
          <a:p>
            <a:pPr marL="0" indent="0">
              <a:buNone/>
            </a:pPr>
            <a:r>
              <a:rPr lang="cs-CZ" sz="2200" dirty="0" smtClean="0"/>
              <a:t>				Opatovice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ZEMĚDĚLSTVÍ		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- Polabí – obiloviny</a:t>
            </a:r>
          </a:p>
          <a:p>
            <a:pPr marL="0" indent="0">
              <a:buNone/>
            </a:pPr>
            <a:r>
              <a:rPr lang="cs-CZ" sz="2200" dirty="0" smtClean="0"/>
              <a:t>	- hory – pícniny, brambory, skot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507288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MĚSTA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2200" dirty="0" smtClean="0"/>
              <a:t>Pardubice </a:t>
            </a:r>
            <a:r>
              <a:rPr lang="cs-CZ" sz="2200" dirty="0" smtClean="0">
                <a:latin typeface="Calibri Light" pitchFamily="34" charset="0"/>
              </a:rPr>
              <a:t>- chemický, potravinářský, elektrotechnický, strojírenství 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Chrudim </a:t>
            </a:r>
            <a:r>
              <a:rPr lang="cs-CZ" sz="2200" dirty="0" smtClean="0">
                <a:latin typeface="Calibri Light" pitchFamily="34" charset="0"/>
              </a:rPr>
              <a:t>- strojírenství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Vysoké Mýto </a:t>
            </a:r>
            <a:r>
              <a:rPr lang="cs-CZ" sz="2200" dirty="0" smtClean="0">
                <a:latin typeface="Calibri Light" pitchFamily="34" charset="0"/>
              </a:rPr>
              <a:t>- autobusy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Ústí nad Orlicí </a:t>
            </a:r>
            <a:r>
              <a:rPr lang="cs-CZ" sz="2200" dirty="0" smtClean="0">
                <a:latin typeface="Calibri Light" pitchFamily="34" charset="0"/>
              </a:rPr>
              <a:t>- textilní průmysl, strojírenství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Česká Třebová </a:t>
            </a:r>
            <a:r>
              <a:rPr lang="cs-CZ" sz="2200" dirty="0" smtClean="0">
                <a:latin typeface="Calibri Light" pitchFamily="34" charset="0"/>
              </a:rPr>
              <a:t>- železniční uzel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Svitavy </a:t>
            </a:r>
            <a:r>
              <a:rPr lang="cs-CZ" sz="2200" dirty="0" smtClean="0">
                <a:latin typeface="Calibri Light" pitchFamily="34" charset="0"/>
              </a:rPr>
              <a:t>- strojírenství</a:t>
            </a:r>
            <a:endParaRPr lang="cs-CZ" sz="22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2443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2457" y="1417333"/>
            <a:ext cx="4648883" cy="348666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040" y="1412776"/>
            <a:ext cx="5302906" cy="3486661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0" y="4903995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Svitavy - náměstí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5257062" y="4899437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 smtClean="0"/>
              <a:t>Nádraží Česká Třebová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961339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316744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CESTOVNÍ RUCH	Litomyšl (UNESCO)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		přehrady – Seč, Pastviny</a:t>
            </a:r>
            <a:endParaRPr lang="cs-CZ" sz="22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15019"/>
            <a:ext cx="4610929" cy="345819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5489" y="1916832"/>
            <a:ext cx="4608511" cy="345638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24718" y="5361778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z</a:t>
            </a:r>
            <a:r>
              <a:rPr lang="cs-CZ" sz="1400" dirty="0" smtClean="0"/>
              <a:t>ámek v Litomyšli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4531150" y="5361778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p</a:t>
            </a:r>
            <a:r>
              <a:rPr lang="cs-CZ" sz="1400" dirty="0" smtClean="0"/>
              <a:t>řehrada Pastviny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061172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OPAKOVÁNÍ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/>
              <a:t>1. Doplň nejvyšší hory k pohořím:</a:t>
            </a:r>
          </a:p>
          <a:p>
            <a:pPr marL="400050" lvl="1" indent="0">
              <a:buNone/>
            </a:pPr>
            <a:r>
              <a:rPr lang="cs-CZ" sz="2200" dirty="0" smtClean="0"/>
              <a:t>	Orlické hory</a:t>
            </a:r>
          </a:p>
          <a:p>
            <a:pPr marL="400050" lvl="1" indent="0">
              <a:buNone/>
            </a:pPr>
            <a:r>
              <a:rPr lang="cs-CZ" sz="2200" dirty="0" smtClean="0"/>
              <a:t>	Českomoravská Vysočina</a:t>
            </a:r>
          </a:p>
          <a:p>
            <a:pPr marL="400050" lvl="1" indent="0">
              <a:buNone/>
            </a:pPr>
            <a:r>
              <a:rPr lang="cs-CZ" sz="2200" dirty="0" smtClean="0"/>
              <a:t>	Železné hory</a:t>
            </a:r>
          </a:p>
          <a:p>
            <a:pPr marL="0" indent="0">
              <a:buNone/>
            </a:pPr>
            <a:r>
              <a:rPr lang="cs-CZ" sz="2200" dirty="0" smtClean="0"/>
              <a:t>2. K přehradám doplň řeku: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Seč</a:t>
            </a:r>
          </a:p>
          <a:p>
            <a:pPr marL="0" indent="0">
              <a:buNone/>
            </a:pPr>
            <a:r>
              <a:rPr lang="cs-CZ" sz="2200" dirty="0"/>
              <a:t>	</a:t>
            </a:r>
            <a:r>
              <a:rPr lang="cs-CZ" sz="2200" dirty="0" smtClean="0"/>
              <a:t>Pastviny</a:t>
            </a:r>
          </a:p>
          <a:p>
            <a:pPr marL="0" indent="0">
              <a:buNone/>
            </a:pPr>
            <a:r>
              <a:rPr lang="cs-CZ" sz="2200" dirty="0" smtClean="0"/>
              <a:t>3. V kterém městě se koná hudební festival Bedřicha Smetany?</a:t>
            </a:r>
          </a:p>
          <a:p>
            <a:pPr marL="0" indent="0">
              <a:buNone/>
            </a:pPr>
            <a:r>
              <a:rPr lang="cs-CZ" sz="2200" dirty="0" smtClean="0"/>
              <a:t>4. Kde se vyrábí autobusy?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895056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OPAKOVÁNÍ</a:t>
            </a:r>
          </a:p>
          <a:p>
            <a:pPr marL="0" indent="0">
              <a:buNone/>
            </a:pP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>
                <a:latin typeface="Calibri Light" pitchFamily="34" charset="0"/>
              </a:rPr>
              <a:t>1. Doplň nejvyšší hory k pohořím:</a:t>
            </a:r>
          </a:p>
          <a:p>
            <a:pPr marL="400050" lvl="1" indent="0">
              <a:buNone/>
            </a:pPr>
            <a:r>
              <a:rPr lang="cs-CZ" sz="2200" dirty="0" smtClean="0">
                <a:latin typeface="Calibri Light" pitchFamily="34" charset="0"/>
              </a:rPr>
              <a:t>	Orlické hory </a:t>
            </a:r>
            <a:r>
              <a:rPr lang="cs-CZ" sz="2200" dirty="0" smtClean="0"/>
              <a:t>– Velká Deštná</a:t>
            </a:r>
          </a:p>
          <a:p>
            <a:pPr marL="400050" lvl="1" indent="0">
              <a:buNone/>
            </a:pPr>
            <a:r>
              <a:rPr lang="cs-CZ" sz="2200" dirty="0" smtClean="0">
                <a:latin typeface="Calibri Light" pitchFamily="34" charset="0"/>
              </a:rPr>
              <a:t>	Českomoravská vrchovina </a:t>
            </a:r>
            <a:r>
              <a:rPr lang="cs-CZ" sz="2200" dirty="0" smtClean="0"/>
              <a:t>- Javořice</a:t>
            </a:r>
          </a:p>
          <a:p>
            <a:pPr marL="400050" lvl="1" indent="0">
              <a:buNone/>
            </a:pPr>
            <a:r>
              <a:rPr lang="cs-CZ" sz="2200" dirty="0" smtClean="0">
                <a:latin typeface="Calibri Light" pitchFamily="34" charset="0"/>
              </a:rPr>
              <a:t>	Železné hory </a:t>
            </a:r>
            <a:r>
              <a:rPr lang="cs-CZ" sz="2200" dirty="0" smtClean="0"/>
              <a:t>- </a:t>
            </a:r>
            <a:r>
              <a:rPr lang="cs-CZ" sz="2200" dirty="0" err="1" smtClean="0"/>
              <a:t>Devětskal</a:t>
            </a:r>
            <a:endParaRPr lang="cs-CZ" sz="2200" dirty="0" smtClean="0"/>
          </a:p>
          <a:p>
            <a:pPr marL="0" indent="0">
              <a:buNone/>
            </a:pPr>
            <a:r>
              <a:rPr lang="cs-CZ" sz="2200" dirty="0" smtClean="0">
                <a:latin typeface="Calibri Light" pitchFamily="34" charset="0"/>
              </a:rPr>
              <a:t>2. K přehradám doplň řeku:</a:t>
            </a:r>
          </a:p>
          <a:p>
            <a:pPr marL="0" indent="0">
              <a:buNone/>
            </a:pPr>
            <a:r>
              <a:rPr lang="cs-CZ" sz="2200" dirty="0">
                <a:latin typeface="Calibri Light" pitchFamily="34" charset="0"/>
              </a:rPr>
              <a:t>	</a:t>
            </a:r>
            <a:r>
              <a:rPr lang="cs-CZ" sz="2200" dirty="0" smtClean="0">
                <a:latin typeface="Calibri Light" pitchFamily="34" charset="0"/>
              </a:rPr>
              <a:t>Seč </a:t>
            </a:r>
            <a:r>
              <a:rPr lang="cs-CZ" sz="2200" dirty="0" smtClean="0"/>
              <a:t>- Chrudimka</a:t>
            </a:r>
          </a:p>
          <a:p>
            <a:pPr marL="0" indent="0">
              <a:buNone/>
            </a:pPr>
            <a:r>
              <a:rPr lang="cs-CZ" sz="2200" dirty="0">
                <a:latin typeface="Calibri Light" pitchFamily="34" charset="0"/>
              </a:rPr>
              <a:t>	</a:t>
            </a:r>
            <a:r>
              <a:rPr lang="cs-CZ" sz="2200" dirty="0" smtClean="0">
                <a:latin typeface="Calibri Light" pitchFamily="34" charset="0"/>
              </a:rPr>
              <a:t>Pastviny </a:t>
            </a:r>
            <a:r>
              <a:rPr lang="cs-CZ" sz="2200" dirty="0" smtClean="0"/>
              <a:t>- Orlice</a:t>
            </a:r>
          </a:p>
          <a:p>
            <a:pPr marL="0" indent="0">
              <a:buNone/>
            </a:pPr>
            <a:r>
              <a:rPr lang="cs-CZ" sz="2200" dirty="0" smtClean="0">
                <a:latin typeface="Calibri Light" pitchFamily="34" charset="0"/>
              </a:rPr>
              <a:t>3. V kterém městě se koná hudební festival Bedřicha Smetany?</a:t>
            </a:r>
          </a:p>
          <a:p>
            <a:pPr marL="0" indent="0">
              <a:buNone/>
            </a:pPr>
            <a:r>
              <a:rPr lang="cs-CZ" sz="2200" dirty="0">
                <a:latin typeface="Calibri Light" pitchFamily="34" charset="0"/>
              </a:rPr>
              <a:t>	</a:t>
            </a:r>
            <a:r>
              <a:rPr lang="cs-CZ" sz="2200" dirty="0" smtClean="0"/>
              <a:t>Litomyšl</a:t>
            </a:r>
          </a:p>
          <a:p>
            <a:pPr marL="0" indent="0">
              <a:buNone/>
            </a:pPr>
            <a:r>
              <a:rPr lang="cs-CZ" sz="2200" dirty="0" smtClean="0">
                <a:latin typeface="Calibri Light" pitchFamily="34" charset="0"/>
              </a:rPr>
              <a:t>4. Kde se vyrábí autobusy?</a:t>
            </a:r>
          </a:p>
          <a:p>
            <a:pPr marL="0" indent="0">
              <a:buNone/>
            </a:pPr>
            <a:r>
              <a:rPr lang="cs-CZ" sz="2200" dirty="0">
                <a:latin typeface="Calibri Light" pitchFamily="34" charset="0"/>
              </a:rPr>
              <a:t>	</a:t>
            </a:r>
            <a:r>
              <a:rPr lang="cs-CZ" sz="2200" dirty="0" smtClean="0"/>
              <a:t>Vysoké Mýto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45327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/>
              <a:t>ZDROJE</a:t>
            </a:r>
          </a:p>
          <a:p>
            <a:pPr marL="0" indent="0">
              <a:buNone/>
            </a:pPr>
            <a:endParaRPr lang="cs-CZ" sz="2200" dirty="0"/>
          </a:p>
          <a:p>
            <a:pPr marL="0" indent="0">
              <a:buNone/>
            </a:pPr>
            <a:r>
              <a:rPr lang="cs-CZ" sz="1800" dirty="0">
                <a:hlinkClick r:id="rId2"/>
              </a:rPr>
              <a:t>http://commons.wikimedia.org/wiki/File:Pardubice_-_</a:t>
            </a:r>
            <a:r>
              <a:rPr lang="cs-CZ" sz="1800" dirty="0" smtClean="0">
                <a:hlinkClick r:id="rId2"/>
              </a:rPr>
              <a:t>Pern%C5%A1t%C3%BDnsk%C3%A9_n%C3%A1m%C4%9Bst%C3%AD_a_Zelen%C3%A1_V%C4%9B%C5%BE.jpg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http://cs.wikipedia.org/wiki/Soubor:Litomysl3.jpg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cs.wikipedia.org/wiki/Soubor:Pastvinska_prehrada_3.jpg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cs.wikipedia.org/wiki/Soubor:Svitavy_n%C3%A1m%C4%9Bst%C3%AD_2.jpg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www.zelpage.cz/clanky/je-opravdu-nezbytne-zastavovat-expresnimi-vlaky-v-ceske-trebove?oddil=1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7"/>
              </a:rPr>
              <a:t>http://upload.wikimedia.org/wikipedia/commons/0/03/Mouth_of_Chrudimka_into_Elbe.jpg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8"/>
              </a:rPr>
              <a:t>http://cs.wikipedia.org/wiki/Soubor:Polabi_zemedelstvi.JPG</a:t>
            </a: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2026633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328</TotalTime>
  <Words>140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Pardubický kraj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Radomíra Fišerová</dc:creator>
  <cp:lastModifiedBy>Radomíra Fišerová</cp:lastModifiedBy>
  <cp:revision>20</cp:revision>
  <dcterms:created xsi:type="dcterms:W3CDTF">2013-06-19T12:52:09Z</dcterms:created>
  <dcterms:modified xsi:type="dcterms:W3CDTF">2013-06-21T11:53:48Z</dcterms:modified>
</cp:coreProperties>
</file>