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6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9933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623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74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65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86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749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893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889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380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413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6233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388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98A1-B9D9-4581-88DE-2D8FB332BF2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9F4DF-12E6-4915-9838-78B93DEA38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313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lin3.jpg" TargetMode="External"/><Relationship Id="rId7" Type="http://schemas.openxmlformats.org/officeDocument/2006/relationships/hyperlink" Target="http://cs.wikipedia.org/wiki/Soubor:Lys%C3%A1_hora_(Beskydy_CZE)_-_view_from_Fr%C3%BDdlant_nad_Ostravic%C3%AD.jpg" TargetMode="External"/><Relationship Id="rId2" Type="http://schemas.openxmlformats.org/officeDocument/2006/relationships/hyperlink" Target="http://cs.wikipedia.org/wiki/Soubor:Zlin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ala%C5%A1sk%C3%A9_Mezi%C5%99%C3%AD%C4%8D%C3%AD,_soutok_Ro%C5%BEnovsk%C3%A9_Be%C4%8Dvy_a_Vset%C3%ADnsk%C3%A9_Be%C4%8Dvy_(01).jpg" TargetMode="External"/><Relationship Id="rId5" Type="http://schemas.openxmlformats.org/officeDocument/2006/relationships/hyperlink" Target="http://cs.wikipedia.org/wiki/Soubor:Luhacovice_6200.JPG" TargetMode="External"/><Relationship Id="rId4" Type="http://schemas.openxmlformats.org/officeDocument/2006/relationships/hyperlink" Target="http://cs.wikipedia.org/wiki/Soubor:Kromeriz,_Marktpl,_Sch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8431" y="1124744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6656784" cy="1368152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</a:rPr>
              <a:t>Název DUM:  </a:t>
            </a:r>
            <a:r>
              <a:rPr lang="cs-CZ" sz="1800" dirty="0" smtClean="0">
                <a:solidFill>
                  <a:prstClr val="black"/>
                </a:solidFill>
              </a:rPr>
              <a:t>VY_32_INOVACE_X_3_19_Zlínský_kraj</a:t>
            </a:r>
            <a:endParaRPr lang="cs-CZ" sz="1800" b="1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</a:rPr>
              <a:t>Šablona číslo:    </a:t>
            </a:r>
            <a:r>
              <a:rPr lang="cs-CZ" sz="1800" dirty="0">
                <a:solidFill>
                  <a:prstClr val="black"/>
                </a:solidFill>
              </a:rPr>
              <a:t>X </a:t>
            </a:r>
            <a:r>
              <a:rPr lang="cs-CZ" sz="1800" b="1" dirty="0">
                <a:solidFill>
                  <a:prstClr val="black"/>
                </a:solidFill>
              </a:rPr>
              <a:t>         Sada číslo:     </a:t>
            </a:r>
            <a:r>
              <a:rPr lang="cs-CZ" sz="1800" dirty="0">
                <a:solidFill>
                  <a:prstClr val="black"/>
                </a:solidFill>
              </a:rPr>
              <a:t>3 </a:t>
            </a:r>
            <a:r>
              <a:rPr lang="cs-CZ" sz="1800" b="1" dirty="0">
                <a:solidFill>
                  <a:prstClr val="black"/>
                </a:solidFill>
              </a:rPr>
              <a:t>          Pořadové číslo DUM: </a:t>
            </a:r>
            <a:r>
              <a:rPr lang="cs-CZ" sz="1800" b="1" dirty="0" smtClean="0">
                <a:solidFill>
                  <a:prstClr val="black"/>
                </a:solidFill>
              </a:rPr>
              <a:t>19 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b="1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</a:rPr>
              <a:t>Autor: </a:t>
            </a:r>
            <a:r>
              <a:rPr lang="cs-CZ" sz="1800" dirty="0">
                <a:solidFill>
                  <a:prstClr val="black"/>
                </a:solidFill>
              </a:rPr>
              <a:t>Mgr. Radomíra Fišerová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7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Zlínském kraji.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 </a:t>
            </a:r>
            <a:r>
              <a:rPr lang="cs-CZ" dirty="0" smtClean="0"/>
              <a:t>Žák zná přírodní a hospodářské podmínky Zlínského kraje.</a:t>
            </a:r>
          </a:p>
          <a:p>
            <a:endParaRPr lang="cs-CZ" sz="28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Zlínský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mapa ČR, psací potřeby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učebním materiálem :</a:t>
            </a:r>
            <a:r>
              <a:rPr lang="cs-CZ" dirty="0" smtClean="0"/>
              <a:t>  Žáci se seznamují s učivem o Zlínském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706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2213" y="2492896"/>
            <a:ext cx="4123004" cy="309225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Zlínský kraj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KRAJSKÉ MĚSTO	Zlín (76tis. </a:t>
            </a:r>
            <a:r>
              <a:rPr lang="cs-CZ" sz="2200" dirty="0"/>
              <a:t>o</a:t>
            </a:r>
            <a:r>
              <a:rPr lang="cs-CZ" sz="2200" dirty="0" smtClean="0"/>
              <a:t>byvatel)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2492895"/>
            <a:ext cx="4123006" cy="309225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20227" y="558840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m</a:t>
            </a:r>
            <a:r>
              <a:rPr lang="cs-CZ" sz="1400" dirty="0" smtClean="0"/>
              <a:t>rakodrap 21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500525" y="5588407"/>
            <a:ext cx="412247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p</a:t>
            </a:r>
            <a:r>
              <a:rPr lang="cs-CZ" sz="1400" dirty="0" smtClean="0"/>
              <a:t>ohled na město z mrakodrapu </a:t>
            </a:r>
            <a:r>
              <a:rPr lang="cs-CZ" sz="1400" dirty="0"/>
              <a:t>21</a:t>
            </a:r>
          </a:p>
        </p:txBody>
      </p:sp>
    </p:spTree>
    <p:extLst>
      <p:ext uri="{BB962C8B-B14F-4D97-AF65-F5344CB8AC3E}">
        <p14:creationId xmlns:p14="http://schemas.microsoft.com/office/powerpoint/2010/main" xmlns="" val="165688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1872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VODSTVO	</a:t>
            </a: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	- Morava – Bečva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23198" y="2348880"/>
            <a:ext cx="5504612" cy="3096344"/>
          </a:xfrm>
          <a:prstGeom prst="rect">
            <a:avLst/>
          </a:prstGeom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1598594" y="5478791"/>
            <a:ext cx="3877661" cy="3750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1500" dirty="0"/>
              <a:t>s</a:t>
            </a:r>
            <a:r>
              <a:rPr lang="cs-CZ" sz="1500" dirty="0" smtClean="0"/>
              <a:t>outok Rožnovské a Vsetínské Bečvy</a:t>
            </a:r>
            <a:r>
              <a:rPr lang="cs-CZ" sz="2200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89199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POVRCH</a:t>
            </a:r>
            <a:r>
              <a:rPr lang="cs-CZ" sz="2200" dirty="0"/>
              <a:t>	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	- Moravské úvaly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Bílé Karpaty, Javorníky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Hostýnsko-vsetínská hornatina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Vizovická vrchovina, Chřiby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Moravskoslezské Beskydy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2924944"/>
            <a:ext cx="4464496" cy="334837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451751" y="6295255"/>
            <a:ext cx="172819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Lysá hora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72465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PODNEBÍ	</a:t>
            </a:r>
            <a:r>
              <a:rPr lang="cs-CZ" sz="2200" dirty="0"/>
              <a:t>	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Moravskoslezské </a:t>
            </a:r>
            <a:r>
              <a:rPr lang="cs-CZ" sz="2200" dirty="0"/>
              <a:t>Beskydy – chladnější, deštivé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OBYVATELSTVO	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husté osídlení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PRŮMYSL	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obuvnický průmysl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strojírenství, gumárenský průmysl 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potravinářský průmysl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ZEMĚDĚLSTVÍ	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obiloviny, brambory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761051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MĚSTA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Zlín </a:t>
            </a:r>
            <a:r>
              <a:rPr lang="cs-CZ" sz="2200" dirty="0" smtClean="0">
                <a:latin typeface="Calibri Light" pitchFamily="34" charset="0"/>
              </a:rPr>
              <a:t>- obuv, strojírenství, gumárenský, potravinářský průmysl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Otrokovice </a:t>
            </a:r>
            <a:r>
              <a:rPr lang="cs-CZ" sz="2200" dirty="0" smtClean="0">
                <a:latin typeface="Calibri Light" pitchFamily="34" charset="0"/>
              </a:rPr>
              <a:t>- gumárny (pneumatiky)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Uherské </a:t>
            </a:r>
            <a:r>
              <a:rPr lang="cs-CZ" sz="2200" dirty="0" smtClean="0"/>
              <a:t>Hradiště - </a:t>
            </a:r>
            <a:r>
              <a:rPr lang="cs-CZ" sz="2200" dirty="0" smtClean="0">
                <a:latin typeface="Calibri Light" pitchFamily="34" charset="0"/>
              </a:rPr>
              <a:t>strojírenství</a:t>
            </a:r>
            <a:r>
              <a:rPr lang="cs-CZ" sz="2200" dirty="0" smtClean="0">
                <a:latin typeface="Calibri Light" pitchFamily="34" charset="0"/>
              </a:rPr>
              <a:t>, potravinářský průmysl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Kroměříž </a:t>
            </a:r>
            <a:r>
              <a:rPr lang="cs-CZ" sz="2200" dirty="0" smtClean="0">
                <a:latin typeface="Calibri Light" pitchFamily="34" charset="0"/>
              </a:rPr>
              <a:t>- památky (UNESCO)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Vsetín </a:t>
            </a:r>
            <a:r>
              <a:rPr lang="cs-CZ" sz="2200" dirty="0" smtClean="0">
                <a:latin typeface="Calibri Light" pitchFamily="34" charset="0"/>
              </a:rPr>
              <a:t>- strojírenství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Valašské </a:t>
            </a:r>
            <a:r>
              <a:rPr lang="cs-CZ" sz="2200" dirty="0" smtClean="0"/>
              <a:t>Meziříčí - </a:t>
            </a:r>
            <a:r>
              <a:rPr lang="cs-CZ" sz="2200" dirty="0" smtClean="0">
                <a:latin typeface="Calibri Light" pitchFamily="34" charset="0"/>
              </a:rPr>
              <a:t>strojírenství</a:t>
            </a:r>
            <a:r>
              <a:rPr lang="cs-CZ" sz="2200" dirty="0" smtClean="0">
                <a:latin typeface="Calibri Light" pitchFamily="34" charset="0"/>
              </a:rPr>
              <a:t>, chemický průmysl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Luhačovice </a:t>
            </a:r>
            <a:r>
              <a:rPr lang="cs-CZ" sz="2200" dirty="0" smtClean="0">
                <a:latin typeface="Calibri Light" pitchFamily="34" charset="0"/>
              </a:rPr>
              <a:t>- lázně</a:t>
            </a: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23474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519" y="1463041"/>
            <a:ext cx="4994236" cy="33476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5997" y="1463041"/>
            <a:ext cx="4466523" cy="3349891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07504" y="4812932"/>
            <a:ext cx="4678493" cy="3750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1500" dirty="0" smtClean="0"/>
              <a:t>Kroměříž</a:t>
            </a:r>
            <a:r>
              <a:rPr lang="cs-CZ" sz="2200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endParaRPr lang="cs-CZ" sz="2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785997" y="4810740"/>
            <a:ext cx="4358003" cy="3750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1500" dirty="0" smtClean="0"/>
              <a:t>Jurkovičův dům - Luhačovice</a:t>
            </a:r>
            <a:r>
              <a:rPr lang="cs-CZ" sz="2200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1643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OPAKOVÁNÍ</a:t>
            </a:r>
          </a:p>
          <a:p>
            <a:pPr marL="0" indent="0">
              <a:buNone/>
            </a:pPr>
            <a:endParaRPr lang="cs-CZ" sz="2200" dirty="0"/>
          </a:p>
          <a:p>
            <a:pPr marL="457200" indent="-457200">
              <a:buAutoNum type="arabicPeriod"/>
            </a:pPr>
            <a:r>
              <a:rPr lang="cs-CZ" sz="2200" dirty="0" smtClean="0"/>
              <a:t>Jak se jmenuje nejvyšší hora Moravskoslezských Beskyd?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V kterém městě se vyrábí pneumatiky?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Které město je známé jako lázeňské?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Jmenuj levý přítok Moravy.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27485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OPAKOVÁNÍ</a:t>
            </a:r>
          </a:p>
          <a:p>
            <a:pPr marL="0" indent="0">
              <a:buNone/>
            </a:pPr>
            <a:endParaRPr lang="cs-CZ" sz="2200" dirty="0"/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Jak se jmenuje nejvyšší hora Moravskoslezských Beskyd?</a:t>
            </a:r>
          </a:p>
          <a:p>
            <a:pPr marL="400050" lvl="1" indent="0">
              <a:buNone/>
            </a:pPr>
            <a:r>
              <a:rPr lang="cs-CZ" sz="2200" dirty="0" smtClean="0"/>
              <a:t>	Lysá hora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V kterém městě se vyrábí pneumatiky?</a:t>
            </a:r>
          </a:p>
          <a:p>
            <a:pPr marL="400050" lvl="1" indent="0">
              <a:buNone/>
            </a:pPr>
            <a:r>
              <a:rPr lang="cs-CZ" sz="2200" dirty="0" smtClean="0"/>
              <a:t>	Otrokovice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Které město je známé jako lázeňské?</a:t>
            </a:r>
          </a:p>
          <a:p>
            <a:pPr marL="400050" lvl="1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Luhačovice</a:t>
            </a:r>
          </a:p>
          <a:p>
            <a:pPr marL="457200" indent="-457200">
              <a:buAutoNum type="arabicPeriod"/>
            </a:pPr>
            <a:r>
              <a:rPr lang="cs-CZ" sz="2200" dirty="0" smtClean="0">
                <a:latin typeface="Calibri Light" pitchFamily="34" charset="0"/>
              </a:rPr>
              <a:t>Jmenuj levý přítok Moravy.</a:t>
            </a:r>
          </a:p>
          <a:p>
            <a:pPr marL="400050" lvl="1" indent="0">
              <a:buNone/>
            </a:pPr>
            <a:r>
              <a:rPr lang="cs-CZ" sz="2200" dirty="0" smtClean="0"/>
              <a:t>	Bečva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06532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ZDROJE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cs.wikipedia.org/wiki/Soubor:Zlin2.jpg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cs.wikipedia.org/wiki/Soubor:Zlin3.jpg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http://cs.wikipedia.org/wiki/Soubor:Kromeriz,_Marktpl,_</a:t>
            </a:r>
            <a:r>
              <a:rPr lang="cs-CZ" sz="1800" dirty="0" smtClean="0">
                <a:hlinkClick r:id="rId4"/>
              </a:rPr>
              <a:t>Schl.jpg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http://cs.wikipedia.org/wiki/Soubor:Luhacovice_6200.JPG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http://cs.wikipedia.org/wiki/Soubor:Vala%C5%A1sk%C3%A9_Mezi%C5%99%C3%AD%C4%8D%C3%AD,_soutok_Ro%C5%BEnovsk%C3%A9_Be%C4%8Dvy_a_Vset%C3%ADnsk%C3%A9_Be%C4%8Dvy_(01).</a:t>
            </a:r>
            <a:r>
              <a:rPr lang="cs-CZ" sz="1800" dirty="0" smtClean="0">
                <a:hlinkClick r:id="rId6"/>
              </a:rPr>
              <a:t>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http://cs.wikipedia.org/wiki/Soubor:Lys%C3%A1_hora_(Beskydy_CZE)_-_view_from_Fr%C3%BDdlant_nad_Ostravic%C3%AD.jpg</a:t>
            </a:r>
            <a:endParaRPr lang="cs-CZ" sz="18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64944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174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Zlínský kraj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Radomíra Fišerová</dc:creator>
  <cp:lastModifiedBy>U1</cp:lastModifiedBy>
  <cp:revision>28</cp:revision>
  <dcterms:created xsi:type="dcterms:W3CDTF">2013-06-19T12:52:09Z</dcterms:created>
  <dcterms:modified xsi:type="dcterms:W3CDTF">2013-06-24T18:04:56Z</dcterms:modified>
</cp:coreProperties>
</file>