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3CCAFB-AA86-4BDA-AC8D-43211FCC9D9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81CCDC-13BF-4308-9456-6384E78CC3E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Estonia.svg" TargetMode="External"/><Relationship Id="rId2" Type="http://schemas.openxmlformats.org/officeDocument/2006/relationships/hyperlink" Target="http://cs.wikipedia.org/wiki/Soubor:EU_location_EST.pn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s.wikipedia.org/wiki/Soubor:Mapa_Estonska.PNG" TargetMode="External"/><Relationship Id="rId4" Type="http://schemas.openxmlformats.org/officeDocument/2006/relationships/hyperlink" Target="http://cs.wikipedia.org/wiki/Soubor:Coat_of_arms_of_Eston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Estonsko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_REG_GEO_14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20.5.2013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72246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26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224" cy="4572000"/>
          </a:xfrm>
        </p:spPr>
        <p:txBody>
          <a:bodyPr/>
          <a:lstStyle/>
          <a:p>
            <a:r>
              <a:rPr lang="cs-CZ" b="1" dirty="0"/>
              <a:t>Hlavní město</a:t>
            </a:r>
            <a:r>
              <a:rPr lang="cs-CZ" dirty="0" smtClean="0"/>
              <a:t>: </a:t>
            </a:r>
            <a:r>
              <a:rPr lang="cs-CZ" dirty="0"/>
              <a:t>Tallinn</a:t>
            </a:r>
            <a:endParaRPr lang="cs-CZ" dirty="0" smtClean="0"/>
          </a:p>
          <a:p>
            <a:r>
              <a:rPr lang="cs-CZ" b="1" dirty="0" smtClean="0"/>
              <a:t>Rozloha</a:t>
            </a:r>
            <a:r>
              <a:rPr lang="cs-CZ" dirty="0" smtClean="0"/>
              <a:t>:</a:t>
            </a:r>
            <a:r>
              <a:rPr lang="cs-CZ" dirty="0"/>
              <a:t>45 226 </a:t>
            </a:r>
            <a:r>
              <a:rPr lang="cs-CZ" dirty="0" smtClean="0"/>
              <a:t>km²</a:t>
            </a:r>
          </a:p>
          <a:p>
            <a:r>
              <a:rPr lang="cs-CZ" b="1" dirty="0" smtClean="0"/>
              <a:t>Počet obyvatel:</a:t>
            </a:r>
            <a:r>
              <a:rPr lang="cs-CZ" dirty="0"/>
              <a:t>1 339  681</a:t>
            </a:r>
          </a:p>
          <a:p>
            <a:r>
              <a:rPr lang="cs-CZ" b="1" dirty="0" smtClean="0"/>
              <a:t>Prezident: </a:t>
            </a:r>
            <a:r>
              <a:rPr lang="cs-CZ" dirty="0" err="1"/>
              <a:t>Toomas</a:t>
            </a:r>
            <a:r>
              <a:rPr lang="cs-CZ" dirty="0"/>
              <a:t> </a:t>
            </a:r>
            <a:r>
              <a:rPr lang="cs-CZ" dirty="0" err="1"/>
              <a:t>Hendrik</a:t>
            </a:r>
            <a:r>
              <a:rPr lang="cs-CZ" dirty="0"/>
              <a:t> </a:t>
            </a:r>
            <a:r>
              <a:rPr lang="cs-CZ" dirty="0" err="1"/>
              <a:t>Ilves</a:t>
            </a:r>
            <a:endParaRPr lang="cs-CZ" b="1" dirty="0" smtClean="0"/>
          </a:p>
          <a:p>
            <a:r>
              <a:rPr lang="cs-CZ" b="1" smtClean="0"/>
              <a:t>Měna: euro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1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491064" cy="4868297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60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4059238" cy="258269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20609"/>
            <a:ext cx="4059238" cy="3778781"/>
          </a:xfrm>
        </p:spPr>
      </p:pic>
    </p:spTree>
    <p:extLst>
      <p:ext uri="{BB962C8B-B14F-4D97-AF65-F5344CB8AC3E}">
        <p14:creationId xmlns:p14="http://schemas.microsoft.com/office/powerpoint/2010/main" val="142103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Rusko, Lotyšsko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700808"/>
            <a:ext cx="4272294" cy="4571875"/>
          </a:xfrm>
        </p:spPr>
      </p:pic>
    </p:spTree>
    <p:extLst>
      <p:ext uri="{BB962C8B-B14F-4D97-AF65-F5344CB8AC3E}">
        <p14:creationId xmlns:p14="http://schemas.microsoft.com/office/powerpoint/2010/main" val="3704022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Jde o přímořský stát, jehož hranici tvoří z větší části Baltské moře; </a:t>
            </a:r>
            <a:endParaRPr lang="cs-CZ" dirty="0" smtClean="0"/>
          </a:p>
          <a:p>
            <a:r>
              <a:rPr lang="cs-CZ" dirty="0" smtClean="0"/>
              <a:t>80 </a:t>
            </a:r>
            <a:r>
              <a:rPr lang="cs-CZ" dirty="0"/>
              <a:t>km široký Finský záliv na severu je odděluje od </a:t>
            </a:r>
            <a:r>
              <a:rPr lang="cs-CZ" dirty="0" smtClean="0"/>
              <a:t>Finska.</a:t>
            </a:r>
          </a:p>
          <a:p>
            <a:r>
              <a:rPr lang="cs-CZ" dirty="0" err="1" smtClean="0"/>
              <a:t>Virecké</a:t>
            </a:r>
            <a:r>
              <a:rPr lang="cs-CZ" dirty="0" smtClean="0"/>
              <a:t> jezero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59936" cy="489924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782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643192" cy="4572000"/>
          </a:xfrm>
        </p:spPr>
        <p:txBody>
          <a:bodyPr/>
          <a:lstStyle/>
          <a:p>
            <a:r>
              <a:rPr lang="cs-CZ" dirty="0"/>
              <a:t> Průměrná nadmořská výška činí pouhých 50 m n. m.; </a:t>
            </a:r>
            <a:endParaRPr lang="cs-CZ" dirty="0" smtClean="0"/>
          </a:p>
          <a:p>
            <a:r>
              <a:rPr lang="cs-CZ" dirty="0" smtClean="0"/>
              <a:t>nejvyšším </a:t>
            </a:r>
            <a:r>
              <a:rPr lang="cs-CZ" dirty="0"/>
              <a:t>bodem země je </a:t>
            </a:r>
            <a:r>
              <a:rPr lang="cs-CZ" dirty="0" err="1"/>
              <a:t>Suur</a:t>
            </a:r>
            <a:r>
              <a:rPr lang="cs-CZ" dirty="0"/>
              <a:t> </a:t>
            </a:r>
            <a:r>
              <a:rPr lang="cs-CZ" dirty="0" err="1"/>
              <a:t>Munamägi</a:t>
            </a:r>
            <a:r>
              <a:rPr lang="cs-CZ" dirty="0"/>
              <a:t> na jihovýchodě (318 m).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210272"/>
            <a:ext cx="4059936" cy="295503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003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4572000"/>
          </a:xfrm>
        </p:spPr>
        <p:txBody>
          <a:bodyPr/>
          <a:lstStyle/>
          <a:p>
            <a:r>
              <a:rPr lang="cs-CZ" dirty="0"/>
              <a:t>Estonské hospodářství je založeno převážně na službách, významný je zejména sektor informačních technologií, telekomunikace a bankovnictví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 Významnou roli hraje též rybolov.</a:t>
            </a:r>
          </a:p>
        </p:txBody>
      </p:sp>
    </p:spTree>
    <p:extLst>
      <p:ext uri="{BB962C8B-B14F-4D97-AF65-F5344CB8AC3E}">
        <p14:creationId xmlns:p14="http://schemas.microsoft.com/office/powerpoint/2010/main" val="29831238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Průmyls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4572000"/>
          </a:xfrm>
        </p:spPr>
        <p:txBody>
          <a:bodyPr/>
          <a:lstStyle/>
          <a:p>
            <a:r>
              <a:rPr lang="cs-CZ" dirty="0"/>
              <a:t>Z průmyslových oborů jsou nejdůležitější elektrotechnický, dřevozpracující a chemický průmysl, těžba ropných břidlic a stavba lodí. </a:t>
            </a:r>
          </a:p>
        </p:txBody>
      </p:sp>
    </p:spTree>
    <p:extLst>
      <p:ext uri="{BB962C8B-B14F-4D97-AF65-F5344CB8AC3E}">
        <p14:creationId xmlns:p14="http://schemas.microsoft.com/office/powerpoint/2010/main" val="3443697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240" cy="4572000"/>
          </a:xfrm>
        </p:spPr>
        <p:txBody>
          <a:bodyPr/>
          <a:lstStyle/>
          <a:p>
            <a:r>
              <a:rPr lang="cs-CZ" dirty="0" smtClean="0"/>
              <a:t>Přes </a:t>
            </a:r>
            <a:r>
              <a:rPr lang="cs-CZ" dirty="0"/>
              <a:t>estonské přístavy prochází i významná část ruského zahraničního obchodu, mimo jiné i ruská ropa</a:t>
            </a:r>
            <a:r>
              <a:rPr lang="cs-CZ" dirty="0" smtClean="0"/>
              <a:t>.</a:t>
            </a:r>
          </a:p>
          <a:p>
            <a:r>
              <a:rPr lang="cs-CZ" dirty="0"/>
              <a:t> V současnosti je však estonská ekonomika značně zasažena světovou finanční krizí.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955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19256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cs.wikipedia.org/wiki/Soubor:EU_location_EST.png</a:t>
            </a:r>
            <a:endParaRPr lang="cs-CZ" dirty="0" smtClean="0"/>
          </a:p>
          <a:p>
            <a:r>
              <a:rPr lang="cs-CZ" dirty="0" smtClean="0"/>
              <a:t>Obr,2,3-</a:t>
            </a:r>
            <a:r>
              <a:rPr lang="cs-CZ" dirty="0"/>
              <a:t>SKOPP..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cs.wikipedia.org/wiki/Soubor:Flag_of_Estonia.svg</a:t>
            </a:r>
            <a:endParaRPr lang="cs-CZ" dirty="0" smtClean="0"/>
          </a:p>
          <a:p>
            <a:r>
              <a:rPr lang="cs-CZ" dirty="0"/>
              <a:t>RIIGIKANTSELEI. </a:t>
            </a:r>
            <a:r>
              <a:rPr lang="cs-CZ" i="1" dirty="0" err="1"/>
              <a:t>wikipedia</a:t>
            </a:r>
            <a:r>
              <a:rPr lang="cs-CZ" dirty="0"/>
              <a:t> [online]. [cit. 28.5.2013].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cs.wikipedia.org/wiki/Soubor:Coat_of_arms_of_Estonia.svg</a:t>
            </a:r>
            <a:endParaRPr lang="cs-CZ" dirty="0" smtClean="0"/>
          </a:p>
          <a:p>
            <a:r>
              <a:rPr lang="cs-CZ" dirty="0" smtClean="0"/>
              <a:t>Obr,4-</a:t>
            </a:r>
            <a:r>
              <a:rPr lang="cs-CZ" dirty="0"/>
              <a:t>STS CHVOJKOVICE-BROD. </a:t>
            </a:r>
            <a:r>
              <a:rPr lang="cs-CZ" i="1" dirty="0" err="1"/>
              <a:t>wikipedia</a:t>
            </a:r>
            <a:r>
              <a:rPr lang="cs-CZ" dirty="0"/>
              <a:t> [online]. [cit. 28.5.2013]. </a:t>
            </a:r>
            <a:r>
              <a:rPr lang="cs-CZ"/>
              <a:t>Dostupný na WWW: </a:t>
            </a:r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cs.wikipedia.org/wiki/Soubor:Mapa_Estonska.PNG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8095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</TotalTime>
  <Words>68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Estonsko</vt:lpstr>
      <vt:lpstr>Estonsko</vt:lpstr>
      <vt:lpstr>Estonsko</vt:lpstr>
      <vt:lpstr>Vlajka a znak</vt:lpstr>
      <vt:lpstr>Sousedé</vt:lpstr>
      <vt:lpstr>Vodstvo</vt:lpstr>
      <vt:lpstr>Hory</vt:lpstr>
      <vt:lpstr>Hospodářství</vt:lpstr>
      <vt:lpstr>Průmyls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Estonsko</dc:title>
  <dc:creator>Hnis</dc:creator>
  <cp:lastModifiedBy>VYHNÁLEK</cp:lastModifiedBy>
  <cp:revision>6</cp:revision>
  <dcterms:created xsi:type="dcterms:W3CDTF">2013-04-21T07:24:41Z</dcterms:created>
  <dcterms:modified xsi:type="dcterms:W3CDTF">2013-06-20T22:33:24Z</dcterms:modified>
</cp:coreProperties>
</file>