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E970462-74D8-444F-AC23-4514304F0BD8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F5BDD7A-E065-4D6B-8440-014540297902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Portugal.svg" TargetMode="External"/><Relationship Id="rId2" Type="http://schemas.openxmlformats.org/officeDocument/2006/relationships/hyperlink" Target="http://cs.wikipedia.org/wiki/Soubor:EU_location_POR.pn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iki/Soubor:Torre-Serra_da_Estrela.JPG" TargetMode="External"/><Relationship Id="rId5" Type="http://schemas.openxmlformats.org/officeDocument/2006/relationships/hyperlink" Target="http://cs.wikipedia.org/wiki/Soubor:Porto3flat-cc-contr-oliv1002.jpg" TargetMode="External"/><Relationship Id="rId4" Type="http://schemas.openxmlformats.org/officeDocument/2006/relationships/hyperlink" Target="http://cs.wikipedia.org/wiki/Soubor:Coat_of_arms_of_Portugal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115616" y="1628800"/>
            <a:ext cx="8028384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CZ.1.07/1.5.00/34.0434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Šablony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III/2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 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Vladimír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Vyhnálek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Portugalsko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VV_REG_GEO_19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8.6.2013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	Tercie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DUM – obsahuje základní informace  o 				daném státu, slouží k podpoře výkladu, 				názorně přibližuje polohu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POKYN:</a:t>
            </a: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02" y="59890"/>
            <a:ext cx="5256212" cy="13255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505620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Portugalsko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79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Hl.město</a:t>
            </a:r>
            <a:r>
              <a:rPr lang="cs-CZ" dirty="0" smtClean="0"/>
              <a:t>: Lisabon</a:t>
            </a:r>
          </a:p>
          <a:p>
            <a:r>
              <a:rPr lang="cs-CZ" dirty="0" smtClean="0"/>
              <a:t>Rozloha: </a:t>
            </a:r>
            <a:r>
              <a:rPr lang="cs-CZ" dirty="0"/>
              <a:t>92 391 </a:t>
            </a:r>
            <a:r>
              <a:rPr lang="cs-CZ" dirty="0" smtClean="0"/>
              <a:t>km²</a:t>
            </a:r>
          </a:p>
          <a:p>
            <a:r>
              <a:rPr lang="cs-CZ" dirty="0" smtClean="0"/>
              <a:t>Počet  obyvatel: </a:t>
            </a:r>
            <a:r>
              <a:rPr lang="cs-CZ" dirty="0"/>
              <a:t>10 708 692 </a:t>
            </a:r>
            <a:endParaRPr lang="cs-CZ" dirty="0" smtClean="0"/>
          </a:p>
          <a:p>
            <a:r>
              <a:rPr lang="cs-CZ" dirty="0" smtClean="0"/>
              <a:t>Prezident: </a:t>
            </a:r>
            <a:r>
              <a:rPr lang="cs-CZ" dirty="0" err="1"/>
              <a:t>Aníbal</a:t>
            </a:r>
            <a:r>
              <a:rPr lang="cs-CZ" dirty="0"/>
              <a:t> </a:t>
            </a:r>
            <a:r>
              <a:rPr lang="cs-CZ" dirty="0" err="1"/>
              <a:t>Cavaco</a:t>
            </a:r>
            <a:r>
              <a:rPr lang="cs-CZ" dirty="0"/>
              <a:t> Silva</a:t>
            </a:r>
            <a:endParaRPr lang="cs-CZ" dirty="0" smtClean="0"/>
          </a:p>
          <a:p>
            <a:r>
              <a:rPr lang="cs-CZ" dirty="0" smtClean="0"/>
              <a:t>Měna: Euro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Portugalsko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751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84784"/>
            <a:ext cx="6288360" cy="4716270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a znak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56921"/>
            <a:ext cx="4059238" cy="2706158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31686"/>
            <a:ext cx="4059238" cy="2956628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Sousedé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114800" cy="4641304"/>
          </a:xfrm>
        </p:spPr>
        <p:txBody>
          <a:bodyPr>
            <a:normAutofit/>
          </a:bodyPr>
          <a:lstStyle/>
          <a:p>
            <a:r>
              <a:rPr lang="cs-CZ" dirty="0" smtClean="0"/>
              <a:t>Španělsko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772816"/>
            <a:ext cx="6223670" cy="4667752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25144"/>
            <a:ext cx="8125509" cy="1411806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291264" cy="1400944"/>
          </a:xfrm>
        </p:spPr>
        <p:txBody>
          <a:bodyPr/>
          <a:lstStyle/>
          <a:p>
            <a:r>
              <a:rPr lang="cs-CZ" dirty="0"/>
              <a:t>Nejvýznamnějšími </a:t>
            </a:r>
            <a:r>
              <a:rPr lang="cs-CZ" dirty="0" smtClean="0"/>
              <a:t>řekami</a:t>
            </a:r>
            <a:r>
              <a:rPr lang="cs-CZ" dirty="0"/>
              <a:t> jsou Tejo, </a:t>
            </a:r>
            <a:r>
              <a:rPr lang="cs-CZ" dirty="0" err="1"/>
              <a:t>Douro</a:t>
            </a:r>
            <a:r>
              <a:rPr lang="cs-CZ" dirty="0"/>
              <a:t> a </a:t>
            </a:r>
            <a:r>
              <a:rPr lang="cs-CZ" dirty="0" err="1"/>
              <a:t>Guadiana</a:t>
            </a:r>
            <a:r>
              <a:rPr lang="cs-CZ" dirty="0"/>
              <a:t>, na nichž je vybudováno velké množství kaskádových přehrad.</a:t>
            </a:r>
          </a:p>
        </p:txBody>
      </p:sp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291264" cy="2409056"/>
          </a:xfrm>
        </p:spPr>
        <p:txBody>
          <a:bodyPr>
            <a:normAutofit/>
          </a:bodyPr>
          <a:lstStyle/>
          <a:p>
            <a:r>
              <a:rPr lang="cs-CZ" dirty="0" smtClean="0"/>
              <a:t>Horská pásma-</a:t>
            </a:r>
            <a:r>
              <a:rPr lang="pt-BR" dirty="0" smtClean="0"/>
              <a:t>Serra </a:t>
            </a:r>
            <a:r>
              <a:rPr lang="pt-BR" dirty="0"/>
              <a:t>de Nogueira,Serra do Gerez, Serra de Marão, Serra da Estrela </a:t>
            </a:r>
            <a:r>
              <a:rPr lang="pt-BR" dirty="0" smtClean="0"/>
              <a:t>,</a:t>
            </a:r>
            <a:r>
              <a:rPr lang="pt-BR" dirty="0"/>
              <a:t>Serra de São Mamede a jižní pahorkatina </a:t>
            </a:r>
            <a:r>
              <a:rPr lang="cs-CZ" dirty="0" smtClean="0"/>
              <a:t> </a:t>
            </a:r>
            <a:r>
              <a:rPr lang="pt-BR" dirty="0" smtClean="0"/>
              <a:t>Alentejo.</a:t>
            </a:r>
            <a:endParaRPr lang="cs-CZ" dirty="0" smtClean="0"/>
          </a:p>
          <a:p>
            <a:r>
              <a:rPr lang="cs-CZ" dirty="0" smtClean="0"/>
              <a:t>Nejvyšší bod: </a:t>
            </a:r>
            <a:r>
              <a:rPr lang="pt-BR" dirty="0" smtClean="0"/>
              <a:t>Ponta </a:t>
            </a:r>
            <a:r>
              <a:rPr lang="pt-BR" dirty="0"/>
              <a:t>do Pico (2 351 m n. m</a:t>
            </a:r>
            <a:r>
              <a:rPr lang="pt-BR" dirty="0" smtClean="0"/>
              <a:t>.)</a:t>
            </a:r>
            <a:endParaRPr lang="cs-CZ" dirty="0" smtClean="0"/>
          </a:p>
          <a:p>
            <a:r>
              <a:rPr lang="cs-CZ" dirty="0" err="1" smtClean="0"/>
              <a:t>Serra</a:t>
            </a:r>
            <a:r>
              <a:rPr lang="cs-CZ" dirty="0" smtClean="0"/>
              <a:t> da </a:t>
            </a:r>
            <a:r>
              <a:rPr lang="cs-CZ" dirty="0" err="1" smtClean="0"/>
              <a:t>Estrela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573016"/>
            <a:ext cx="4060825" cy="3025314"/>
          </a:xfrm>
        </p:spPr>
      </p:pic>
    </p:spTree>
    <p:extLst>
      <p:ext uri="{BB962C8B-B14F-4D97-AF65-F5344CB8AC3E}">
        <p14:creationId xmlns:p14="http://schemas.microsoft.com/office/powerpoint/2010/main" val="20583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7931224" cy="4572000"/>
          </a:xfrm>
        </p:spPr>
        <p:txBody>
          <a:bodyPr>
            <a:normAutofit/>
          </a:bodyPr>
          <a:lstStyle/>
          <a:p>
            <a:r>
              <a:rPr lang="cs-CZ" dirty="0" smtClean="0"/>
              <a:t>V</a:t>
            </a:r>
            <a:r>
              <a:rPr lang="cs-CZ" dirty="0"/>
              <a:t> zemědělství převažuje rostlinná </a:t>
            </a:r>
            <a:r>
              <a:rPr lang="cs-CZ" dirty="0" smtClean="0"/>
              <a:t>produkce.</a:t>
            </a:r>
          </a:p>
          <a:p>
            <a:r>
              <a:rPr lang="cs-CZ" dirty="0"/>
              <a:t>Významná je těžba dřeva a korku. Portugalsko je největším producentem korku na světě – 180 000 </a:t>
            </a:r>
            <a:r>
              <a:rPr lang="cs-CZ" dirty="0" smtClean="0"/>
              <a:t>tun.</a:t>
            </a:r>
          </a:p>
          <a:p>
            <a:r>
              <a:rPr lang="cs-CZ" dirty="0" smtClean="0"/>
              <a:t>Pěstuje </a:t>
            </a:r>
            <a:r>
              <a:rPr lang="cs-CZ" dirty="0"/>
              <a:t>se pšenice, kukuřice, rýže, oves, brambory, cukrová řepa, olivy, </a:t>
            </a:r>
            <a:r>
              <a:rPr lang="cs-CZ" dirty="0" smtClean="0"/>
              <a:t>ovoce a</a:t>
            </a:r>
            <a:r>
              <a:rPr lang="cs-CZ" dirty="0"/>
              <a:t> zelenina. </a:t>
            </a:r>
            <a:endParaRPr lang="cs-CZ" dirty="0" smtClean="0"/>
          </a:p>
          <a:p>
            <a:r>
              <a:rPr lang="cs-CZ" dirty="0"/>
              <a:t>C</a:t>
            </a:r>
            <a:r>
              <a:rPr lang="cs-CZ" dirty="0" smtClean="0"/>
              <a:t>hov</a:t>
            </a:r>
            <a:r>
              <a:rPr lang="cs-CZ" dirty="0"/>
              <a:t> skotu, prasat, ovcí, koz, drůbeže, oslů a mul. </a:t>
            </a:r>
            <a:endParaRPr lang="cs-CZ" dirty="0" smtClean="0"/>
          </a:p>
          <a:p>
            <a:r>
              <a:rPr lang="cs-CZ" dirty="0" smtClean="0"/>
              <a:t>Významná </a:t>
            </a:r>
            <a:r>
              <a:rPr lang="cs-CZ" dirty="0"/>
              <a:t>je i produkce rybích </a:t>
            </a:r>
            <a:r>
              <a:rPr lang="cs-CZ" dirty="0" smtClean="0"/>
              <a:t>výrobků. </a:t>
            </a:r>
            <a:r>
              <a:rPr lang="cs-CZ" dirty="0"/>
              <a:t>Výrazné příjmy z cestovního ruchu.</a:t>
            </a:r>
          </a:p>
        </p:txBody>
      </p:sp>
    </p:spTree>
    <p:extLst>
      <p:ext uri="{BB962C8B-B14F-4D97-AF65-F5344CB8AC3E}">
        <p14:creationId xmlns:p14="http://schemas.microsoft.com/office/powerpoint/2010/main" val="258896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003232" cy="4572000"/>
          </a:xfrm>
        </p:spPr>
        <p:txBody>
          <a:bodyPr/>
          <a:lstStyle/>
          <a:p>
            <a:r>
              <a:rPr lang="cs-CZ" dirty="0"/>
              <a:t> Hlavní průmyslová odvětví jsou hutnictví, těžební, textilní, obuvnický, strojírenský, chemický a potravinářský </a:t>
            </a:r>
            <a:r>
              <a:rPr lang="cs-CZ" dirty="0" smtClean="0"/>
              <a:t>průmysl.</a:t>
            </a:r>
          </a:p>
          <a:p>
            <a:r>
              <a:rPr lang="cs-CZ" dirty="0" smtClean="0"/>
              <a:t>Těží </a:t>
            </a:r>
            <a:r>
              <a:rPr lang="cs-CZ" dirty="0"/>
              <a:t>se wolfram, cín, uran, černé uhlí, měď, stříbro, kaolin, sůl a </a:t>
            </a:r>
            <a:r>
              <a:rPr lang="cs-CZ" dirty="0" smtClean="0"/>
              <a:t>mramor.</a:t>
            </a:r>
          </a:p>
          <a:p>
            <a:r>
              <a:rPr lang="cs-CZ" dirty="0" smtClean="0"/>
              <a:t>Asi </a:t>
            </a:r>
            <a:r>
              <a:rPr lang="cs-CZ" dirty="0"/>
              <a:t>75 % zahraniční výměny zboží této země připadá na EU</a:t>
            </a:r>
            <a:r>
              <a:rPr lang="cs-CZ" dirty="0" smtClean="0"/>
              <a:t>.</a:t>
            </a:r>
          </a:p>
          <a:p>
            <a:r>
              <a:rPr lang="cs-CZ" dirty="0" smtClean="0"/>
              <a:t>Země </a:t>
            </a:r>
            <a:r>
              <a:rPr lang="cs-CZ" dirty="0"/>
              <a:t>je závislá na dovozu ropy a zemního plynu. Nejdůležitější průmyslová střediska jsou Lisabon </a:t>
            </a:r>
            <a:r>
              <a:rPr lang="cs-CZ" dirty="0" err="1"/>
              <a:t>aPorto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706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075240" cy="457200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Obr,1-</a:t>
            </a:r>
            <a:r>
              <a:rPr lang="cs-CZ" dirty="0"/>
              <a:t>DAVID LIUZZO.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cs.wikipedia.org/wiki/Soubor:EU_location_POR.png</a:t>
            </a:r>
            <a:endParaRPr lang="cs-CZ" dirty="0" smtClean="0"/>
          </a:p>
          <a:p>
            <a:r>
              <a:rPr lang="cs-CZ" dirty="0" smtClean="0"/>
              <a:t>Obr,2,3-</a:t>
            </a:r>
            <a:r>
              <a:rPr lang="pt-BR" dirty="0"/>
              <a:t>COLUMBANO BORDALO PINHEIRO. </a:t>
            </a:r>
            <a:r>
              <a:rPr lang="pt-BR" i="1" dirty="0"/>
              <a:t>wikipedia</a:t>
            </a:r>
            <a:r>
              <a:rPr lang="pt-BR" dirty="0"/>
              <a:t> [online]. [cit. 29.5.2013]. 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cs.wikipedia.org/wiki/Soubor:Flag_of_Portugal.svg</a:t>
            </a:r>
            <a:endParaRPr lang="cs-CZ" dirty="0" smtClean="0"/>
          </a:p>
          <a:p>
            <a:r>
              <a:rPr lang="cs-CZ" dirty="0"/>
              <a:t>TONYJEFF.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cs.wikipedia.org/wiki/Soubor:Coat_of_arms_of_Portugal.svg</a:t>
            </a:r>
            <a:endParaRPr lang="cs-CZ" dirty="0" smtClean="0"/>
          </a:p>
          <a:p>
            <a:r>
              <a:rPr lang="cs-CZ" dirty="0" smtClean="0"/>
              <a:t>Obr,4-</a:t>
            </a:r>
            <a:r>
              <a:rPr lang="cs-CZ" dirty="0"/>
              <a:t>DAVID LIUZZO.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cs.wikipedia.org/wiki/Soubor:EU_location_POR.png</a:t>
            </a:r>
            <a:endParaRPr lang="cs-CZ" dirty="0" smtClean="0"/>
          </a:p>
          <a:p>
            <a:r>
              <a:rPr lang="cs-CZ" dirty="0" smtClean="0"/>
              <a:t>Obr,5-</a:t>
            </a:r>
            <a:r>
              <a:rPr lang="cs-CZ" dirty="0"/>
              <a:t>OLEGIVVIT.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cs.wikipedia.org/wiki/Soubor:Porto3flat-cc-contr-oliv1002.jpg</a:t>
            </a:r>
            <a:endParaRPr lang="cs-CZ" dirty="0" smtClean="0"/>
          </a:p>
          <a:p>
            <a:r>
              <a:rPr lang="cs-CZ" dirty="0" smtClean="0"/>
              <a:t>Obr,6-</a:t>
            </a:r>
            <a:r>
              <a:rPr lang="cs-CZ" dirty="0"/>
              <a:t>SCHERIDON. </a:t>
            </a:r>
            <a:r>
              <a:rPr lang="cs-CZ" i="1" dirty="0" err="1"/>
              <a:t>wikipedia</a:t>
            </a:r>
            <a:r>
              <a:rPr lang="cs-CZ" dirty="0"/>
              <a:t> [online]. [cit. 29.5.2013]. </a:t>
            </a:r>
            <a:r>
              <a:rPr lang="cs-CZ"/>
              <a:t>Dostupný na WWW: </a:t>
            </a:r>
            <a:r>
              <a:rPr lang="cs-CZ">
                <a:hlinkClick r:id="rId6"/>
              </a:rPr>
              <a:t>http://</a:t>
            </a:r>
            <a:r>
              <a:rPr lang="cs-CZ" smtClean="0">
                <a:hlinkClick r:id="rId6"/>
              </a:rPr>
              <a:t>cs.wikipedia.org/wiki/Soubor:Torre-Serra_da_Estrela.JPG</a:t>
            </a:r>
            <a:endParaRPr lang="cs-CZ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17920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105</TotalTime>
  <Words>34</Words>
  <Application>Microsoft Office PowerPoint</Application>
  <PresentationFormat>Předvádění na obrazovce (4:3)</PresentationFormat>
  <Paragraphs>48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Papír</vt:lpstr>
      <vt:lpstr>Prezentace aplikace PowerPoint</vt:lpstr>
      <vt:lpstr>Portugalsko</vt:lpstr>
      <vt:lpstr>Portugalsko</vt:lpstr>
      <vt:lpstr>Poloha</vt:lpstr>
      <vt:lpstr>Vlajka a znak</vt:lpstr>
      <vt:lpstr>Sousedé</vt:lpstr>
      <vt:lpstr>Vodstvo</vt:lpstr>
      <vt:lpstr>Hory</vt:lpstr>
      <vt:lpstr>Zemědělství</vt:lpstr>
      <vt:lpstr>Průmysl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Slovensko</dc:title>
  <dc:creator>Hnis</dc:creator>
  <cp:lastModifiedBy>VYHNÁLEK</cp:lastModifiedBy>
  <cp:revision>14</cp:revision>
  <dcterms:created xsi:type="dcterms:W3CDTF">2013-02-06T12:35:53Z</dcterms:created>
  <dcterms:modified xsi:type="dcterms:W3CDTF">2013-06-20T23:09:54Z</dcterms:modified>
</cp:coreProperties>
</file>