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61" r:id="rId4"/>
    <p:sldId id="265" r:id="rId5"/>
    <p:sldId id="258" r:id="rId6"/>
    <p:sldId id="268" r:id="rId7"/>
    <p:sldId id="259" r:id="rId8"/>
    <p:sldId id="262" r:id="rId9"/>
    <p:sldId id="264" r:id="rId10"/>
    <p:sldId id="269" r:id="rId11"/>
    <p:sldId id="271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CCCC00"/>
    <a:srgbClr val="FFFF99"/>
    <a:srgbClr val="454C02"/>
    <a:srgbClr val="3D3C10"/>
    <a:srgbClr val="FFFF66"/>
    <a:srgbClr val="EBEDD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1EEEB6-A2BD-4983-8294-8A72B9A7C827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0B17E-E3C2-4AB8-879C-D602DEC60B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D0B17E-E3C2-4AB8-879C-D602DEC60B37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60000">
              <a:schemeClr val="bg2">
                <a:shade val="92000"/>
                <a:satMod val="230000"/>
              </a:schemeClr>
            </a:gs>
            <a:gs pos="100000">
              <a:schemeClr val="bg2">
                <a:tint val="85000"/>
                <a:satMod val="4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0CECEBE-7DE7-45EB-832F-E4F8D9D5999C}" type="datetimeFigureOut">
              <a:rPr lang="cs-CZ" smtClean="0"/>
              <a:pPr/>
              <a:t>27.2.2012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6483D45-73EA-4DB0-BD07-E44A65C5D3B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 dir="ld"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images.detske-hry.com/images/data/0/0/2010/02/16/11665/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hyperlink" Target="http://www.tyden.cz/obrazek/mariska-48c0fbef2e898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ipravy.estranky.cz/fotoalbum/02-namety-do-vv/namety-do-vv-a-pv/otesanek.html" TargetMode="External"/><Relationship Id="rId13" Type="http://schemas.openxmlformats.org/officeDocument/2006/relationships/hyperlink" Target="http://www.filmcenter.cz/cz/film/detail/23-nesmrtelna-teta" TargetMode="External"/><Relationship Id="rId18" Type="http://schemas.openxmlformats.org/officeDocument/2006/relationships/hyperlink" Target="http://sip.denik.cz/odpocivarna/kocour-mikes-skutecne-existoval20090424.html" TargetMode="External"/><Relationship Id="rId3" Type="http://schemas.openxmlformats.org/officeDocument/2006/relationships/hyperlink" Target="http://www.akordshop.cz/_pics/1167511361.jpg" TargetMode="External"/><Relationship Id="rId21" Type="http://schemas.openxmlformats.org/officeDocument/2006/relationships/hyperlink" Target="http://ajourneyroundmyskull.blogspot.com/2009/10/not-so-forgotten-illustrator-josef-lada.html" TargetMode="External"/><Relationship Id="rId7" Type="http://schemas.openxmlformats.org/officeDocument/2006/relationships/hyperlink" Target="http://cs.detske-hry.com/o-kohoutkovi-a-slepicce-11665.htm" TargetMode="External"/><Relationship Id="rId12" Type="http://schemas.openxmlformats.org/officeDocument/2006/relationships/hyperlink" Target="http://www.abatar.cz/" TargetMode="External"/><Relationship Id="rId17" Type="http://schemas.openxmlformats.org/officeDocument/2006/relationships/hyperlink" Target="http://www.centralbohemia.cz/addressBookLang.asp?thema=307046&amp;item=66587" TargetMode="External"/><Relationship Id="rId25" Type="http://schemas.openxmlformats.org/officeDocument/2006/relationships/hyperlink" Target="t2.gstatic.com/images?q=tbn:ANd9GcScph-c1B9strmnaQ7NZfQUovpMO8-HEC_F876Kr413GSiuYkk2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sip.denik.cz/edice_dvd/ferda-mravenec20080224.html" TargetMode="External"/><Relationship Id="rId20" Type="http://schemas.openxmlformats.org/officeDocument/2006/relationships/hyperlink" Target="http://www.ceskatelevize.cz/program/vecernicek/galerie_bubaciahastrman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g.spisovatele.cz/foto/karel-jaromir-erben/karel-jaromir-erben.jpg" TargetMode="External"/><Relationship Id="rId11" Type="http://schemas.openxmlformats.org/officeDocument/2006/relationships/hyperlink" Target="http://www.huton.cz/pohadky/dil1.asp" TargetMode="External"/><Relationship Id="rId24" Type="http://schemas.openxmlformats.org/officeDocument/2006/relationships/hyperlink" Target="http://www.puzzle-puzzle.cz/ImgZbozi/Maxi/m-pohadka-o-repe-1905.jpg" TargetMode="External"/><Relationship Id="rId5" Type="http://schemas.openxmlformats.org/officeDocument/2006/relationships/hyperlink" Target="http://t2.gstatic.com/images?q=tbn:ANd9GcScP0RQAFyJFRmfBfWrnJs-bOVwsSWEvXF5GEwhXyDOuFM5BgZq" TargetMode="External"/><Relationship Id="rId15" Type="http://schemas.openxmlformats.org/officeDocument/2006/relationships/hyperlink" Target="http://www.cojeco.cz/index.php?detail=1&amp;s_lang=2&amp;id_desc=85342" TargetMode="External"/><Relationship Id="rId23" Type="http://schemas.openxmlformats.org/officeDocument/2006/relationships/hyperlink" Target="http://www.renaultclub.cz/vymena_kola_v_norimberku.html" TargetMode="External"/><Relationship Id="rId10" Type="http://schemas.openxmlformats.org/officeDocument/2006/relationships/hyperlink" Target="http://slavonie.org/2010/01/14/rohaty-buh-a-smolicek-pacholicek/" TargetMode="External"/><Relationship Id="rId19" Type="http://schemas.openxmlformats.org/officeDocument/2006/relationships/hyperlink" Target="http://www.ceskatelevize.cz/porady/10238324985-supiny-z-anifestu/" TargetMode="External"/><Relationship Id="rId4" Type="http://schemas.openxmlformats.org/officeDocument/2006/relationships/hyperlink" Target="http://t1.gstatic.com/images?q=tbn:ANd9GcT35l7eLetxkVI4Zs17Z97ulq4ul5RFtwbm8vKRYrelfGWXl1HV" TargetMode="External"/><Relationship Id="rId9" Type="http://schemas.openxmlformats.org/officeDocument/2006/relationships/hyperlink" Target="http://www.huton.cz/pohadky/dil2.asp" TargetMode="External"/><Relationship Id="rId14" Type="http://schemas.openxmlformats.org/officeDocument/2006/relationships/hyperlink" Target="http://www.ceskatelevize.cz/porady/16071-obusku-z-pytle-ven/?nzv=Obu%9Aku,+z+pytle+venh" TargetMode="External"/><Relationship Id="rId22" Type="http://schemas.openxmlformats.org/officeDocument/2006/relationships/hyperlink" Target="http://www.e-antikvariat.com/czech/article.php?category=1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296144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6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Pohádka</a:t>
            </a:r>
            <a:endParaRPr lang="cs-CZ" sz="6600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3611607"/>
            <a:ext cx="5112568" cy="1199704"/>
          </a:xfrm>
        </p:spPr>
        <p:txBody>
          <a:bodyPr/>
          <a:lstStyle/>
          <a:p>
            <a:pPr algn="ctr"/>
            <a:r>
              <a:rPr lang="cs-CZ" sz="2800" b="1" dirty="0" smtClean="0">
                <a:solidFill>
                  <a:schemeClr val="accent1"/>
                </a:solidFill>
                <a:latin typeface="Arial Black" pitchFamily="34" charset="0"/>
              </a:rPr>
              <a:t>CHARAKTERISTIKA</a:t>
            </a:r>
          </a:p>
          <a:p>
            <a:pPr algn="ctr"/>
            <a:r>
              <a:rPr lang="cs-CZ" sz="2800" b="1" dirty="0" smtClean="0">
                <a:solidFill>
                  <a:schemeClr val="accent1"/>
                </a:solidFill>
                <a:latin typeface="Arial Black" pitchFamily="34" charset="0"/>
              </a:rPr>
              <a:t>VÝZNAMNÍ AUTOŘI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0" y="188641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DUM / VYDMUCHOV / POLIAČÍKOVÁ/ JAZYK A  JAZYKOVÁ KOMUNIKACE/ 007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40152" y="6453336"/>
            <a:ext cx="3096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ING. JANA POLIAČÍKOVÁ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2348880"/>
            <a:ext cx="3960440" cy="3960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 w="57150"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cs-CZ" sz="48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Co je to pohádka?</a:t>
            </a:r>
            <a:endParaRPr lang="cs-CZ" sz="48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Pohádka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je krátký vymyšlený příběh, ve kterém se ve většině případů objevují smyšlené bytosti (skřítci, víly nebo draci).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Původem se jedná o lidový žánr, nejčastěji psaný v próze.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Motivem pohádek bývá často boj dobra se zlem.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Dobro většinou zvítězí nad zlem.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Slabší vyhrává nad silnějším.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Vystupují zde nadpřirozené bytosti(vodník, víla) a kouzelné předměty(prsten, ubrousek)</a:t>
            </a: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Druhy pohádek</a:t>
            </a:r>
            <a:endParaRPr lang="cs-CZ" sz="5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72817"/>
            <a:ext cx="5987008" cy="33123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1. Lidové pohádky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Lidové pohádky se šířily ústně,jejich tvůrce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není znám. K nejznámějším sběratelům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lidových pohádek patří Božena Němcová.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2. Autorské pohádky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Autorské pohádky mají svého autora. Řadíme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k nim například Miloše Macourka.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5373216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Pohádkové knihy doprovázejí ilustrace. Mezi ilustrátory pohádek patří Adolf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Born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a další.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941168"/>
            <a:ext cx="2757368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8894" y="3212976"/>
            <a:ext cx="281510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10" name="Obrázek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268760"/>
            <a:ext cx="2664296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accent2">
                <a:satMod val="175000"/>
                <a:alpha val="40000"/>
              </a:schemeClr>
            </a:glow>
            <a:softEdge rad="317500"/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708920"/>
            <a:ext cx="4968552" cy="3562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850106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Příčiny vzniku pohádek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268761"/>
            <a:ext cx="8712968" cy="1944215"/>
          </a:xfrm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chudoba, bída, útlak poddaných 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Chudí lidé se toužili mít jako bohatí, a tak vznikaly pohádky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typu , jak hloupý Honza k princezně přišel, Honza málem</a:t>
            </a: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králem……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79912" y="5949280"/>
            <a:ext cx="5580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3200" dirty="0"/>
          </a:p>
        </p:txBody>
      </p:sp>
      <p:sp>
        <p:nvSpPr>
          <p:cNvPr id="9" name="Násobení 8"/>
          <p:cNvSpPr/>
          <p:nvPr/>
        </p:nvSpPr>
        <p:spPr>
          <a:xfrm>
            <a:off x="4572000" y="1196752"/>
            <a:ext cx="648072" cy="64807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5364088" y="1268761"/>
            <a:ext cx="266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Bohatství, přepych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3960440" cy="3034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45282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48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Nejznámější</a:t>
            </a:r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pohádkáři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348880"/>
            <a:ext cx="5050904" cy="410445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 kohoutkovi a slepičce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Otesánek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Hrnečku, vař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Jezinky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Dlouhý, Široký a Bystrozraký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Tři zlaté vlasy Děda Vševěda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Pták Ohnivák a liška Ryška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Zlatovláska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Rozum a Štěstí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Obušku, z pytle ven</a:t>
            </a:r>
          </a:p>
          <a:p>
            <a:pPr>
              <a:lnSpc>
                <a:spcPct val="90000"/>
              </a:lnSpc>
            </a:pP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O dvou bratřích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1628801"/>
            <a:ext cx="734481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Karel Jaromír Erben</a:t>
            </a:r>
            <a:endParaRPr lang="cs-CZ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  <p:pic>
        <p:nvPicPr>
          <p:cNvPr id="6" name="Picture 5" descr="O kohoutkovi a slepičc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1124744"/>
            <a:ext cx="216024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13" descr="dlouh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7402" y="3645024"/>
            <a:ext cx="1716598" cy="3212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Picture 9" descr="hrnec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3758102"/>
            <a:ext cx="1656184" cy="30998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188640"/>
            <a:ext cx="8424936" cy="922114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Nejznámější</a:t>
            </a:r>
            <a:r>
              <a:rPr lang="cs-CZ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pohádkáři</a:t>
            </a:r>
            <a:endParaRPr lang="cs-CZ" sz="4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2952328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 dvanácti měsíčkách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Sedmero krkavců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 perníkové chaloupce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Čert a Káča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Princ a Večernice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 čerty nejsou žerty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Princezna se zlatou hvězdou na čele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Chytrá horákyně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Pyšná princezna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Princ Bajaja</a:t>
            </a:r>
          </a:p>
          <a:p>
            <a:pPr>
              <a:lnSpc>
                <a:spcPct val="90000"/>
              </a:lnSpc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Sůl nad zlato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23928" y="5380672"/>
            <a:ext cx="183862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8" name="Picture 19" descr="Princezna se zlatou hvězdou na če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4221088"/>
            <a:ext cx="1707953" cy="2636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9" name="Picture 23" descr="Princezny a princové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916832"/>
            <a:ext cx="1544816" cy="25202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0" name="Picture 27" descr="Milena Dvorská jako princezna Maruška.">
            <a:hlinkClick r:id="rId4" tooltip="Milena Dvorská jako princezna Maruška.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354494"/>
            <a:ext cx="2088232" cy="25035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11" name="Picture 15" descr="Princ a Večernic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5" y="1196752"/>
            <a:ext cx="2430819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2" name="TextovéPole 11"/>
          <p:cNvSpPr txBox="1"/>
          <p:nvPr/>
        </p:nvSpPr>
        <p:spPr>
          <a:xfrm>
            <a:off x="611560" y="1196752"/>
            <a:ext cx="6408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Božena</a:t>
            </a:r>
            <a:r>
              <a:rPr lang="cs-CZ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</a:t>
            </a:r>
            <a:r>
              <a:rPr lang="cs-CZ" sz="32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Němcová</a:t>
            </a:r>
            <a:endParaRPr lang="cs-CZ" sz="32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Nejznámější</a:t>
            </a:r>
            <a:r>
              <a:rPr lang="cs-CZ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pohádkáři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76872"/>
            <a:ext cx="5410944" cy="3730419"/>
          </a:xfrm>
        </p:spPr>
        <p:txBody>
          <a:bodyPr>
            <a:normAutofit fontScale="92500" lnSpcReduction="10000"/>
          </a:bodyPr>
          <a:lstStyle/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Dařbuján a Pandrhola</a:t>
            </a:r>
          </a:p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O princezně Jasněnce a ševci, který létal</a:t>
            </a:r>
          </a:p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Zapomenutý čert</a:t>
            </a:r>
          </a:p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Hrátky s čertem</a:t>
            </a:r>
          </a:p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Český Honza (Z pekla štěstí)</a:t>
            </a:r>
          </a:p>
          <a:p>
            <a:r>
              <a:rPr lang="cs-CZ" sz="2600" dirty="0" smtClean="0">
                <a:latin typeface="Times New Roman" pitchFamily="18" charset="0"/>
                <a:cs typeface="Times New Roman" pitchFamily="18" charset="0"/>
              </a:rPr>
              <a:t>O Matějovi a Majdalence, Jak princezna hádala, až prohádala (Nejkrásnější hádanka)</a:t>
            </a:r>
          </a:p>
          <a:p>
            <a:pPr>
              <a:buFontTx/>
              <a:buChar char="-"/>
            </a:pPr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340769"/>
            <a:ext cx="4536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Jan Drda</a:t>
            </a:r>
            <a:endParaRPr lang="cs-CZ" sz="36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Picture 7" descr="O princezně Jasněnce a létajícím ševc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980728"/>
            <a:ext cx="3168352" cy="26420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11" descr="Hrátky s čerte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53225" y="3356992"/>
            <a:ext cx="2390775" cy="2667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8" name="Picture 5" descr="c94aa014a565a02223820e72eff537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4419600"/>
            <a:ext cx="2381250" cy="2438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892480" cy="922114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5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Nejznámější</a:t>
            </a:r>
            <a:r>
              <a:rPr lang="cs-CZ" sz="48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pohádkáři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H.Ch. Andersen – Princezna na hrášku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Václav Čtvrtek – O víle Amálce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Josef Čapek – Povídání o pejskovi a kočičce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Ondřej Sekora – Ferda Mravenec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Josef Lada – Kocour Mikeš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Ota Hofman – Pan Tau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Miloš Macourek – Mach a Šebestová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Eduard Petiška – Jak krtek ke kalhotkám přišel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5589240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635896" y="6021288"/>
            <a:ext cx="58326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aneta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196752"/>
            <a:ext cx="2683683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ferda_mravenec_sip-3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924944"/>
            <a:ext cx="302433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pan-ta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4800600"/>
            <a:ext cx="15240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krte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5180856"/>
            <a:ext cx="2861010" cy="167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778098"/>
          </a:xfrm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1. </a:t>
            </a:r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Práce ve dvojicích</a:t>
            </a:r>
            <a:endParaRPr lang="cs-CZ" sz="4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412776"/>
            <a:ext cx="5652120" cy="489654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1. Pohádka je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vymyšlený příběh 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b)  skutečný příběh</a:t>
            </a:r>
          </a:p>
          <a:p>
            <a:pPr>
              <a:buNone/>
            </a:pPr>
            <a:endParaRPr lang="cs-CZ" sz="24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2.V  pohádce smyšlené postavy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a)  nevystupují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vystupují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3. Motivem pohádek bývá</a:t>
            </a:r>
          </a:p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a)  ponaučení, kritika</a:t>
            </a:r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b)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boj dobra a zla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AutoNum type="alphaLcParenR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1196752"/>
            <a:ext cx="874846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cs-CZ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Pokud jste  dávali dobrý pozor, bude pro vás tento testík</a:t>
            </a:r>
          </a:p>
          <a:p>
            <a:pPr algn="ctr">
              <a:buNone/>
            </a:pPr>
            <a:r>
              <a:rPr lang="cs-CZ" sz="20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jednoduchý. </a:t>
            </a: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580112" y="2204864"/>
            <a:ext cx="381642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4. Autora lidových pohádek </a:t>
            </a: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a)  známe</a:t>
            </a:r>
          </a:p>
          <a:p>
            <a:pPr marL="624078" indent="-514350">
              <a:buNone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b)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neznáme</a:t>
            </a:r>
          </a:p>
          <a:p>
            <a:pPr marL="624078" indent="-51435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marL="624078" indent="-514350">
              <a:buNone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3789040"/>
            <a:ext cx="324036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4078" indent="-514350">
              <a:buNone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5.Pohádky mají většinou</a:t>
            </a:r>
          </a:p>
          <a:p>
            <a:pPr marL="624078" indent="-51435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a)  špatný konec</a:t>
            </a:r>
          </a:p>
          <a:p>
            <a:pPr marL="624078" indent="-514350">
              <a:buNone/>
            </a:pP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b)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šťastný konec</a:t>
            </a:r>
          </a:p>
          <a:p>
            <a:endParaRPr lang="cs-CZ" dirty="0"/>
          </a:p>
        </p:txBody>
      </p:sp>
      <p:sp>
        <p:nvSpPr>
          <p:cNvPr id="9" name="Veselý obličej 8"/>
          <p:cNvSpPr/>
          <p:nvPr/>
        </p:nvSpPr>
        <p:spPr>
          <a:xfrm>
            <a:off x="179512" y="1988840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179512" y="2420888"/>
            <a:ext cx="288032" cy="2880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179512" y="3717032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 rot="21218766">
            <a:off x="179512" y="4149080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179512" y="5517232"/>
            <a:ext cx="288032" cy="28803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179512" y="5877272"/>
            <a:ext cx="288032" cy="28803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5724128" y="3068960"/>
            <a:ext cx="288032" cy="2880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eselý obličej 15"/>
          <p:cNvSpPr/>
          <p:nvPr/>
        </p:nvSpPr>
        <p:spPr>
          <a:xfrm>
            <a:off x="5724128" y="3429000"/>
            <a:ext cx="288032" cy="2880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eselý obličej 16"/>
          <p:cNvSpPr/>
          <p:nvPr/>
        </p:nvSpPr>
        <p:spPr>
          <a:xfrm>
            <a:off x="5724128" y="4653136"/>
            <a:ext cx="288032" cy="2880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Veselý obličej 17"/>
          <p:cNvSpPr/>
          <p:nvPr/>
        </p:nvSpPr>
        <p:spPr>
          <a:xfrm>
            <a:off x="5724128" y="5013176"/>
            <a:ext cx="360040" cy="288032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noFill/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  2. Práce ve dvojicích</a:t>
            </a:r>
            <a:endParaRPr lang="cs-CZ" sz="4400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4040"/>
          </a:xfrm>
        </p:spPr>
        <p:txBody>
          <a:bodyPr>
            <a:normAutofit fontScale="77500" lnSpcReduction="20000"/>
          </a:bodyPr>
          <a:lstStyle/>
          <a:p>
            <a:pPr algn="ctr"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pohádkách vystupují vymyšlené postavy. </a:t>
            </a:r>
          </a:p>
          <a:p>
            <a:pPr algn="ctr"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Pokus se doplnit k jednotlivým postavám název</a:t>
            </a:r>
          </a:p>
          <a:p>
            <a:pPr algn="ctr"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pohádky.</a:t>
            </a:r>
          </a:p>
          <a:p>
            <a:pPr hangingPunct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Čert                    S čerty nejsou žerty   </a:t>
            </a:r>
          </a:p>
          <a:p>
            <a:pPr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hangingPunct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Drak                   Za humny je drak</a:t>
            </a:r>
          </a:p>
          <a:p>
            <a:pPr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hangingPunct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Honza                 Hloupý Honza</a:t>
            </a:r>
          </a:p>
          <a:p>
            <a:pPr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hangingPunct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Princezna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Princezna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ze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mlejna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hangingPunct="0"/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hangingPunct="0"/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Vodník               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Vodník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Česílko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pPr hangingPunc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2348880"/>
            <a:ext cx="2800383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2" name="Obdélník 11"/>
          <p:cNvSpPr/>
          <p:nvPr/>
        </p:nvSpPr>
        <p:spPr>
          <a:xfrm>
            <a:off x="2915816" y="2420888"/>
            <a:ext cx="28083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2987824" y="3068960"/>
            <a:ext cx="2376264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987824" y="3789040"/>
            <a:ext cx="1872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2987824" y="4509120"/>
            <a:ext cx="25922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2987824" y="5157192"/>
            <a:ext cx="201622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cs-CZ" sz="40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 3. Práce ve dvojicích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72000"/>
          </a:xfrm>
        </p:spPr>
        <p:txBody>
          <a:bodyPr/>
          <a:lstStyle/>
          <a:p>
            <a:pPr marL="578358" indent="-51435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Napište do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sešitu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co nejvíce pohádkových postav.</a:t>
            </a:r>
          </a:p>
          <a:p>
            <a:pPr marL="578358" indent="-514350">
              <a:buAutoNum type="arabicPeriod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Napište do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sešitu co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nejvíce kouzelných předmětů, které jste v pohádkách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viděli,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 četli.</a:t>
            </a:r>
          </a:p>
          <a:p>
            <a:pPr marL="578358" indent="-514350">
              <a:buAutoNum type="arabicPeriod"/>
            </a:pPr>
            <a:endParaRPr lang="cs-CZ" dirty="0"/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356992"/>
            <a:ext cx="4248472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3861048"/>
            <a:ext cx="3832597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  <a:ln w="57150"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cs-CZ" sz="4400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rial Black" pitchFamily="34" charset="0"/>
              </a:rPr>
              <a:t>Použité zdroje: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628800"/>
            <a:ext cx="8496944" cy="4572000"/>
          </a:xfrm>
        </p:spPr>
        <p:txBody>
          <a:bodyPr>
            <a:normAutofit/>
          </a:bodyPr>
          <a:lstStyle/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data:image/</a:t>
            </a:r>
            <a:r>
              <a:rPr lang="cs-CZ" sz="9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jpeg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;base64,/9j/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http://cs.wikipedia.org/wiki/Poh%C3%A1dka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http://t1.gstatic.com/</a:t>
            </a:r>
            <a:r>
              <a:rPr lang="cs-CZ" sz="9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images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?q=</a:t>
            </a:r>
            <a:r>
              <a:rPr lang="cs-CZ" sz="9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tbn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:ANd9GcQ-</a:t>
            </a:r>
            <a:r>
              <a:rPr lang="cs-CZ" sz="9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sOxTwn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-26xK1ehIz_lqM5oSbvVRXTEpDTzUs8t9O4s2ud04vEg</a:t>
            </a:r>
          </a:p>
          <a:p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data:image/</a:t>
            </a:r>
            <a:r>
              <a:rPr lang="cs-CZ" sz="900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jpeg</a:t>
            </a:r>
            <a:r>
              <a:rPr lang="cs-CZ" sz="900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;base64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u="sng" dirty="0" smtClean="0">
                <a:solidFill>
                  <a:srgbClr val="66CC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</a:t>
            </a:r>
            <a:r>
              <a:rPr lang="cs-CZ" sz="900" u="sng" dirty="0" err="1" smtClean="0">
                <a:solidFill>
                  <a:srgbClr val="66CC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akordshop.cz</a:t>
            </a:r>
            <a:r>
              <a:rPr lang="cs-CZ" sz="900" u="sng" dirty="0" smtClean="0">
                <a:solidFill>
                  <a:srgbClr val="66CC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/_</a:t>
            </a:r>
            <a:r>
              <a:rPr lang="cs-CZ" sz="900" u="sng" dirty="0" err="1" smtClean="0">
                <a:solidFill>
                  <a:srgbClr val="66CC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pics</a:t>
            </a:r>
            <a:r>
              <a:rPr lang="cs-CZ" sz="900" u="sng" dirty="0" smtClean="0">
                <a:solidFill>
                  <a:srgbClr val="66CCFF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/1167511361.jpg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u="sng" dirty="0" smtClean="0">
              <a:solidFill>
                <a:srgbClr val="66CC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http://t1.gstatic.com/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images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?q=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tbn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:ANd9GcT35l7eLetxkVI4Zs17Z97ulq4ul5RFtwbm8vKRYrelfGWXl1HV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http://t2.gstatic.com/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images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?q=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tbn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:ANd9GcScP0RQAFyJFRmfBfWrnJs-bOVwsSWEvXF5GEwhXyDOuFM5BgZq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http://img.spisovatele.cz/foto/karel-jaromir-erben/karel-jaromir-erben.jpg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http://cs.detske-hry.com/o-kohoutkovi-a-slepicce-11665.htm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pripravy.estranky.cz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/fotoalbum/02-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namety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-do-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vv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namety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-do-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vv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-a-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pv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8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otesanek.html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9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huton.cz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9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pohadky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9"/>
              </a:rPr>
              <a:t>/dil2.asp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http://slavonie.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org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/2010/01/14/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rohaty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buh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-a-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smolicek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pacholicek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0"/>
              </a:rPr>
              <a:t>/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1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huton.cz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1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pohadky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1"/>
              </a:rPr>
              <a:t>/dil1.asp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2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abatar.cz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2"/>
              </a:rPr>
              <a:t>/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3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filmcenter.cz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3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3"/>
              </a:rPr>
              <a:t>/film/detail/23-nesmrtelna-teta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4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ceskatelevize.cz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4"/>
              </a:rPr>
              <a:t>/porady/16071-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obusku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4"/>
              </a:rPr>
              <a:t>-z-pytle-ven/?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nzv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4"/>
              </a:rPr>
              <a:t>=Obu%9Aku%2C+z+pytle+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4"/>
              </a:rPr>
              <a:t>venh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  <a:endParaRPr lang="cs-CZ" sz="900" dirty="0" smtClean="0">
              <a:latin typeface="Times New Roman" pitchFamily="18" charset="0"/>
              <a:cs typeface="Times New Roman" pitchFamily="18" charset="0"/>
              <a:hlinkClick r:id="rId15"/>
            </a:endParaRPr>
          </a:p>
          <a:p>
            <a:pPr>
              <a:lnSpc>
                <a:spcPct val="80000"/>
              </a:lnSpc>
            </a:pP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ttp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5"/>
              </a:rPr>
              <a:t>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cojeco.cz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5"/>
              </a:rPr>
              <a:t>/index.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php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5"/>
              </a:rPr>
              <a:t>?detail=1&amp;s_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lang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5"/>
              </a:rPr>
              <a:t>=2&amp;id_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5"/>
              </a:rPr>
              <a:t>desc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5"/>
              </a:rPr>
              <a:t>=85342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6"/>
              </a:rPr>
              <a:t>http://sip.denik.cz/edice_dvd/ferda-mravenec20080224.html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cit.2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7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centralbohemia.cz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7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addressBookLang.asp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7"/>
              </a:rPr>
              <a:t>?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thema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7"/>
              </a:rPr>
              <a:t>=307046&amp;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7"/>
              </a:rPr>
              <a:t>item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7"/>
              </a:rPr>
              <a:t>=66587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8"/>
              </a:rPr>
              <a:t>http://sip.denik.cz/odpocivarna/kocour-mikes-skutecne-existoval20090424.html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9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ceskatelevize.cz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9"/>
              </a:rPr>
              <a:t>/porady/10238324985-supiny-z-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19"/>
              </a:rPr>
              <a:t>anifestu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19"/>
              </a:rPr>
              <a:t>/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0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0"/>
              </a:rPr>
              <a:t>ceskatelevize.cz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0"/>
              </a:rPr>
              <a:t>/program/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0"/>
              </a:rPr>
              <a:t>vecernicek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0"/>
              </a:rPr>
              <a:t>/galerie_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0"/>
              </a:rPr>
              <a:t>bubaciahastrmani.html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1"/>
              </a:rPr>
              <a:t>http://ajourneyroundmyskull.blogspot.com/2009/10/not-so-forgotten-illustrator-josef-lada.html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cit.2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2"/>
              </a:rPr>
              <a:t>http://www.e-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2"/>
              </a:rPr>
              <a:t>antikvariat.com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2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2"/>
              </a:rPr>
              <a:t>czech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2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2"/>
              </a:rPr>
              <a:t>article.php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2"/>
              </a:rPr>
              <a:t>?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2"/>
              </a:rPr>
              <a:t>category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2"/>
              </a:rPr>
              <a:t>=15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3"/>
              </a:rPr>
              <a:t>http://www.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3"/>
              </a:rPr>
              <a:t>renaultclub.cz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3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3"/>
              </a:rPr>
              <a:t>vymena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3"/>
              </a:rPr>
              <a:t>_kola_v_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3"/>
              </a:rPr>
              <a:t>norimberku.html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[</a:t>
            </a:r>
            <a:r>
              <a:rPr lang="cs-CZ" sz="900" dirty="0" smtClean="0"/>
              <a:t>cit.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29-12-2011]. Dostupné z URL: &lt; 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4"/>
              </a:rPr>
              <a:t>http://www.puzzle-puzzle.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cz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4"/>
              </a:rPr>
              <a:t>/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ImgZbozi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4"/>
              </a:rPr>
              <a:t>/Maxi/m-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pohadka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4"/>
              </a:rPr>
              <a:t>-o-</a:t>
            </a:r>
            <a:r>
              <a:rPr lang="cs-CZ" sz="900" dirty="0" err="1" smtClean="0">
                <a:latin typeface="Times New Roman" pitchFamily="18" charset="0"/>
                <a:cs typeface="Times New Roman" pitchFamily="18" charset="0"/>
                <a:hlinkClick r:id="rId24"/>
              </a:rPr>
              <a:t>repe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  <a:hlinkClick r:id="rId24"/>
              </a:rPr>
              <a:t>-1905.jpg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&gt;</a:t>
            </a:r>
          </a:p>
          <a:p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[online]. </a:t>
            </a:r>
            <a:r>
              <a:rPr lang="cs-CZ" sz="90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cs-CZ" sz="900" smtClean="0"/>
              <a:t>cit.</a:t>
            </a:r>
            <a:r>
              <a:rPr lang="cs-CZ" sz="900" smtClean="0">
                <a:latin typeface="Times New Roman" pitchFamily="18" charset="0"/>
                <a:cs typeface="Times New Roman" pitchFamily="18" charset="0"/>
              </a:rPr>
              <a:t>29-12-2011</a:t>
            </a:r>
            <a:r>
              <a:rPr lang="cs-CZ" sz="900" dirty="0" smtClean="0">
                <a:latin typeface="Times New Roman" pitchFamily="18" charset="0"/>
                <a:cs typeface="Times New Roman" pitchFamily="18" charset="0"/>
              </a:rPr>
              <a:t>]. Dostupné z URL: &lt; 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5" action="ppaction://hlinkfile"/>
              </a:rPr>
              <a:t>t2.gstatic.com/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5" action="ppaction://hlinkfile"/>
              </a:rPr>
              <a:t>images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5" action="ppaction://hlinkfile"/>
              </a:rPr>
              <a:t>?q=</a:t>
            </a:r>
            <a:r>
              <a:rPr lang="cs-CZ" sz="9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5" action="ppaction://hlinkfile"/>
              </a:rPr>
              <a:t>tbn</a:t>
            </a:r>
            <a:r>
              <a:rPr lang="cs-CZ" sz="9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  <a:hlinkClick r:id="rId25" action="ppaction://hlinkfile"/>
              </a:rPr>
              <a:t>:ANd9GcScph-c1B9strmnaQ7NZfQUovpMO8-HEC_F876Kr413GSiuYkk2</a:t>
            </a:r>
            <a:r>
              <a:rPr lang="cs-CZ" sz="900" dirty="0" smtClean="0"/>
              <a:t>&gt;</a:t>
            </a:r>
            <a:endParaRPr lang="cs-CZ" sz="9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pull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454</TotalTime>
  <Words>516</Words>
  <Application>Microsoft Office PowerPoint</Application>
  <PresentationFormat>Předvádění na obrazovce (4:3)</PresentationFormat>
  <Paragraphs>141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Pohádka</vt:lpstr>
      <vt:lpstr>Co je to pohádka?</vt:lpstr>
      <vt:lpstr> Druhy pohádek</vt:lpstr>
      <vt:lpstr>Příčiny vzniku pohádek</vt:lpstr>
      <vt:lpstr>Nejznámější pohádkáři</vt:lpstr>
      <vt:lpstr>Nejznámější pohádkáři</vt:lpstr>
      <vt:lpstr> Nejznámější pohádkáři</vt:lpstr>
      <vt:lpstr>Nejznámější pohádkáři</vt:lpstr>
      <vt:lpstr> 1. Práce ve dvojicích</vt:lpstr>
      <vt:lpstr>   2. Práce ve dvojicích</vt:lpstr>
      <vt:lpstr> 3. Práce ve dvojicích</vt:lpstr>
      <vt:lpstr>Použité zdroje:</vt:lpstr>
    </vt:vector>
  </TitlesOfParts>
  <Company>Domácnost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Bajka</dc:title>
  <dc:creator>Jana</dc:creator>
  <cp:lastModifiedBy>terezka</cp:lastModifiedBy>
  <cp:revision>52</cp:revision>
  <dcterms:created xsi:type="dcterms:W3CDTF">2011-12-29T22:30:32Z</dcterms:created>
  <dcterms:modified xsi:type="dcterms:W3CDTF">2012-02-27T18:49:05Z</dcterms:modified>
</cp:coreProperties>
</file>